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44" r:id="rId2"/>
    <p:sldId id="3169" r:id="rId3"/>
    <p:sldId id="3143" r:id="rId4"/>
    <p:sldId id="3145" r:id="rId5"/>
    <p:sldId id="3146" r:id="rId6"/>
    <p:sldId id="3170" r:id="rId7"/>
    <p:sldId id="3137" r:id="rId8"/>
    <p:sldId id="3168" r:id="rId9"/>
    <p:sldId id="31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6"/>
    <a:srgbClr val="000000"/>
    <a:srgbClr val="8AD559"/>
    <a:srgbClr val="71717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2" autoAdjust="0"/>
    <p:restoredTop sz="94660"/>
  </p:normalViewPr>
  <p:slideViewPr>
    <p:cSldViewPr snapToGrid="0">
      <p:cViewPr varScale="1">
        <p:scale>
          <a:sx n="124" d="100"/>
          <a:sy n="124" d="100"/>
        </p:scale>
        <p:origin x="984" y="168"/>
      </p:cViewPr>
      <p:guideLst>
        <p:guide orient="horz" pos="456"/>
        <p:guide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B6A76-0399-3949-AE50-F7D4988591E5}" type="datetimeFigureOut">
              <a:rPr lang="en-US" smtClean="0"/>
              <a:t>12/31/22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533F7-16F5-C042-91BE-170591C56E64}" type="slidenum">
              <a:rPr lang="en-US" smtClean="0"/>
              <a:t>‹#›</a:t>
            </a:fld>
            <a:endParaRPr lang="en-US"/>
          </a:p>
        </p:txBody>
      </p:sp>
    </p:spTree>
    <p:extLst>
      <p:ext uri="{BB962C8B-B14F-4D97-AF65-F5344CB8AC3E}">
        <p14:creationId xmlns:p14="http://schemas.microsoft.com/office/powerpoint/2010/main" val="13015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914AF5-E8A1-4D74-BB0E-EF14948F72EE}"/>
              </a:ext>
            </a:extLst>
          </p:cNvPr>
          <p:cNvSpPr/>
          <p:nvPr userDrawn="1"/>
        </p:nvSpPr>
        <p:spPr>
          <a:xfrm>
            <a:off x="0" y="0"/>
            <a:ext cx="6929120" cy="6858000"/>
          </a:xfrm>
          <a:prstGeom prst="rect">
            <a:avLst/>
          </a:prstGeom>
          <a:solidFill>
            <a:srgbClr val="000000">
              <a:alpha val="7527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475228-69AD-CE45-AC5A-98341142DEEB}"/>
              </a:ext>
            </a:extLst>
          </p:cNvPr>
          <p:cNvSpPr/>
          <p:nvPr userDrawn="1"/>
        </p:nvSpPr>
        <p:spPr>
          <a:xfrm>
            <a:off x="6929119" y="0"/>
            <a:ext cx="5262880" cy="6858000"/>
          </a:xfrm>
          <a:prstGeom prst="rect">
            <a:avLst/>
          </a:prstGeom>
          <a:gradFill flip="none" rotWithShape="1">
            <a:gsLst>
              <a:gs pos="22000">
                <a:srgbClr val="000000">
                  <a:alpha val="74902"/>
                </a:srgbClr>
              </a:gs>
              <a:gs pos="45000">
                <a:srgbClr val="717171"/>
              </a:gs>
              <a:gs pos="100000">
                <a:srgbClr val="717171">
                  <a:alpha val="50196"/>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CE281D-740B-45DA-8B72-106CE44E1395}"/>
              </a:ext>
            </a:extLst>
          </p:cNvPr>
          <p:cNvSpPr/>
          <p:nvPr userDrawn="1"/>
        </p:nvSpPr>
        <p:spPr>
          <a:xfrm>
            <a:off x="271462" y="266700"/>
            <a:ext cx="11649075"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F30D6D6-341B-44E2-B276-5D407A271DDD}"/>
              </a:ext>
            </a:extLst>
          </p:cNvPr>
          <p:cNvCxnSpPr>
            <a:cxnSpLocks/>
          </p:cNvCxnSpPr>
          <p:nvPr userDrawn="1"/>
        </p:nvCxnSpPr>
        <p:spPr>
          <a:xfrm flipH="1">
            <a:off x="1605280" y="2876430"/>
            <a:ext cx="47167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3CF630-A3DC-4877-BAD1-451C25E48B0F}"/>
              </a:ext>
            </a:extLst>
          </p:cNvPr>
          <p:cNvSpPr txBox="1"/>
          <p:nvPr userDrawn="1"/>
        </p:nvSpPr>
        <p:spPr>
          <a:xfrm>
            <a:off x="2444604" y="6037303"/>
            <a:ext cx="2933816" cy="369332"/>
          </a:xfrm>
          <a:prstGeom prst="rect">
            <a:avLst/>
          </a:prstGeom>
          <a:noFill/>
        </p:spPr>
        <p:txBody>
          <a:bodyPr wrap="none" rtlCol="0">
            <a:spAutoFit/>
          </a:bodyPr>
          <a:lstStyle/>
          <a:p>
            <a:r>
              <a:rPr lang="en-US" b="0" i="0" dirty="0" err="1">
                <a:solidFill>
                  <a:schemeClr val="bg1"/>
                </a:solidFill>
                <a:latin typeface="Montserrat Medium" pitchFamily="2" charset="77"/>
                <a:cs typeface="Poppins" panose="00000500000000000000" pitchFamily="50" charset="0"/>
              </a:rPr>
              <a:t>www.</a:t>
            </a:r>
            <a:r>
              <a:rPr lang="en-US" b="0" i="0" dirty="0" err="1">
                <a:solidFill>
                  <a:srgbClr val="8AD559"/>
                </a:solidFill>
                <a:latin typeface="Montserrat Medium" pitchFamily="2" charset="77"/>
                <a:cs typeface="Poppins" panose="00000500000000000000" pitchFamily="50" charset="0"/>
              </a:rPr>
              <a:t>Soren</a:t>
            </a:r>
            <a:r>
              <a:rPr lang="en-US" b="0" i="0" dirty="0" err="1">
                <a:solidFill>
                  <a:schemeClr val="bg1"/>
                </a:solidFill>
                <a:latin typeface="Montserrat Medium" pitchFamily="2" charset="77"/>
                <a:cs typeface="Poppins" panose="00000500000000000000" pitchFamily="50" charset="0"/>
              </a:rPr>
              <a:t>Kaplan.com</a:t>
            </a:r>
            <a:endParaRPr lang="en-US" b="0" i="0" dirty="0">
              <a:solidFill>
                <a:schemeClr val="bg1"/>
              </a:solidFill>
              <a:latin typeface="Montserrat Medium" pitchFamily="2" charset="77"/>
              <a:cs typeface="Poppins" panose="00000500000000000000" pitchFamily="50" charset="0"/>
            </a:endParaRPr>
          </a:p>
        </p:txBody>
      </p:sp>
    </p:spTree>
    <p:extLst>
      <p:ext uri="{BB962C8B-B14F-4D97-AF65-F5344CB8AC3E}">
        <p14:creationId xmlns:p14="http://schemas.microsoft.com/office/powerpoint/2010/main" val="34560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Black and White Book Wallpapers - Top Free Black and White Book Backgrounds  - WallpaperAccess">
            <a:extLst>
              <a:ext uri="{FF2B5EF4-FFF2-40B4-BE49-F238E27FC236}">
                <a16:creationId xmlns:a16="http://schemas.microsoft.com/office/drawing/2014/main" id="{0ADDBDDA-609B-4A22-93E0-F21E695F0E6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667"/>
          <a:stretch/>
        </p:blipFill>
        <p:spPr bwMode="auto">
          <a:xfrm flipH="1">
            <a:off x="0" y="-1"/>
            <a:ext cx="12192000" cy="70357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7A29AF7-B3F5-47AF-838B-9D199ED74BC7}"/>
              </a:ext>
            </a:extLst>
          </p:cNvPr>
          <p:cNvSpPr/>
          <p:nvPr userDrawn="1"/>
        </p:nvSpPr>
        <p:spPr>
          <a:xfrm>
            <a:off x="0" y="-1"/>
            <a:ext cx="6240953"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11">
            <a:extLst>
              <a:ext uri="{FF2B5EF4-FFF2-40B4-BE49-F238E27FC236}">
                <a16:creationId xmlns:a16="http://schemas.microsoft.com/office/drawing/2014/main" id="{BCD90AE4-B959-449B-A527-45CB3F75F8E0}"/>
              </a:ext>
            </a:extLst>
          </p:cNvPr>
          <p:cNvSpPr/>
          <p:nvPr userDrawn="1"/>
        </p:nvSpPr>
        <p:spPr>
          <a:xfrm>
            <a:off x="3339158" y="2033620"/>
            <a:ext cx="166404" cy="169514"/>
          </a:xfrm>
          <a:custGeom>
            <a:avLst/>
            <a:gdLst>
              <a:gd name="connsiteX0" fmla="*/ 0 w 679450"/>
              <a:gd name="connsiteY0" fmla="*/ 0 h 692150"/>
              <a:gd name="connsiteX1" fmla="*/ 679450 w 679450"/>
              <a:gd name="connsiteY1" fmla="*/ 0 h 692150"/>
              <a:gd name="connsiteX2" fmla="*/ 679450 w 679450"/>
              <a:gd name="connsiteY2" fmla="*/ 692150 h 692150"/>
              <a:gd name="connsiteX3" fmla="*/ 0 w 679450"/>
              <a:gd name="connsiteY3" fmla="*/ 692150 h 692150"/>
              <a:gd name="connsiteX4" fmla="*/ 0 w 679450"/>
              <a:gd name="connsiteY4" fmla="*/ 0 h 692150"/>
              <a:gd name="connsiteX0" fmla="*/ 355600 w 679450"/>
              <a:gd name="connsiteY0" fmla="*/ 311150 h 692150"/>
              <a:gd name="connsiteX1" fmla="*/ 679450 w 679450"/>
              <a:gd name="connsiteY1" fmla="*/ 0 h 692150"/>
              <a:gd name="connsiteX2" fmla="*/ 679450 w 679450"/>
              <a:gd name="connsiteY2" fmla="*/ 692150 h 692150"/>
              <a:gd name="connsiteX3" fmla="*/ 0 w 679450"/>
              <a:gd name="connsiteY3" fmla="*/ 692150 h 692150"/>
              <a:gd name="connsiteX4" fmla="*/ 355600 w 679450"/>
              <a:gd name="connsiteY4" fmla="*/ 31115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450" h="692150">
                <a:moveTo>
                  <a:pt x="355600" y="311150"/>
                </a:moveTo>
                <a:lnTo>
                  <a:pt x="679450" y="0"/>
                </a:lnTo>
                <a:lnTo>
                  <a:pt x="679450" y="692150"/>
                </a:lnTo>
                <a:lnTo>
                  <a:pt x="0" y="692150"/>
                </a:lnTo>
                <a:lnTo>
                  <a:pt x="355600" y="311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8E4EBF-6961-4D28-A39A-74D92BD26420}"/>
              </a:ext>
            </a:extLst>
          </p:cNvPr>
          <p:cNvSpPr txBox="1"/>
          <p:nvPr userDrawn="1"/>
        </p:nvSpPr>
        <p:spPr>
          <a:xfrm>
            <a:off x="647247" y="6237900"/>
            <a:ext cx="2882520" cy="369332"/>
          </a:xfrm>
          <a:prstGeom prst="rect">
            <a:avLst/>
          </a:prstGeom>
          <a:noFill/>
        </p:spPr>
        <p:txBody>
          <a:bodyPr wrap="none" rtlCol="0">
            <a:spAutoFit/>
          </a:bodyPr>
          <a:lstStyle/>
          <a:p>
            <a:r>
              <a:rPr lang="en-US" dirty="0">
                <a:solidFill>
                  <a:schemeClr val="accent6"/>
                </a:solidFill>
                <a:latin typeface="Montserrat Medium" panose="00000600000000000000" pitchFamily="2" charset="0"/>
                <a:cs typeface="Poppins" panose="00000500000000000000" pitchFamily="50" charset="0"/>
              </a:rPr>
              <a:t>www.soren</a:t>
            </a:r>
            <a:r>
              <a:rPr lang="en-US" dirty="0">
                <a:solidFill>
                  <a:schemeClr val="bg1"/>
                </a:solidFill>
                <a:latin typeface="Montserrat Medium" panose="00000600000000000000" pitchFamily="2" charset="0"/>
                <a:cs typeface="Poppins" panose="00000500000000000000" pitchFamily="50" charset="0"/>
              </a:rPr>
              <a:t>kaplan.com</a:t>
            </a:r>
          </a:p>
        </p:txBody>
      </p:sp>
      <p:sp>
        <p:nvSpPr>
          <p:cNvPr id="10" name="Rectangle 9">
            <a:extLst>
              <a:ext uri="{FF2B5EF4-FFF2-40B4-BE49-F238E27FC236}">
                <a16:creationId xmlns:a16="http://schemas.microsoft.com/office/drawing/2014/main" id="{042608FD-CD27-4124-8D7F-17480B0FBF4C}"/>
              </a:ext>
            </a:extLst>
          </p:cNvPr>
          <p:cNvSpPr/>
          <p:nvPr userDrawn="1"/>
        </p:nvSpPr>
        <p:spPr>
          <a:xfrm>
            <a:off x="613241" y="755702"/>
            <a:ext cx="68013" cy="14736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27E9EEC-60D9-4432-B4C6-DE12890E4588}"/>
              </a:ext>
            </a:extLst>
          </p:cNvPr>
          <p:cNvCxnSpPr/>
          <p:nvPr userDrawn="1"/>
        </p:nvCxnSpPr>
        <p:spPr>
          <a:xfrm flipH="1">
            <a:off x="-603368" y="6575424"/>
            <a:ext cx="257663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00F25B8-55FF-469F-8A7E-1B851DD37C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597" t="34219" r="17597" b="34219"/>
          <a:stretch/>
        </p:blipFill>
        <p:spPr>
          <a:xfrm>
            <a:off x="682642" y="473128"/>
            <a:ext cx="3441389" cy="1676072"/>
          </a:xfrm>
          <a:prstGeom prst="rect">
            <a:avLst/>
          </a:prstGeom>
        </p:spPr>
      </p:pic>
    </p:spTree>
    <p:extLst>
      <p:ext uri="{BB962C8B-B14F-4D97-AF65-F5344CB8AC3E}">
        <p14:creationId xmlns:p14="http://schemas.microsoft.com/office/powerpoint/2010/main" val="212946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43B965-DBA2-4676-970C-828BF80C2D41}"/>
              </a:ext>
            </a:extLst>
          </p:cNvPr>
          <p:cNvSpPr/>
          <p:nvPr userDrawn="1"/>
        </p:nvSpPr>
        <p:spPr>
          <a:xfrm>
            <a:off x="1" y="6610668"/>
            <a:ext cx="105042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00313C-7EA7-4FE8-924D-98E93A6EF9FB}"/>
              </a:ext>
            </a:extLst>
          </p:cNvPr>
          <p:cNvSpPr/>
          <p:nvPr userDrawn="1"/>
        </p:nvSpPr>
        <p:spPr>
          <a:xfrm>
            <a:off x="2783465" y="6610668"/>
            <a:ext cx="940853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2B8ED4-0455-41B8-996B-239200187381}"/>
              </a:ext>
            </a:extLst>
          </p:cNvPr>
          <p:cNvSpPr txBox="1"/>
          <p:nvPr userDrawn="1"/>
        </p:nvSpPr>
        <p:spPr>
          <a:xfrm>
            <a:off x="1093643" y="6487557"/>
            <a:ext cx="1686680" cy="246221"/>
          </a:xfrm>
          <a:prstGeom prst="rect">
            <a:avLst/>
          </a:prstGeom>
          <a:noFill/>
        </p:spPr>
        <p:txBody>
          <a:bodyPr wrap="none" rtlCol="0">
            <a:spAutoFit/>
          </a:bodyPr>
          <a:lstStyle/>
          <a:p>
            <a:r>
              <a:rPr lang="en-US" sz="1000" b="0" i="0" dirty="0">
                <a:solidFill>
                  <a:schemeClr val="bg1">
                    <a:lumMod val="50000"/>
                  </a:schemeClr>
                </a:solidFill>
                <a:latin typeface="Montserrat Medium" pitchFamily="2" charset="77"/>
                <a:cs typeface="Poppins" panose="00000500000000000000" pitchFamily="50" charset="0"/>
              </a:rPr>
              <a:t>www.</a:t>
            </a:r>
            <a:r>
              <a:rPr lang="en-US" sz="1000" b="0" i="0" dirty="0">
                <a:solidFill>
                  <a:schemeClr val="accent6"/>
                </a:solidFill>
                <a:latin typeface="Montserrat Medium" pitchFamily="2" charset="77"/>
                <a:cs typeface="Poppins" panose="00000500000000000000" pitchFamily="50" charset="0"/>
              </a:rPr>
              <a:t>soren</a:t>
            </a:r>
            <a:r>
              <a:rPr lang="en-US" sz="1000" b="0" i="0" dirty="0">
                <a:solidFill>
                  <a:schemeClr val="bg1">
                    <a:lumMod val="50000"/>
                  </a:schemeClr>
                </a:solidFill>
                <a:latin typeface="Montserrat Medium" pitchFamily="2" charset="77"/>
                <a:cs typeface="Poppins" panose="00000500000000000000" pitchFamily="50" charset="0"/>
              </a:rPr>
              <a:t>kaplan.com</a:t>
            </a:r>
          </a:p>
        </p:txBody>
      </p:sp>
      <p:sp>
        <p:nvSpPr>
          <p:cNvPr id="9" name="Rectangle 8">
            <a:extLst>
              <a:ext uri="{FF2B5EF4-FFF2-40B4-BE49-F238E27FC236}">
                <a16:creationId xmlns:a16="http://schemas.microsoft.com/office/drawing/2014/main" id="{F94A99E1-1CCE-476F-BDFF-AEA8DE5CE3DC}"/>
              </a:ext>
            </a:extLst>
          </p:cNvPr>
          <p:cNvSpPr/>
          <p:nvPr userDrawn="1"/>
        </p:nvSpPr>
        <p:spPr>
          <a:xfrm>
            <a:off x="1" y="724228"/>
            <a:ext cx="635725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3E5D94F4-9EFC-4D33-BD4C-437D93E1CB6A}"/>
              </a:ext>
            </a:extLst>
          </p:cNvPr>
          <p:cNvSpPr>
            <a:spLocks noGrp="1"/>
          </p:cNvSpPr>
          <p:nvPr>
            <p:ph type="body" sz="quarter" idx="10"/>
          </p:nvPr>
        </p:nvSpPr>
        <p:spPr>
          <a:xfrm>
            <a:off x="130174" y="121205"/>
            <a:ext cx="6227082" cy="552223"/>
          </a:xfrm>
        </p:spPr>
        <p:txBody>
          <a:bodyPr>
            <a:normAutofit/>
          </a:bodyPr>
          <a:lstStyle>
            <a:lvl1pPr marL="0" indent="0">
              <a:buNone/>
              <a:defRPr sz="3600" b="1" i="0">
                <a:latin typeface="Montserrat SemiBold" pitchFamily="2" charset="77"/>
                <a:cs typeface="Poppins" panose="00000500000000000000" pitchFamily="50" charset="0"/>
              </a:defRPr>
            </a:lvl1pPr>
          </a:lstStyle>
          <a:p>
            <a:pPr lvl="0"/>
            <a:endParaRPr lang="en-US" dirty="0"/>
          </a:p>
        </p:txBody>
      </p:sp>
    </p:spTree>
    <p:extLst>
      <p:ext uri="{BB962C8B-B14F-4D97-AF65-F5344CB8AC3E}">
        <p14:creationId xmlns:p14="http://schemas.microsoft.com/office/powerpoint/2010/main" val="396559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AC838E-E983-4638-BF08-0003476692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560" y="6433591"/>
            <a:ext cx="1973617" cy="267494"/>
          </a:xfrm>
          <a:prstGeom prst="rect">
            <a:avLst/>
          </a:prstGeom>
        </p:spPr>
      </p:pic>
      <p:pic>
        <p:nvPicPr>
          <p:cNvPr id="8" name="Picture 7">
            <a:extLst>
              <a:ext uri="{FF2B5EF4-FFF2-40B4-BE49-F238E27FC236}">
                <a16:creationId xmlns:a16="http://schemas.microsoft.com/office/drawing/2014/main" id="{82DFAF39-0A1F-4A9B-8A3B-8C44A20318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375" r="18049"/>
          <a:stretch/>
        </p:blipFill>
        <p:spPr>
          <a:xfrm>
            <a:off x="6195726" y="0"/>
            <a:ext cx="5996274" cy="6858000"/>
          </a:xfrm>
          <a:prstGeom prst="rect">
            <a:avLst/>
          </a:prstGeom>
        </p:spPr>
      </p:pic>
      <p:sp>
        <p:nvSpPr>
          <p:cNvPr id="9" name="Rectangle 8">
            <a:extLst>
              <a:ext uri="{FF2B5EF4-FFF2-40B4-BE49-F238E27FC236}">
                <a16:creationId xmlns:a16="http://schemas.microsoft.com/office/drawing/2014/main" id="{50EF120C-14F6-4B59-B715-8C79830E7388}"/>
              </a:ext>
            </a:extLst>
          </p:cNvPr>
          <p:cNvSpPr/>
          <p:nvPr userDrawn="1"/>
        </p:nvSpPr>
        <p:spPr>
          <a:xfrm>
            <a:off x="6208426" y="-11151"/>
            <a:ext cx="5996274"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BCBE9B-F842-4FC0-AF89-0B5219B0129E}"/>
              </a:ext>
            </a:extLst>
          </p:cNvPr>
          <p:cNvSpPr/>
          <p:nvPr userDrawn="1"/>
        </p:nvSpPr>
        <p:spPr>
          <a:xfrm>
            <a:off x="6400800" y="266700"/>
            <a:ext cx="5519738"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D4BF59DA-0FF7-404E-B973-3F10CF3945D9}"/>
              </a:ext>
            </a:extLst>
          </p:cNvPr>
          <p:cNvSpPr>
            <a:spLocks noGrp="1"/>
          </p:cNvSpPr>
          <p:nvPr>
            <p:ph type="body" sz="quarter" idx="10"/>
          </p:nvPr>
        </p:nvSpPr>
        <p:spPr>
          <a:xfrm>
            <a:off x="399438" y="172005"/>
            <a:ext cx="5996275" cy="552223"/>
          </a:xfrm>
        </p:spPr>
        <p:txBody>
          <a:bodyPr>
            <a:normAutofit/>
          </a:bodyPr>
          <a:lstStyle>
            <a:lvl1pPr marL="0" indent="0">
              <a:buNone/>
              <a:defRPr sz="3600" b="1">
                <a:latin typeface="Montserrat" panose="00000500000000000000" pitchFamily="50" charset="0"/>
                <a:cs typeface="Poppins" panose="00000500000000000000" pitchFamily="50" charset="0"/>
              </a:defRPr>
            </a:lvl1pPr>
          </a:lstStyle>
          <a:p>
            <a:pPr lvl="0"/>
            <a:endParaRPr lang="en-US" dirty="0"/>
          </a:p>
        </p:txBody>
      </p:sp>
      <p:sp>
        <p:nvSpPr>
          <p:cNvPr id="13" name="Text Placeholder 12">
            <a:extLst>
              <a:ext uri="{FF2B5EF4-FFF2-40B4-BE49-F238E27FC236}">
                <a16:creationId xmlns:a16="http://schemas.microsoft.com/office/drawing/2014/main" id="{D92F8CBD-61F4-4860-B9A7-1F5402E3B9D1}"/>
              </a:ext>
            </a:extLst>
          </p:cNvPr>
          <p:cNvSpPr>
            <a:spLocks noGrp="1"/>
          </p:cNvSpPr>
          <p:nvPr>
            <p:ph type="body" sz="quarter" idx="11"/>
          </p:nvPr>
        </p:nvSpPr>
        <p:spPr>
          <a:xfrm>
            <a:off x="407988" y="1436688"/>
            <a:ext cx="5588000" cy="4714875"/>
          </a:xfrm>
        </p:spPr>
        <p:txBody>
          <a:bodyPr>
            <a:noAutofit/>
          </a:bodyPr>
          <a:lstStyle>
            <a:lvl1pPr marL="0" indent="0">
              <a:buNone/>
              <a:defRPr sz="1800">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sp>
        <p:nvSpPr>
          <p:cNvPr id="12" name="Rectangle 11">
            <a:extLst>
              <a:ext uri="{FF2B5EF4-FFF2-40B4-BE49-F238E27FC236}">
                <a16:creationId xmlns:a16="http://schemas.microsoft.com/office/drawing/2014/main" id="{5372069E-2DE5-451E-9A93-F4E10DDCEC2C}"/>
              </a:ext>
            </a:extLst>
          </p:cNvPr>
          <p:cNvSpPr/>
          <p:nvPr userDrawn="1"/>
        </p:nvSpPr>
        <p:spPr>
          <a:xfrm>
            <a:off x="1"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4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DFAF39-0A1F-4A9B-8A3B-8C44A20318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75" r="18049"/>
          <a:stretch/>
        </p:blipFill>
        <p:spPr>
          <a:xfrm>
            <a:off x="-45417" y="0"/>
            <a:ext cx="5996274" cy="6858000"/>
          </a:xfrm>
          <a:prstGeom prst="rect">
            <a:avLst/>
          </a:prstGeom>
        </p:spPr>
      </p:pic>
      <p:sp>
        <p:nvSpPr>
          <p:cNvPr id="9" name="Rectangle 8">
            <a:extLst>
              <a:ext uri="{FF2B5EF4-FFF2-40B4-BE49-F238E27FC236}">
                <a16:creationId xmlns:a16="http://schemas.microsoft.com/office/drawing/2014/main" id="{50EF120C-14F6-4B59-B715-8C79830E7388}"/>
              </a:ext>
            </a:extLst>
          </p:cNvPr>
          <p:cNvSpPr/>
          <p:nvPr userDrawn="1"/>
        </p:nvSpPr>
        <p:spPr>
          <a:xfrm>
            <a:off x="-32717" y="-11151"/>
            <a:ext cx="5996274"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BCBE9B-F842-4FC0-AF89-0B5219B0129E}"/>
              </a:ext>
            </a:extLst>
          </p:cNvPr>
          <p:cNvSpPr/>
          <p:nvPr userDrawn="1"/>
        </p:nvSpPr>
        <p:spPr>
          <a:xfrm>
            <a:off x="159657" y="266700"/>
            <a:ext cx="5519738"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D4BF59DA-0FF7-404E-B973-3F10CF3945D9}"/>
              </a:ext>
            </a:extLst>
          </p:cNvPr>
          <p:cNvSpPr>
            <a:spLocks noGrp="1"/>
          </p:cNvSpPr>
          <p:nvPr>
            <p:ph type="body" sz="quarter" idx="10"/>
          </p:nvPr>
        </p:nvSpPr>
        <p:spPr>
          <a:xfrm>
            <a:off x="6213702" y="154214"/>
            <a:ext cx="5996275" cy="552223"/>
          </a:xfrm>
        </p:spPr>
        <p:txBody>
          <a:bodyPr>
            <a:normAutofit/>
          </a:bodyPr>
          <a:lstStyle>
            <a:lvl1pPr marL="0" indent="0">
              <a:buNone/>
              <a:defRPr sz="3600" b="1">
                <a:latin typeface="Montserrat" panose="00000500000000000000" pitchFamily="50" charset="0"/>
                <a:cs typeface="Poppins" panose="00000500000000000000" pitchFamily="50" charset="0"/>
              </a:defRPr>
            </a:lvl1pPr>
          </a:lstStyle>
          <a:p>
            <a:pPr lvl="0"/>
            <a:endParaRPr lang="en-US" dirty="0"/>
          </a:p>
        </p:txBody>
      </p:sp>
      <p:sp>
        <p:nvSpPr>
          <p:cNvPr id="13" name="Text Placeholder 12">
            <a:extLst>
              <a:ext uri="{FF2B5EF4-FFF2-40B4-BE49-F238E27FC236}">
                <a16:creationId xmlns:a16="http://schemas.microsoft.com/office/drawing/2014/main" id="{D92F8CBD-61F4-4860-B9A7-1F5402E3B9D1}"/>
              </a:ext>
            </a:extLst>
          </p:cNvPr>
          <p:cNvSpPr>
            <a:spLocks noGrp="1"/>
          </p:cNvSpPr>
          <p:nvPr>
            <p:ph type="body" sz="quarter" idx="11"/>
          </p:nvPr>
        </p:nvSpPr>
        <p:spPr>
          <a:xfrm>
            <a:off x="6213702" y="1436688"/>
            <a:ext cx="5588000" cy="4714875"/>
          </a:xfrm>
        </p:spPr>
        <p:txBody>
          <a:bodyPr>
            <a:noAutofit/>
          </a:bodyPr>
          <a:lstStyle>
            <a:lvl1pPr marL="0" indent="0">
              <a:buNone/>
              <a:defRPr sz="1800">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pic>
        <p:nvPicPr>
          <p:cNvPr id="12" name="Picture 11">
            <a:extLst>
              <a:ext uri="{FF2B5EF4-FFF2-40B4-BE49-F238E27FC236}">
                <a16:creationId xmlns:a16="http://schemas.microsoft.com/office/drawing/2014/main" id="{A0667446-A9C9-4242-AD9C-A8D1160E1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560" y="6258061"/>
            <a:ext cx="1973618" cy="267494"/>
          </a:xfrm>
          <a:prstGeom prst="rect">
            <a:avLst/>
          </a:prstGeom>
        </p:spPr>
      </p:pic>
      <p:sp>
        <p:nvSpPr>
          <p:cNvPr id="15" name="Rectangle 14">
            <a:extLst>
              <a:ext uri="{FF2B5EF4-FFF2-40B4-BE49-F238E27FC236}">
                <a16:creationId xmlns:a16="http://schemas.microsoft.com/office/drawing/2014/main" id="{BDF41400-432F-4F6A-8093-A037C8E80A88}"/>
              </a:ext>
            </a:extLst>
          </p:cNvPr>
          <p:cNvSpPr/>
          <p:nvPr userDrawn="1"/>
        </p:nvSpPr>
        <p:spPr>
          <a:xfrm>
            <a:off x="6228445"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23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A4199-6A10-4FB1-AB34-215084B74D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 t="4285" r="-656" b="21000"/>
          <a:stretch/>
        </p:blipFill>
        <p:spPr>
          <a:xfrm>
            <a:off x="0" y="-1"/>
            <a:ext cx="12308114" cy="6858001"/>
          </a:xfrm>
          <a:prstGeom prst="rect">
            <a:avLst/>
          </a:prstGeom>
        </p:spPr>
      </p:pic>
      <p:sp>
        <p:nvSpPr>
          <p:cNvPr id="7" name="Rectangle 6">
            <a:extLst>
              <a:ext uri="{FF2B5EF4-FFF2-40B4-BE49-F238E27FC236}">
                <a16:creationId xmlns:a16="http://schemas.microsoft.com/office/drawing/2014/main" id="{5A41E208-E41F-4B4D-BFE3-FE9E13675A3A}"/>
              </a:ext>
            </a:extLst>
          </p:cNvPr>
          <p:cNvSpPr/>
          <p:nvPr userDrawn="1"/>
        </p:nvSpPr>
        <p:spPr>
          <a:xfrm>
            <a:off x="0" y="-29707"/>
            <a:ext cx="12239740" cy="6917414"/>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0B58D72C-69A5-478A-8D4F-9AE734B5E3ED}"/>
              </a:ext>
            </a:extLst>
          </p:cNvPr>
          <p:cNvSpPr>
            <a:spLocks noGrp="1"/>
          </p:cNvSpPr>
          <p:nvPr>
            <p:ph type="body" sz="quarter" idx="10"/>
          </p:nvPr>
        </p:nvSpPr>
        <p:spPr>
          <a:xfrm>
            <a:off x="407987" y="157152"/>
            <a:ext cx="5996275" cy="552223"/>
          </a:xfrm>
        </p:spPr>
        <p:txBody>
          <a:bodyPr>
            <a:normAutofit/>
          </a:bodyPr>
          <a:lstStyle>
            <a:lvl1pPr marL="0" indent="0">
              <a:buNone/>
              <a:defRPr sz="3600" b="1">
                <a:solidFill>
                  <a:schemeClr val="bg1"/>
                </a:solidFill>
                <a:latin typeface="Montserrat" panose="00000500000000000000" pitchFamily="50" charset="0"/>
                <a:cs typeface="Poppins" panose="00000500000000000000" pitchFamily="50" charset="0"/>
              </a:defRPr>
            </a:lvl1pPr>
          </a:lstStyle>
          <a:p>
            <a:pPr lvl="0"/>
            <a:endParaRPr lang="en-US" dirty="0"/>
          </a:p>
        </p:txBody>
      </p:sp>
      <p:sp>
        <p:nvSpPr>
          <p:cNvPr id="10" name="Text Placeholder 12">
            <a:extLst>
              <a:ext uri="{FF2B5EF4-FFF2-40B4-BE49-F238E27FC236}">
                <a16:creationId xmlns:a16="http://schemas.microsoft.com/office/drawing/2014/main" id="{1821AD8A-317B-406F-A7D6-B19D49E322A7}"/>
              </a:ext>
            </a:extLst>
          </p:cNvPr>
          <p:cNvSpPr>
            <a:spLocks noGrp="1"/>
          </p:cNvSpPr>
          <p:nvPr>
            <p:ph type="body" sz="quarter" idx="11"/>
          </p:nvPr>
        </p:nvSpPr>
        <p:spPr>
          <a:xfrm>
            <a:off x="407987" y="1436688"/>
            <a:ext cx="7981269" cy="4714875"/>
          </a:xfrm>
        </p:spPr>
        <p:txBody>
          <a:bodyPr>
            <a:noAutofit/>
          </a:bodyPr>
          <a:lstStyle>
            <a:lvl1pPr marL="0" indent="0">
              <a:buNone/>
              <a:defRPr sz="1800">
                <a:solidFill>
                  <a:schemeClr val="bg1"/>
                </a:solidFill>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pic>
        <p:nvPicPr>
          <p:cNvPr id="11" name="Picture 10">
            <a:extLst>
              <a:ext uri="{FF2B5EF4-FFF2-40B4-BE49-F238E27FC236}">
                <a16:creationId xmlns:a16="http://schemas.microsoft.com/office/drawing/2014/main" id="{07E53251-09E8-40CB-833C-13FEC96734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560" y="6417718"/>
            <a:ext cx="1973618" cy="267494"/>
          </a:xfrm>
          <a:prstGeom prst="rect">
            <a:avLst/>
          </a:prstGeom>
        </p:spPr>
      </p:pic>
      <p:sp>
        <p:nvSpPr>
          <p:cNvPr id="13" name="Rectangle 12">
            <a:extLst>
              <a:ext uri="{FF2B5EF4-FFF2-40B4-BE49-F238E27FC236}">
                <a16:creationId xmlns:a16="http://schemas.microsoft.com/office/drawing/2014/main" id="{378D7EB3-5736-4D3C-ADE0-EE7CAA1CD7A6}"/>
              </a:ext>
            </a:extLst>
          </p:cNvPr>
          <p:cNvSpPr/>
          <p:nvPr userDrawn="1"/>
        </p:nvSpPr>
        <p:spPr>
          <a:xfrm>
            <a:off x="1"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30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FF9D6-935E-47AA-ABEF-3DB584A3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24792-5A1C-4722-B477-219268FBE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5B339-A2D9-468F-8CB3-BD7F9FB7A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5D455-008D-4A1A-9E43-91DFBF1333BD}" type="datetimeFigureOut">
              <a:rPr lang="en-US" smtClean="0"/>
              <a:t>12/31/22</a:t>
            </a:fld>
            <a:endParaRPr lang="en-US"/>
          </a:p>
        </p:txBody>
      </p:sp>
      <p:sp>
        <p:nvSpPr>
          <p:cNvPr id="5" name="Footer Placeholder 4">
            <a:extLst>
              <a:ext uri="{FF2B5EF4-FFF2-40B4-BE49-F238E27FC236}">
                <a16:creationId xmlns:a16="http://schemas.microsoft.com/office/drawing/2014/main" id="{CF867C59-B95B-4256-9DE2-9EE22DB15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22210-1CC4-414D-BAA5-C4B5F1A20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FCE8A-27FB-465A-A79F-9DE07FCCD30D}" type="slidenum">
              <a:rPr lang="en-US" smtClean="0"/>
              <a:t>‹#›</a:t>
            </a:fld>
            <a:endParaRPr lang="en-US"/>
          </a:p>
        </p:txBody>
      </p:sp>
    </p:spTree>
    <p:extLst>
      <p:ext uri="{BB962C8B-B14F-4D97-AF65-F5344CB8AC3E}">
        <p14:creationId xmlns:p14="http://schemas.microsoft.com/office/powerpoint/2010/main" val="40378583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 id="2147483659"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EC650-B062-9F28-34BE-C5F4693A92E5}"/>
              </a:ext>
            </a:extLst>
          </p:cNvPr>
          <p:cNvSpPr txBox="1"/>
          <p:nvPr/>
        </p:nvSpPr>
        <p:spPr>
          <a:xfrm>
            <a:off x="1531291" y="1621881"/>
            <a:ext cx="5188007" cy="1077218"/>
          </a:xfrm>
          <a:prstGeom prst="rect">
            <a:avLst/>
          </a:prstGeom>
          <a:noFill/>
        </p:spPr>
        <p:txBody>
          <a:bodyPr wrap="square" rtlCol="0">
            <a:spAutoFit/>
          </a:bodyPr>
          <a:lstStyle/>
          <a:p>
            <a:r>
              <a:rPr lang="en-US" sz="3200" dirty="0">
                <a:solidFill>
                  <a:schemeClr val="bg1"/>
                </a:solidFill>
                <a:latin typeface="Montserrat" pitchFamily="2" charset="77"/>
              </a:rPr>
              <a:t>Experiential Intelligence Team Building Session</a:t>
            </a:r>
          </a:p>
        </p:txBody>
      </p:sp>
      <p:sp>
        <p:nvSpPr>
          <p:cNvPr id="2" name="TextBox 1">
            <a:extLst>
              <a:ext uri="{FF2B5EF4-FFF2-40B4-BE49-F238E27FC236}">
                <a16:creationId xmlns:a16="http://schemas.microsoft.com/office/drawing/2014/main" id="{88F20730-C494-CFC1-BAF5-DF2E72E2DE2B}"/>
              </a:ext>
            </a:extLst>
          </p:cNvPr>
          <p:cNvSpPr txBox="1"/>
          <p:nvPr/>
        </p:nvSpPr>
        <p:spPr>
          <a:xfrm>
            <a:off x="1531292" y="2967335"/>
            <a:ext cx="3834580" cy="369332"/>
          </a:xfrm>
          <a:prstGeom prst="rect">
            <a:avLst/>
          </a:prstGeom>
          <a:noFill/>
        </p:spPr>
        <p:txBody>
          <a:bodyPr wrap="square" rtlCol="0">
            <a:spAutoFit/>
          </a:bodyPr>
          <a:lstStyle/>
          <a:p>
            <a:r>
              <a:rPr lang="en-US" dirty="0">
                <a:solidFill>
                  <a:schemeClr val="bg1"/>
                </a:solidFill>
              </a:rPr>
              <a:t>Identify Your “Experiential Intelligence”</a:t>
            </a:r>
          </a:p>
        </p:txBody>
      </p:sp>
      <p:pic>
        <p:nvPicPr>
          <p:cNvPr id="5" name="Picture 4" descr="Diagram&#10;&#10;Description automatically generated">
            <a:extLst>
              <a:ext uri="{FF2B5EF4-FFF2-40B4-BE49-F238E27FC236}">
                <a16:creationId xmlns:a16="http://schemas.microsoft.com/office/drawing/2014/main" id="{74D50614-A835-E5C9-9C31-7F20DE516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52" y="1021475"/>
            <a:ext cx="3311934" cy="4959539"/>
          </a:xfrm>
          <a:prstGeom prst="rect">
            <a:avLst/>
          </a:prstGeom>
        </p:spPr>
      </p:pic>
    </p:spTree>
    <p:extLst>
      <p:ext uri="{BB962C8B-B14F-4D97-AF65-F5344CB8AC3E}">
        <p14:creationId xmlns:p14="http://schemas.microsoft.com/office/powerpoint/2010/main" val="1702541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EC650-B062-9F28-34BE-C5F4693A92E5}"/>
              </a:ext>
            </a:extLst>
          </p:cNvPr>
          <p:cNvSpPr txBox="1"/>
          <p:nvPr/>
        </p:nvSpPr>
        <p:spPr>
          <a:xfrm>
            <a:off x="1531291" y="1621881"/>
            <a:ext cx="5188007" cy="1077218"/>
          </a:xfrm>
          <a:prstGeom prst="rect">
            <a:avLst/>
          </a:prstGeom>
          <a:noFill/>
        </p:spPr>
        <p:txBody>
          <a:bodyPr wrap="square" rtlCol="0">
            <a:spAutoFit/>
          </a:bodyPr>
          <a:lstStyle/>
          <a:p>
            <a:r>
              <a:rPr lang="en-US" sz="3200" dirty="0">
                <a:solidFill>
                  <a:schemeClr val="bg1"/>
                </a:solidFill>
                <a:latin typeface="Montserrat" pitchFamily="2" charset="77"/>
              </a:rPr>
              <a:t>Experiential Intelligence Team Building Session</a:t>
            </a:r>
          </a:p>
        </p:txBody>
      </p:sp>
      <p:sp>
        <p:nvSpPr>
          <p:cNvPr id="2" name="TextBox 1">
            <a:extLst>
              <a:ext uri="{FF2B5EF4-FFF2-40B4-BE49-F238E27FC236}">
                <a16:creationId xmlns:a16="http://schemas.microsoft.com/office/drawing/2014/main" id="{88F20730-C494-CFC1-BAF5-DF2E72E2DE2B}"/>
              </a:ext>
            </a:extLst>
          </p:cNvPr>
          <p:cNvSpPr txBox="1"/>
          <p:nvPr/>
        </p:nvSpPr>
        <p:spPr>
          <a:xfrm>
            <a:off x="1531292" y="2967335"/>
            <a:ext cx="3834580" cy="369332"/>
          </a:xfrm>
          <a:prstGeom prst="rect">
            <a:avLst/>
          </a:prstGeom>
          <a:noFill/>
        </p:spPr>
        <p:txBody>
          <a:bodyPr wrap="square" rtlCol="0">
            <a:spAutoFit/>
          </a:bodyPr>
          <a:lstStyle/>
          <a:p>
            <a:r>
              <a:rPr lang="en-US" dirty="0">
                <a:solidFill>
                  <a:schemeClr val="bg1"/>
                </a:solidFill>
              </a:rPr>
              <a:t>Identify Your “Experiential Intelligence”</a:t>
            </a:r>
          </a:p>
        </p:txBody>
      </p:sp>
      <p:pic>
        <p:nvPicPr>
          <p:cNvPr id="5" name="Picture 4" descr="Diagram&#10;&#10;Description automatically generated">
            <a:extLst>
              <a:ext uri="{FF2B5EF4-FFF2-40B4-BE49-F238E27FC236}">
                <a16:creationId xmlns:a16="http://schemas.microsoft.com/office/drawing/2014/main" id="{74D50614-A835-E5C9-9C31-7F20DE516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52" y="1021475"/>
            <a:ext cx="3311934" cy="4959539"/>
          </a:xfrm>
          <a:prstGeom prst="rect">
            <a:avLst/>
          </a:prstGeom>
        </p:spPr>
      </p:pic>
      <p:sp>
        <p:nvSpPr>
          <p:cNvPr id="6" name="TextBox 5">
            <a:extLst>
              <a:ext uri="{FF2B5EF4-FFF2-40B4-BE49-F238E27FC236}">
                <a16:creationId xmlns:a16="http://schemas.microsoft.com/office/drawing/2014/main" id="{D5A0BDAF-0E9C-0153-7884-E063CBFE79F6}"/>
              </a:ext>
            </a:extLst>
          </p:cNvPr>
          <p:cNvSpPr txBox="1"/>
          <p:nvPr/>
        </p:nvSpPr>
        <p:spPr>
          <a:xfrm>
            <a:off x="1531291" y="4005595"/>
            <a:ext cx="4173876" cy="769441"/>
          </a:xfrm>
          <a:prstGeom prst="rect">
            <a:avLst/>
          </a:prstGeom>
          <a:noFill/>
        </p:spPr>
        <p:txBody>
          <a:bodyPr wrap="square">
            <a:spAutoFit/>
          </a:bodyPr>
          <a:lstStyle/>
          <a:p>
            <a:r>
              <a:rPr lang="en-US" sz="4400" dirty="0">
                <a:solidFill>
                  <a:srgbClr val="FFFF00"/>
                </a:solidFill>
                <a:latin typeface="Montserrat" pitchFamily="2" charset="77"/>
              </a:rPr>
              <a:t>Pre-Work</a:t>
            </a:r>
            <a:endParaRPr lang="en-US" sz="4400" dirty="0">
              <a:solidFill>
                <a:srgbClr val="FFFF00"/>
              </a:solidFill>
            </a:endParaRPr>
          </a:p>
        </p:txBody>
      </p:sp>
    </p:spTree>
    <p:extLst>
      <p:ext uri="{BB962C8B-B14F-4D97-AF65-F5344CB8AC3E}">
        <p14:creationId xmlns:p14="http://schemas.microsoft.com/office/powerpoint/2010/main" val="175091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0336506" cy="552223"/>
          </a:xfrm>
        </p:spPr>
        <p:txBody>
          <a:bodyPr>
            <a:normAutofit lnSpcReduction="10000"/>
          </a:bodyPr>
          <a:lstStyle/>
          <a:p>
            <a:pPr lvl="0"/>
            <a:r>
              <a:rPr lang="en-US" dirty="0">
                <a:latin typeface="Montserrat SemiBold" pitchFamily="2" charset="77"/>
              </a:rPr>
              <a:t>Experiential Intelligence Pre-Work</a:t>
            </a:r>
          </a:p>
        </p:txBody>
      </p:sp>
      <p:sp>
        <p:nvSpPr>
          <p:cNvPr id="28" name="Rectangle 27">
            <a:extLst>
              <a:ext uri="{FF2B5EF4-FFF2-40B4-BE49-F238E27FC236}">
                <a16:creationId xmlns:a16="http://schemas.microsoft.com/office/drawing/2014/main" id="{B2CBCC75-D058-91D5-BBFD-6DD44BB39E7D}"/>
              </a:ext>
            </a:extLst>
          </p:cNvPr>
          <p:cNvSpPr/>
          <p:nvPr/>
        </p:nvSpPr>
        <p:spPr>
          <a:xfrm>
            <a:off x="4021128" y="1584354"/>
            <a:ext cx="7676387" cy="1569660"/>
          </a:xfrm>
          <a:prstGeom prst="rect">
            <a:avLst/>
          </a:prstGeom>
        </p:spPr>
        <p:txBody>
          <a:bodyPr wrap="square">
            <a:spAutoFit/>
          </a:bodyPr>
          <a:lstStyle/>
          <a:p>
            <a:r>
              <a:rPr lang="en-US" sz="2400" i="1" dirty="0">
                <a:solidFill>
                  <a:srgbClr val="000000"/>
                </a:solidFill>
                <a:latin typeface="Montserrat" pitchFamily="2" charset="77"/>
                <a:ea typeface="Calibri" panose="020F0502020204030204" pitchFamily="34" charset="0"/>
              </a:rPr>
              <a:t>Experiential Intelligence, or “XQ” for short, is the combination of mindsets, abilities, and know-how gained from your unique life experience that empowers you to achieve your goals.</a:t>
            </a:r>
            <a:r>
              <a:rPr lang="en-US" sz="2400" dirty="0">
                <a:latin typeface="Montserrat" pitchFamily="2" charset="77"/>
              </a:rPr>
              <a:t> </a:t>
            </a:r>
          </a:p>
        </p:txBody>
      </p:sp>
      <p:pic>
        <p:nvPicPr>
          <p:cNvPr id="17" name="Picture 16">
            <a:extLst>
              <a:ext uri="{FF2B5EF4-FFF2-40B4-BE49-F238E27FC236}">
                <a16:creationId xmlns:a16="http://schemas.microsoft.com/office/drawing/2014/main" id="{8E0C8587-8CDE-1652-D6F0-540BD4817F54}"/>
              </a:ext>
            </a:extLst>
          </p:cNvPr>
          <p:cNvPicPr>
            <a:picLocks noChangeAspect="1"/>
          </p:cNvPicPr>
          <p:nvPr/>
        </p:nvPicPr>
        <p:blipFill>
          <a:blip r:embed="rId2"/>
          <a:stretch>
            <a:fillRect/>
          </a:stretch>
        </p:blipFill>
        <p:spPr>
          <a:xfrm>
            <a:off x="678788" y="1002111"/>
            <a:ext cx="3064254" cy="2734147"/>
          </a:xfrm>
          <a:prstGeom prst="rect">
            <a:avLst/>
          </a:prstGeom>
        </p:spPr>
      </p:pic>
      <p:sp>
        <p:nvSpPr>
          <p:cNvPr id="19" name="Rectangle 18">
            <a:extLst>
              <a:ext uri="{FF2B5EF4-FFF2-40B4-BE49-F238E27FC236}">
                <a16:creationId xmlns:a16="http://schemas.microsoft.com/office/drawing/2014/main" id="{30DECEAD-7930-CF45-D492-7673F258E0DE}"/>
              </a:ext>
            </a:extLst>
          </p:cNvPr>
          <p:cNvSpPr/>
          <p:nvPr/>
        </p:nvSpPr>
        <p:spPr>
          <a:xfrm>
            <a:off x="825699" y="3997253"/>
            <a:ext cx="11010130" cy="2554545"/>
          </a:xfrm>
          <a:prstGeom prst="rect">
            <a:avLst/>
          </a:prstGeom>
        </p:spPr>
        <p:txBody>
          <a:bodyPr wrap="square">
            <a:spAutoFit/>
          </a:bodyPr>
          <a:lstStyle/>
          <a:p>
            <a:pPr marL="342900" indent="-342900">
              <a:spcBef>
                <a:spcPts val="1200"/>
              </a:spcBef>
              <a:buFont typeface="Arial" panose="020B0604020202020204" pitchFamily="34" charset="0"/>
              <a:buChar char="•"/>
            </a:pPr>
            <a:r>
              <a:rPr lang="en-US" sz="1400" dirty="0">
                <a:solidFill>
                  <a:srgbClr val="000000"/>
                </a:solidFill>
                <a:latin typeface="Montserrat" pitchFamily="2" charset="77"/>
                <a:ea typeface="Calibri" panose="020F0502020204030204" pitchFamily="34" charset="0"/>
              </a:rPr>
              <a:t>Use the template on the following page to list three different experiences you’ve had that positively impacted you in your personal or professional life. Consider how these experiences influenced how you think, the abilities you developed, and the skills and knowledge you now have. Your experiences might involve your education, a work experience, a personal life experience, or anything else that had a significant positive impact in helping you become who you are today.</a:t>
            </a:r>
          </a:p>
          <a:p>
            <a:pPr marL="342900" indent="-342900">
              <a:spcBef>
                <a:spcPts val="1200"/>
              </a:spcBef>
              <a:buFont typeface="Arial" panose="020B0604020202020204" pitchFamily="34" charset="0"/>
              <a:buChar char="•"/>
            </a:pPr>
            <a:r>
              <a:rPr lang="en-US" sz="1400" dirty="0">
                <a:solidFill>
                  <a:srgbClr val="000000"/>
                </a:solidFill>
                <a:latin typeface="Montserrat" pitchFamily="2" charset="77"/>
                <a:ea typeface="Calibri" panose="020F0502020204030204" pitchFamily="34" charset="0"/>
              </a:rPr>
              <a:t>Fill in the template as best as you can. You can move from left to right in a linear way or jump around between the columns. Use the example page to give you ideas.</a:t>
            </a:r>
          </a:p>
          <a:p>
            <a:pPr marL="342900" indent="-342900">
              <a:spcBef>
                <a:spcPts val="1200"/>
              </a:spcBef>
              <a:buFont typeface="Arial" panose="020B0604020202020204" pitchFamily="34" charset="0"/>
              <a:buChar char="•"/>
            </a:pPr>
            <a:r>
              <a:rPr lang="en-US" sz="1400" dirty="0">
                <a:solidFill>
                  <a:srgbClr val="000000"/>
                </a:solidFill>
                <a:latin typeface="Montserrat" pitchFamily="2" charset="77"/>
                <a:ea typeface="Calibri" panose="020F0502020204030204" pitchFamily="34" charset="0"/>
              </a:rPr>
              <a:t>Come to the session ready to share one of your experiences and what it contributed to you personally and professionally.</a:t>
            </a:r>
          </a:p>
          <a:p>
            <a:pPr marL="342900" indent="-342900">
              <a:buFont typeface="Arial" panose="020B0604020202020204" pitchFamily="34" charset="0"/>
              <a:buChar char="•"/>
            </a:pPr>
            <a:endParaRPr lang="en-US" sz="1400" dirty="0">
              <a:latin typeface="Montserrat" pitchFamily="2" charset="77"/>
            </a:endParaRPr>
          </a:p>
        </p:txBody>
      </p:sp>
      <p:cxnSp>
        <p:nvCxnSpPr>
          <p:cNvPr id="3" name="Straight Connector 2">
            <a:extLst>
              <a:ext uri="{FF2B5EF4-FFF2-40B4-BE49-F238E27FC236}">
                <a16:creationId xmlns:a16="http://schemas.microsoft.com/office/drawing/2014/main" id="{A4471286-BFB3-05D8-6A05-6888995DB159}"/>
              </a:ext>
            </a:extLst>
          </p:cNvPr>
          <p:cNvCxnSpPr/>
          <p:nvPr/>
        </p:nvCxnSpPr>
        <p:spPr>
          <a:xfrm>
            <a:off x="948989" y="3849274"/>
            <a:ext cx="10527245" cy="0"/>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418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XQ Snapshot Template</a:t>
            </a:r>
          </a:p>
        </p:txBody>
      </p:sp>
      <p:graphicFrame>
        <p:nvGraphicFramePr>
          <p:cNvPr id="3" name="Table 10">
            <a:extLst>
              <a:ext uri="{FF2B5EF4-FFF2-40B4-BE49-F238E27FC236}">
                <a16:creationId xmlns:a16="http://schemas.microsoft.com/office/drawing/2014/main" id="{E6B4064F-E799-AC43-B02A-FAD33134081E}"/>
              </a:ext>
            </a:extLst>
          </p:cNvPr>
          <p:cNvGraphicFramePr>
            <a:graphicFrameLocks noGrp="1"/>
          </p:cNvGraphicFramePr>
          <p:nvPr>
            <p:extLst>
              <p:ext uri="{D42A27DB-BD31-4B8C-83A1-F6EECF244321}">
                <p14:modId xmlns:p14="http://schemas.microsoft.com/office/powerpoint/2010/main" val="3104468901"/>
              </p:ext>
            </p:extLst>
          </p:nvPr>
        </p:nvGraphicFramePr>
        <p:xfrm>
          <a:off x="214313" y="846478"/>
          <a:ext cx="11763373" cy="5613317"/>
        </p:xfrm>
        <a:graphic>
          <a:graphicData uri="http://schemas.openxmlformats.org/drawingml/2006/table">
            <a:tbl>
              <a:tblPr firstRow="1" bandRow="1"/>
              <a:tblGrid>
                <a:gridCol w="685800">
                  <a:extLst>
                    <a:ext uri="{9D8B030D-6E8A-4147-A177-3AD203B41FA5}">
                      <a16:colId xmlns:a16="http://schemas.microsoft.com/office/drawing/2014/main" val="380561901"/>
                    </a:ext>
                  </a:extLst>
                </a:gridCol>
                <a:gridCol w="2333625">
                  <a:extLst>
                    <a:ext uri="{9D8B030D-6E8A-4147-A177-3AD203B41FA5}">
                      <a16:colId xmlns:a16="http://schemas.microsoft.com/office/drawing/2014/main" val="2430783564"/>
                    </a:ext>
                  </a:extLst>
                </a:gridCol>
                <a:gridCol w="2914650">
                  <a:extLst>
                    <a:ext uri="{9D8B030D-6E8A-4147-A177-3AD203B41FA5}">
                      <a16:colId xmlns:a16="http://schemas.microsoft.com/office/drawing/2014/main" val="3558996017"/>
                    </a:ext>
                  </a:extLst>
                </a:gridCol>
                <a:gridCol w="2943225">
                  <a:extLst>
                    <a:ext uri="{9D8B030D-6E8A-4147-A177-3AD203B41FA5}">
                      <a16:colId xmlns:a16="http://schemas.microsoft.com/office/drawing/2014/main" val="1126796281"/>
                    </a:ext>
                  </a:extLst>
                </a:gridCol>
                <a:gridCol w="2886073">
                  <a:extLst>
                    <a:ext uri="{9D8B030D-6E8A-4147-A177-3AD203B41FA5}">
                      <a16:colId xmlns:a16="http://schemas.microsoft.com/office/drawing/2014/main" val="857685861"/>
                    </a:ext>
                  </a:extLst>
                </a:gridCol>
              </a:tblGrid>
              <a:tr h="864611">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Experiences </a:t>
                      </a:r>
                      <a:r>
                        <a:rPr lang="en-US" sz="2000" b="1" dirty="0">
                          <a:solidFill>
                            <a:schemeClr val="bg1"/>
                          </a:solidFill>
                          <a:latin typeface="Montserrat" pitchFamily="2" charset="0"/>
                          <a:sym typeface="Wingdings" pitchFamily="2" charset="2"/>
                        </a:rPr>
                        <a:t></a:t>
                      </a:r>
                      <a:endParaRPr lang="en-US" sz="2000" b="1" dirty="0">
                        <a:solidFill>
                          <a:schemeClr val="bg1"/>
                        </a:solidFill>
                        <a:latin typeface="Montserrat" pitchFamily="2"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CD24F"/>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bg1"/>
                        </a:solidFill>
                        <a:latin typeface="Montserrat" pitchFamily="2" charset="0"/>
                      </a:endParaRPr>
                    </a:p>
                  </a:txBody>
                  <a:tcPr anchor="ctr">
                    <a:gradFill>
                      <a:gsLst>
                        <a:gs pos="0">
                          <a:srgbClr val="90CE4F"/>
                        </a:gs>
                        <a:gs pos="100000">
                          <a:srgbClr val="49701E"/>
                        </a:gs>
                      </a:gsLst>
                      <a:lin ang="6000000" scaled="0"/>
                    </a:gradFill>
                  </a:tcPr>
                </a:tc>
                <a:tc>
                  <a:txBody>
                    <a:bodyPr/>
                    <a:lstStyle/>
                    <a:p>
                      <a:pPr algn="ctr"/>
                      <a:r>
                        <a:rPr lang="en-US" sz="2000" b="1" dirty="0">
                          <a:solidFill>
                            <a:schemeClr val="bg1"/>
                          </a:solidFill>
                          <a:latin typeface="Montserrat" pitchFamily="2" charset="0"/>
                        </a:rPr>
                        <a:t>Mindsets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6B82E"/>
                    </a:solidFill>
                  </a:tcPr>
                </a:tc>
                <a:tc>
                  <a:txBody>
                    <a:bodyPr/>
                    <a:lstStyle/>
                    <a:p>
                      <a:pPr algn="ctr"/>
                      <a:r>
                        <a:rPr lang="en-US" sz="2000" b="1" dirty="0">
                          <a:solidFill>
                            <a:schemeClr val="bg1"/>
                          </a:solidFill>
                          <a:latin typeface="Montserrat" pitchFamily="2" charset="0"/>
                        </a:rPr>
                        <a:t>Abilities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7A02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Know-How</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D8B2C"/>
                    </a:solidFill>
                  </a:tcPr>
                </a:tc>
                <a:extLst>
                  <a:ext uri="{0D108BD9-81ED-4DB2-BD59-A6C34878D82A}">
                    <a16:rowId xmlns:a16="http://schemas.microsoft.com/office/drawing/2014/main" val="258429166"/>
                  </a:ext>
                </a:extLst>
              </a:tr>
              <a:tr h="66290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What experiences have had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greatest impact on you?</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dirty="0">
                        <a:solidFill>
                          <a:schemeClr val="tx1">
                            <a:lumMod val="75000"/>
                            <a:lumOff val="25000"/>
                          </a:schemeClr>
                        </a:solidFill>
                        <a:latin typeface="Montserrat" pitchFamily="2"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attitudes and beliefs do you hold that have led to your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are your greatest personal competencies that help you to achieve your goals?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knowledge or skills do you have that are most valuable for future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extLst>
                  <a:ext uri="{0D108BD9-81ED-4DB2-BD59-A6C34878D82A}">
                    <a16:rowId xmlns:a16="http://schemas.microsoft.com/office/drawing/2014/main" val="1851079372"/>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2398687"/>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dirty="0">
                        <a:solidFill>
                          <a:schemeClr val="tx1"/>
                        </a:solidFill>
                        <a:latin typeface="Montserrat" pitchFamily="2"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2293265"/>
                  </a:ext>
                </a:extLst>
              </a:tr>
              <a:tr h="1361933">
                <a:tc>
                  <a:txBody>
                    <a:bodyPr/>
                    <a:lstStyle/>
                    <a:p>
                      <a:pPr algn="ctr"/>
                      <a:r>
                        <a:rPr lang="en-US" sz="1600" b="1" dirty="0">
                          <a:latin typeface="Montserrat" pitchFamily="2"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indent="0">
                        <a:buFont typeface="Arial" panose="020B0604020202020204" pitchFamily="34" charset="0"/>
                        <a:buNone/>
                      </a:pPr>
                      <a:endParaRPr lang="en-US" sz="14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indent="-285750">
                        <a:buFont typeface="Arial" panose="020B0604020202020204" pitchFamily="34" charset="0"/>
                        <a:buChar char="•"/>
                      </a:pPr>
                      <a:endParaRPr lang="en-US" sz="14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indent="-285750">
                        <a:buFont typeface="Arial" panose="020B0604020202020204" pitchFamily="34" charset="0"/>
                        <a:buChar char="•"/>
                      </a:pPr>
                      <a:endParaRPr lang="en-US" sz="14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indent="-285750">
                        <a:buFont typeface="Arial" panose="020B0604020202020204" pitchFamily="34" charset="0"/>
                        <a:buChar char="•"/>
                      </a:pPr>
                      <a:endParaRPr lang="en-US" sz="1400" dirty="0"/>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94718692"/>
                  </a:ext>
                </a:extLst>
              </a:tr>
            </a:tbl>
          </a:graphicData>
        </a:graphic>
      </p:graphicFrame>
      <p:pic>
        <p:nvPicPr>
          <p:cNvPr id="5" name="Graphic 4" descr="Head with gears outline">
            <a:extLst>
              <a:ext uri="{FF2B5EF4-FFF2-40B4-BE49-F238E27FC236}">
                <a16:creationId xmlns:a16="http://schemas.microsoft.com/office/drawing/2014/main" id="{E78363FB-3689-CC05-5237-79FCC6993B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901" y="1006227"/>
            <a:ext cx="534056" cy="534056"/>
          </a:xfrm>
          <a:prstGeom prst="rect">
            <a:avLst/>
          </a:prstGeom>
        </p:spPr>
      </p:pic>
      <p:pic>
        <p:nvPicPr>
          <p:cNvPr id="6" name="Graphic 5" descr="Lights On with solid fill">
            <a:extLst>
              <a:ext uri="{FF2B5EF4-FFF2-40B4-BE49-F238E27FC236}">
                <a16:creationId xmlns:a16="http://schemas.microsoft.com/office/drawing/2014/main" id="{E3B0A8A4-6189-D849-9874-094CC8F2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9616" y="1006227"/>
            <a:ext cx="534056" cy="534056"/>
          </a:xfrm>
          <a:prstGeom prst="rect">
            <a:avLst/>
          </a:prstGeom>
        </p:spPr>
      </p:pic>
      <p:pic>
        <p:nvPicPr>
          <p:cNvPr id="7" name="Graphic 6" descr="Tools outline">
            <a:extLst>
              <a:ext uri="{FF2B5EF4-FFF2-40B4-BE49-F238E27FC236}">
                <a16:creationId xmlns:a16="http://schemas.microsoft.com/office/drawing/2014/main" id="{3DD6FBB4-D939-99D4-3737-18F1CD0DA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7332" y="1065071"/>
            <a:ext cx="416369" cy="416369"/>
          </a:xfrm>
          <a:prstGeom prst="rect">
            <a:avLst/>
          </a:prstGeom>
        </p:spPr>
      </p:pic>
    </p:spTree>
    <p:extLst>
      <p:ext uri="{BB962C8B-B14F-4D97-AF65-F5344CB8AC3E}">
        <p14:creationId xmlns:p14="http://schemas.microsoft.com/office/powerpoint/2010/main" val="3654901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XQ Snapshot Template</a:t>
            </a:r>
          </a:p>
        </p:txBody>
      </p:sp>
      <p:graphicFrame>
        <p:nvGraphicFramePr>
          <p:cNvPr id="3" name="Table 10">
            <a:extLst>
              <a:ext uri="{FF2B5EF4-FFF2-40B4-BE49-F238E27FC236}">
                <a16:creationId xmlns:a16="http://schemas.microsoft.com/office/drawing/2014/main" id="{E6B4064F-E799-AC43-B02A-FAD33134081E}"/>
              </a:ext>
            </a:extLst>
          </p:cNvPr>
          <p:cNvGraphicFramePr>
            <a:graphicFrameLocks noGrp="1"/>
          </p:cNvGraphicFramePr>
          <p:nvPr>
            <p:extLst>
              <p:ext uri="{D42A27DB-BD31-4B8C-83A1-F6EECF244321}">
                <p14:modId xmlns:p14="http://schemas.microsoft.com/office/powerpoint/2010/main" val="33377613"/>
              </p:ext>
            </p:extLst>
          </p:nvPr>
        </p:nvGraphicFramePr>
        <p:xfrm>
          <a:off x="214313" y="846478"/>
          <a:ext cx="11763373" cy="5613317"/>
        </p:xfrm>
        <a:graphic>
          <a:graphicData uri="http://schemas.openxmlformats.org/drawingml/2006/table">
            <a:tbl>
              <a:tblPr firstRow="1" bandRow="1"/>
              <a:tblGrid>
                <a:gridCol w="685800">
                  <a:extLst>
                    <a:ext uri="{9D8B030D-6E8A-4147-A177-3AD203B41FA5}">
                      <a16:colId xmlns:a16="http://schemas.microsoft.com/office/drawing/2014/main" val="380561901"/>
                    </a:ext>
                  </a:extLst>
                </a:gridCol>
                <a:gridCol w="2333625">
                  <a:extLst>
                    <a:ext uri="{9D8B030D-6E8A-4147-A177-3AD203B41FA5}">
                      <a16:colId xmlns:a16="http://schemas.microsoft.com/office/drawing/2014/main" val="2430783564"/>
                    </a:ext>
                  </a:extLst>
                </a:gridCol>
                <a:gridCol w="2914650">
                  <a:extLst>
                    <a:ext uri="{9D8B030D-6E8A-4147-A177-3AD203B41FA5}">
                      <a16:colId xmlns:a16="http://schemas.microsoft.com/office/drawing/2014/main" val="3558996017"/>
                    </a:ext>
                  </a:extLst>
                </a:gridCol>
                <a:gridCol w="2943225">
                  <a:extLst>
                    <a:ext uri="{9D8B030D-6E8A-4147-A177-3AD203B41FA5}">
                      <a16:colId xmlns:a16="http://schemas.microsoft.com/office/drawing/2014/main" val="1126796281"/>
                    </a:ext>
                  </a:extLst>
                </a:gridCol>
                <a:gridCol w="2886073">
                  <a:extLst>
                    <a:ext uri="{9D8B030D-6E8A-4147-A177-3AD203B41FA5}">
                      <a16:colId xmlns:a16="http://schemas.microsoft.com/office/drawing/2014/main" val="857685861"/>
                    </a:ext>
                  </a:extLst>
                </a:gridCol>
              </a:tblGrid>
              <a:tr h="864611">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Experiences </a:t>
                      </a:r>
                      <a:r>
                        <a:rPr lang="en-US" sz="2000" b="1" dirty="0">
                          <a:solidFill>
                            <a:schemeClr val="bg1"/>
                          </a:solidFill>
                          <a:latin typeface="Montserrat" pitchFamily="2" charset="0"/>
                          <a:sym typeface="Wingdings" pitchFamily="2" charset="2"/>
                        </a:rPr>
                        <a:t></a:t>
                      </a:r>
                      <a:endParaRPr lang="en-US" sz="2000" b="1" dirty="0">
                        <a:solidFill>
                          <a:schemeClr val="bg1"/>
                        </a:solidFill>
                        <a:latin typeface="Montserrat" pitchFamily="2"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CD24F"/>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bg1"/>
                        </a:solidFill>
                        <a:latin typeface="Montserrat" pitchFamily="2" charset="0"/>
                      </a:endParaRPr>
                    </a:p>
                  </a:txBody>
                  <a:tcPr anchor="ctr">
                    <a:gradFill>
                      <a:gsLst>
                        <a:gs pos="0">
                          <a:srgbClr val="90CE4F"/>
                        </a:gs>
                        <a:gs pos="100000">
                          <a:srgbClr val="49701E"/>
                        </a:gs>
                      </a:gsLst>
                      <a:lin ang="6000000" scaled="0"/>
                    </a:gradFill>
                  </a:tcPr>
                </a:tc>
                <a:tc>
                  <a:txBody>
                    <a:bodyPr/>
                    <a:lstStyle/>
                    <a:p>
                      <a:pPr algn="ctr"/>
                      <a:r>
                        <a:rPr lang="en-US" sz="2000" b="1" dirty="0">
                          <a:solidFill>
                            <a:schemeClr val="bg1"/>
                          </a:solidFill>
                          <a:latin typeface="Montserrat" pitchFamily="2" charset="0"/>
                        </a:rPr>
                        <a:t>Mindsets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6B82E"/>
                    </a:solidFill>
                  </a:tcPr>
                </a:tc>
                <a:tc>
                  <a:txBody>
                    <a:bodyPr/>
                    <a:lstStyle/>
                    <a:p>
                      <a:pPr algn="ctr"/>
                      <a:r>
                        <a:rPr lang="en-US" sz="2000" b="1" dirty="0">
                          <a:solidFill>
                            <a:schemeClr val="bg1"/>
                          </a:solidFill>
                          <a:latin typeface="Montserrat" pitchFamily="2" charset="0"/>
                        </a:rPr>
                        <a:t>Abilities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7A02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Know-How</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D8B2C"/>
                    </a:solidFill>
                  </a:tcPr>
                </a:tc>
                <a:extLst>
                  <a:ext uri="{0D108BD9-81ED-4DB2-BD59-A6C34878D82A}">
                    <a16:rowId xmlns:a16="http://schemas.microsoft.com/office/drawing/2014/main" val="258429166"/>
                  </a:ext>
                </a:extLst>
              </a:tr>
              <a:tr h="66290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What experiences have had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greatest impact on you?</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dirty="0">
                        <a:solidFill>
                          <a:schemeClr val="tx1">
                            <a:lumMod val="75000"/>
                            <a:lumOff val="25000"/>
                          </a:schemeClr>
                        </a:solidFill>
                        <a:latin typeface="Montserrat" pitchFamily="2"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attitudes and beliefs do you hold that have led to your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are your greatest personal competencies that help you to achieve your goals?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knowledge or skills do you have that are most valuable for future success?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extLst>
                  <a:ext uri="{0D108BD9-81ED-4DB2-BD59-A6C34878D82A}">
                    <a16:rowId xmlns:a16="http://schemas.microsoft.com/office/drawing/2014/main" val="1851079372"/>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1" dirty="0">
                          <a:solidFill>
                            <a:schemeClr val="tx1"/>
                          </a:solidFill>
                          <a:latin typeface="Montserrat" pitchFamily="2" charset="0"/>
                        </a:rPr>
                        <a:t>Grew up in Silicon Valley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solidFill>
                            <a:schemeClr val="tx1"/>
                          </a:solidFill>
                          <a:latin typeface="Montserrat" pitchFamily="2" charset="0"/>
                        </a:rPr>
                        <a:t>Technology innovation leads to new possibilities</a:t>
                      </a: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solidFill>
                            <a:schemeClr val="tx1"/>
                          </a:solidFill>
                          <a:latin typeface="Montserrat" pitchFamily="2" charset="0"/>
                        </a:rPr>
                        <a:t>Anyone can change the world with a big idea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Ability to scan market data to see patterns and trends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Ability to generate lots of ideas and prioritize them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Market analysis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Project prioritization skills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2398687"/>
                  </a:ext>
                </a:extLst>
              </a:tr>
              <a:tr h="1361933">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1" dirty="0">
                          <a:solidFill>
                            <a:schemeClr val="tx1"/>
                          </a:solidFill>
                          <a:latin typeface="Montserrat" pitchFamily="2" charset="0"/>
                        </a:rPr>
                        <a:t>Studied product development in college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solidFill>
                            <a:schemeClr val="tx1"/>
                          </a:solidFill>
                          <a:latin typeface="Montserrat" pitchFamily="2" charset="0"/>
                        </a:rPr>
                        <a:t>Using best practice product development processes increases the likelihood of success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Ability to build a team with roles and skills that best support the new product development process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Creating business cases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“Lean startup” tools for testing new ideas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12293265"/>
                  </a:ext>
                </a:extLst>
              </a:tr>
              <a:tr h="1361933">
                <a:tc>
                  <a:txBody>
                    <a:bodyPr/>
                    <a:lstStyle/>
                    <a:p>
                      <a:pPr algn="ctr"/>
                      <a:r>
                        <a:rPr lang="en-US" sz="1600" b="1" dirty="0">
                          <a:latin typeface="Montserrat" pitchFamily="2"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1" dirty="0">
                          <a:solidFill>
                            <a:schemeClr val="tx1"/>
                          </a:solidFill>
                          <a:latin typeface="Montserrat" pitchFamily="2" charset="0"/>
                        </a:rPr>
                        <a:t>Traveled to India after college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solidFill>
                            <a:schemeClr val="tx1"/>
                          </a:solidFill>
                          <a:latin typeface="Montserrat" pitchFamily="2" charset="0"/>
                        </a:rPr>
                        <a:t>It’s important to value different perspectives and ideas</a:t>
                      </a:r>
                    </a:p>
                    <a:p>
                      <a:pPr marL="285750" marR="0" lvl="0" indent="-2857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dirty="0">
                          <a:solidFill>
                            <a:schemeClr val="tx1"/>
                          </a:solidFill>
                          <a:latin typeface="Montserrat" pitchFamily="2" charset="0"/>
                        </a:rPr>
                        <a:t>There’s usually no single “right way” to do something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Ability to listen with empathy to understand different needs and desires</a:t>
                      </a:r>
                    </a:p>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Ability to appreciate the norms and values of different cultures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600"/>
                        </a:spcBef>
                        <a:spcAft>
                          <a:spcPts val="0"/>
                        </a:spcAft>
                        <a:buClr>
                          <a:srgbClr val="000000"/>
                        </a:buClr>
                        <a:buSzTx/>
                        <a:buFont typeface="Arial" panose="020B0604020202020204" pitchFamily="34" charset="0"/>
                        <a:buChar char="•"/>
                        <a:tabLst/>
                        <a:defRPr/>
                      </a:pPr>
                      <a:r>
                        <a:rPr lang="en-US" sz="1200" dirty="0">
                          <a:solidFill>
                            <a:schemeClr val="tx1"/>
                          </a:solidFill>
                          <a:latin typeface="Montserrat" pitchFamily="2" charset="0"/>
                        </a:rPr>
                        <a:t>Qualitative market research for customer insights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394718692"/>
                  </a:ext>
                </a:extLst>
              </a:tr>
            </a:tbl>
          </a:graphicData>
        </a:graphic>
      </p:graphicFrame>
      <p:pic>
        <p:nvPicPr>
          <p:cNvPr id="5" name="Graphic 4" descr="Head with gears outline">
            <a:extLst>
              <a:ext uri="{FF2B5EF4-FFF2-40B4-BE49-F238E27FC236}">
                <a16:creationId xmlns:a16="http://schemas.microsoft.com/office/drawing/2014/main" id="{E78363FB-3689-CC05-5237-79FCC6993B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901" y="1006227"/>
            <a:ext cx="534056" cy="534056"/>
          </a:xfrm>
          <a:prstGeom prst="rect">
            <a:avLst/>
          </a:prstGeom>
        </p:spPr>
      </p:pic>
      <p:pic>
        <p:nvPicPr>
          <p:cNvPr id="6" name="Graphic 5" descr="Lights On with solid fill">
            <a:extLst>
              <a:ext uri="{FF2B5EF4-FFF2-40B4-BE49-F238E27FC236}">
                <a16:creationId xmlns:a16="http://schemas.microsoft.com/office/drawing/2014/main" id="{E3B0A8A4-6189-D849-9874-094CC8F2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9616" y="1006227"/>
            <a:ext cx="534056" cy="534056"/>
          </a:xfrm>
          <a:prstGeom prst="rect">
            <a:avLst/>
          </a:prstGeom>
        </p:spPr>
      </p:pic>
      <p:pic>
        <p:nvPicPr>
          <p:cNvPr id="7" name="Graphic 6" descr="Tools outline">
            <a:extLst>
              <a:ext uri="{FF2B5EF4-FFF2-40B4-BE49-F238E27FC236}">
                <a16:creationId xmlns:a16="http://schemas.microsoft.com/office/drawing/2014/main" id="{3DD6FBB4-D939-99D4-3737-18F1CD0DA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7332" y="1065071"/>
            <a:ext cx="416369" cy="416369"/>
          </a:xfrm>
          <a:prstGeom prst="rect">
            <a:avLst/>
          </a:prstGeom>
        </p:spPr>
      </p:pic>
      <p:sp>
        <p:nvSpPr>
          <p:cNvPr id="2" name="Rectangle 1">
            <a:extLst>
              <a:ext uri="{FF2B5EF4-FFF2-40B4-BE49-F238E27FC236}">
                <a16:creationId xmlns:a16="http://schemas.microsoft.com/office/drawing/2014/main" id="{ED0AEA80-6B3A-09AF-4AD6-BA7426BA4147}"/>
              </a:ext>
            </a:extLst>
          </p:cNvPr>
          <p:cNvSpPr/>
          <p:nvPr/>
        </p:nvSpPr>
        <p:spPr>
          <a:xfrm>
            <a:off x="7480139" y="153124"/>
            <a:ext cx="3821435" cy="553998"/>
          </a:xfrm>
          <a:prstGeom prst="rect">
            <a:avLst/>
          </a:prstGeom>
        </p:spPr>
        <p:txBody>
          <a:bodyPr wrap="square">
            <a:spAutoFit/>
          </a:bodyPr>
          <a:lstStyle/>
          <a:p>
            <a:r>
              <a:rPr lang="en-US" sz="1000" dirty="0">
                <a:solidFill>
                  <a:srgbClr val="000000"/>
                </a:solidFill>
                <a:latin typeface="Montserrat" pitchFamily="2" charset="77"/>
                <a:ea typeface="Calibri" panose="020F0502020204030204" pitchFamily="34" charset="0"/>
              </a:rPr>
              <a:t>This example shows how experiences lead to mindsets that contribute to developing abilities and know-how for personal and professional success.</a:t>
            </a:r>
            <a:endParaRPr lang="en-US" sz="1000" dirty="0">
              <a:latin typeface="Montserrat" pitchFamily="2" charset="77"/>
            </a:endParaRPr>
          </a:p>
        </p:txBody>
      </p:sp>
      <p:sp>
        <p:nvSpPr>
          <p:cNvPr id="8" name="Rectangle 7">
            <a:extLst>
              <a:ext uri="{FF2B5EF4-FFF2-40B4-BE49-F238E27FC236}">
                <a16:creationId xmlns:a16="http://schemas.microsoft.com/office/drawing/2014/main" id="{93C4D14C-1F25-8B02-1F9C-653767CC7EA9}"/>
              </a:ext>
            </a:extLst>
          </p:cNvPr>
          <p:cNvSpPr/>
          <p:nvPr/>
        </p:nvSpPr>
        <p:spPr>
          <a:xfrm rot="20895487">
            <a:off x="68032" y="785423"/>
            <a:ext cx="1202573" cy="369332"/>
          </a:xfrm>
          <a:prstGeom prst="rect">
            <a:avLst/>
          </a:prstGeom>
        </p:spPr>
        <p:txBody>
          <a:bodyPr wrap="none">
            <a:spAutoFit/>
          </a:bodyPr>
          <a:lstStyle/>
          <a:p>
            <a:r>
              <a:rPr lang="en-US" dirty="0">
                <a:solidFill>
                  <a:schemeClr val="tx1">
                    <a:lumMod val="65000"/>
                    <a:lumOff val="35000"/>
                  </a:schemeClr>
                </a:solidFill>
                <a:highlight>
                  <a:srgbClr val="FFFF00"/>
                </a:highlight>
                <a:latin typeface="Montserrat" pitchFamily="2" charset="77"/>
                <a:ea typeface="Calibri" panose="020F0502020204030204" pitchFamily="34" charset="0"/>
              </a:rPr>
              <a:t>Example</a:t>
            </a:r>
            <a:endParaRPr lang="en-US" dirty="0">
              <a:solidFill>
                <a:schemeClr val="tx1">
                  <a:lumMod val="65000"/>
                  <a:lumOff val="35000"/>
                </a:schemeClr>
              </a:solidFill>
              <a:highlight>
                <a:srgbClr val="FFFF00"/>
              </a:highlight>
            </a:endParaRPr>
          </a:p>
        </p:txBody>
      </p:sp>
    </p:spTree>
    <p:extLst>
      <p:ext uri="{BB962C8B-B14F-4D97-AF65-F5344CB8AC3E}">
        <p14:creationId xmlns:p14="http://schemas.microsoft.com/office/powerpoint/2010/main" val="413833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EC650-B062-9F28-34BE-C5F4693A92E5}"/>
              </a:ext>
            </a:extLst>
          </p:cNvPr>
          <p:cNvSpPr txBox="1"/>
          <p:nvPr/>
        </p:nvSpPr>
        <p:spPr>
          <a:xfrm>
            <a:off x="1531291" y="1621881"/>
            <a:ext cx="5188007" cy="1077218"/>
          </a:xfrm>
          <a:prstGeom prst="rect">
            <a:avLst/>
          </a:prstGeom>
          <a:noFill/>
        </p:spPr>
        <p:txBody>
          <a:bodyPr wrap="square" rtlCol="0">
            <a:spAutoFit/>
          </a:bodyPr>
          <a:lstStyle/>
          <a:p>
            <a:r>
              <a:rPr lang="en-US" sz="3200" dirty="0">
                <a:solidFill>
                  <a:schemeClr val="bg1"/>
                </a:solidFill>
                <a:latin typeface="Montserrat" pitchFamily="2" charset="77"/>
              </a:rPr>
              <a:t>Experiential Intelligence Team Building Session</a:t>
            </a:r>
          </a:p>
        </p:txBody>
      </p:sp>
      <p:sp>
        <p:nvSpPr>
          <p:cNvPr id="2" name="TextBox 1">
            <a:extLst>
              <a:ext uri="{FF2B5EF4-FFF2-40B4-BE49-F238E27FC236}">
                <a16:creationId xmlns:a16="http://schemas.microsoft.com/office/drawing/2014/main" id="{88F20730-C494-CFC1-BAF5-DF2E72E2DE2B}"/>
              </a:ext>
            </a:extLst>
          </p:cNvPr>
          <p:cNvSpPr txBox="1"/>
          <p:nvPr/>
        </p:nvSpPr>
        <p:spPr>
          <a:xfrm>
            <a:off x="1531292" y="2967335"/>
            <a:ext cx="3834580" cy="369332"/>
          </a:xfrm>
          <a:prstGeom prst="rect">
            <a:avLst/>
          </a:prstGeom>
          <a:noFill/>
        </p:spPr>
        <p:txBody>
          <a:bodyPr wrap="square" rtlCol="0">
            <a:spAutoFit/>
          </a:bodyPr>
          <a:lstStyle/>
          <a:p>
            <a:r>
              <a:rPr lang="en-US" dirty="0">
                <a:solidFill>
                  <a:schemeClr val="bg1"/>
                </a:solidFill>
              </a:rPr>
              <a:t>Identify Your “Experiential Intelligence”</a:t>
            </a:r>
          </a:p>
        </p:txBody>
      </p:sp>
      <p:pic>
        <p:nvPicPr>
          <p:cNvPr id="5" name="Picture 4" descr="Diagram&#10;&#10;Description automatically generated">
            <a:extLst>
              <a:ext uri="{FF2B5EF4-FFF2-40B4-BE49-F238E27FC236}">
                <a16:creationId xmlns:a16="http://schemas.microsoft.com/office/drawing/2014/main" id="{74D50614-A835-E5C9-9C31-7F20DE516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252" y="1021475"/>
            <a:ext cx="3311934" cy="4959539"/>
          </a:xfrm>
          <a:prstGeom prst="rect">
            <a:avLst/>
          </a:prstGeom>
        </p:spPr>
      </p:pic>
      <p:sp>
        <p:nvSpPr>
          <p:cNvPr id="6" name="TextBox 5">
            <a:extLst>
              <a:ext uri="{FF2B5EF4-FFF2-40B4-BE49-F238E27FC236}">
                <a16:creationId xmlns:a16="http://schemas.microsoft.com/office/drawing/2014/main" id="{D5A0BDAF-0E9C-0153-7884-E063CBFE79F6}"/>
              </a:ext>
            </a:extLst>
          </p:cNvPr>
          <p:cNvSpPr txBox="1"/>
          <p:nvPr/>
        </p:nvSpPr>
        <p:spPr>
          <a:xfrm>
            <a:off x="1531291" y="4158902"/>
            <a:ext cx="4975260" cy="769441"/>
          </a:xfrm>
          <a:prstGeom prst="rect">
            <a:avLst/>
          </a:prstGeom>
          <a:noFill/>
        </p:spPr>
        <p:txBody>
          <a:bodyPr wrap="square">
            <a:spAutoFit/>
          </a:bodyPr>
          <a:lstStyle/>
          <a:p>
            <a:pPr algn="ctr"/>
            <a:r>
              <a:rPr lang="en-US" sz="4400" dirty="0">
                <a:solidFill>
                  <a:srgbClr val="FFFF00"/>
                </a:solidFill>
                <a:latin typeface="Montserrat" pitchFamily="2" charset="77"/>
              </a:rPr>
              <a:t>Session Activities</a:t>
            </a:r>
            <a:endParaRPr lang="en-US" sz="4400" dirty="0">
              <a:solidFill>
                <a:srgbClr val="FFFF00"/>
              </a:solidFill>
            </a:endParaRPr>
          </a:p>
        </p:txBody>
      </p:sp>
    </p:spTree>
    <p:extLst>
      <p:ext uri="{BB962C8B-B14F-4D97-AF65-F5344CB8AC3E}">
        <p14:creationId xmlns:p14="http://schemas.microsoft.com/office/powerpoint/2010/main" val="205906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DEC19894-D229-8497-9578-AF3F2F3FE8C1}"/>
              </a:ext>
            </a:extLst>
          </p:cNvPr>
          <p:cNvSpPr/>
          <p:nvPr/>
        </p:nvSpPr>
        <p:spPr>
          <a:xfrm>
            <a:off x="1077911" y="2152181"/>
            <a:ext cx="10622476" cy="209535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00ABD3B-C06C-C9D9-7E96-BD539087116F}"/>
              </a:ext>
            </a:extLst>
          </p:cNvPr>
          <p:cNvSpPr>
            <a:spLocks noGrp="1"/>
          </p:cNvSpPr>
          <p:nvPr>
            <p:ph type="body" sz="quarter" idx="10"/>
          </p:nvPr>
        </p:nvSpPr>
        <p:spPr>
          <a:xfrm>
            <a:off x="130174" y="121205"/>
            <a:ext cx="10164200" cy="552223"/>
          </a:xfrm>
        </p:spPr>
        <p:txBody>
          <a:bodyPr>
            <a:normAutofit lnSpcReduction="10000"/>
          </a:bodyPr>
          <a:lstStyle/>
          <a:p>
            <a:r>
              <a:rPr lang="en-US" dirty="0"/>
              <a:t>Explore Experiences</a:t>
            </a:r>
          </a:p>
        </p:txBody>
      </p:sp>
      <p:sp>
        <p:nvSpPr>
          <p:cNvPr id="7" name="Rectangle 6">
            <a:extLst>
              <a:ext uri="{FF2B5EF4-FFF2-40B4-BE49-F238E27FC236}">
                <a16:creationId xmlns:a16="http://schemas.microsoft.com/office/drawing/2014/main" id="{E0432CE6-D3B4-D632-A969-A7EDE9EEE478}"/>
              </a:ext>
            </a:extLst>
          </p:cNvPr>
          <p:cNvSpPr/>
          <p:nvPr/>
        </p:nvSpPr>
        <p:spPr>
          <a:xfrm>
            <a:off x="884903" y="1179118"/>
            <a:ext cx="10697497" cy="5755422"/>
          </a:xfrm>
          <a:prstGeom prst="rect">
            <a:avLst/>
          </a:prstGeom>
        </p:spPr>
        <p:txBody>
          <a:bodyPr wrap="square">
            <a:spAutoFit/>
          </a:bodyPr>
          <a:lstStyle/>
          <a:p>
            <a:pPr marL="457200" indent="-457200">
              <a:buFont typeface="+mj-lt"/>
              <a:buAutoNum type="arabicPeriod"/>
            </a:pPr>
            <a:r>
              <a:rPr lang="en-US" sz="1600" dirty="0">
                <a:solidFill>
                  <a:srgbClr val="000000"/>
                </a:solidFill>
                <a:latin typeface="Montserrat" pitchFamily="2" charset="77"/>
                <a:ea typeface="Calibri" panose="020F0502020204030204" pitchFamily="34" charset="0"/>
              </a:rPr>
              <a:t>Get into teams of 3 people</a:t>
            </a: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r>
              <a:rPr lang="en-US" sz="1600" dirty="0">
                <a:solidFill>
                  <a:srgbClr val="000000"/>
                </a:solidFill>
                <a:latin typeface="Montserrat" pitchFamily="2" charset="77"/>
                <a:ea typeface="Calibri" panose="020F0502020204030204" pitchFamily="34" charset="0"/>
              </a:rPr>
              <a:t>Share a story that had a significant positive impact on you. Answer these questions:</a:t>
            </a: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r>
              <a:rPr lang="en-US" sz="1600" dirty="0">
                <a:solidFill>
                  <a:srgbClr val="000000"/>
                </a:solidFill>
                <a:latin typeface="Montserrat" pitchFamily="2" charset="77"/>
                <a:ea typeface="Calibri" panose="020F0502020204030204" pitchFamily="34" charset="0"/>
              </a:rPr>
              <a:t>For those listening, ask curious questions to uncover any “hidden” assets. Listen well, because you will share your colleagues’ stories later!</a:t>
            </a:r>
          </a:p>
          <a:p>
            <a:pPr marL="457200" indent="-457200">
              <a:buFont typeface="+mj-lt"/>
              <a:buAutoNum type="arabicPeriod"/>
            </a:pPr>
            <a:endParaRPr lang="en-US" sz="1600" dirty="0">
              <a:solidFill>
                <a:srgbClr val="000000"/>
              </a:solidFill>
              <a:latin typeface="Montserrat" pitchFamily="2" charset="77"/>
              <a:ea typeface="Calibri" panose="020F0502020204030204" pitchFamily="34" charset="0"/>
            </a:endParaRPr>
          </a:p>
          <a:p>
            <a:pPr marL="457200" indent="-457200">
              <a:buFont typeface="+mj-lt"/>
              <a:buAutoNum type="arabicPeriod"/>
            </a:pPr>
            <a:r>
              <a:rPr lang="en-US" sz="1600" dirty="0">
                <a:solidFill>
                  <a:srgbClr val="000000"/>
                </a:solidFill>
                <a:latin typeface="Montserrat" pitchFamily="2" charset="77"/>
                <a:ea typeface="Calibri" panose="020F0502020204030204" pitchFamily="34" charset="0"/>
              </a:rPr>
              <a:t>After 15 minutes, move to the next person.</a:t>
            </a:r>
          </a:p>
          <a:p>
            <a:pPr marL="457200" indent="-457200">
              <a:buFont typeface="+mj-lt"/>
              <a:buAutoNum type="arabicPeriod"/>
            </a:pPr>
            <a:endParaRPr lang="en-US" sz="1600" dirty="0">
              <a:solidFill>
                <a:srgbClr val="000000"/>
              </a:solidFill>
              <a:latin typeface="Montserrat" pitchFamily="2" charset="77"/>
            </a:endParaRPr>
          </a:p>
          <a:p>
            <a:pPr marL="457200" indent="-457200">
              <a:buFont typeface="+mj-lt"/>
              <a:buAutoNum type="arabicPeriod"/>
            </a:pPr>
            <a:r>
              <a:rPr lang="en-US" sz="1600" dirty="0">
                <a:solidFill>
                  <a:srgbClr val="000000"/>
                </a:solidFill>
                <a:latin typeface="Montserrat" pitchFamily="2" charset="77"/>
              </a:rPr>
              <a:t>Complete activity in 45 minutes.</a:t>
            </a:r>
          </a:p>
          <a:p>
            <a:endParaRPr lang="en-US" sz="1600" dirty="0">
              <a:solidFill>
                <a:srgbClr val="000000"/>
              </a:solidFill>
              <a:latin typeface="Montserrat" pitchFamily="2" charset="77"/>
            </a:endParaRPr>
          </a:p>
          <a:p>
            <a:pPr marL="457200" indent="-457200">
              <a:buFont typeface="+mj-lt"/>
              <a:buAutoNum type="arabicPeriod"/>
            </a:pPr>
            <a:endParaRPr lang="en-US" sz="1600" dirty="0">
              <a:solidFill>
                <a:srgbClr val="000000"/>
              </a:solidFill>
              <a:latin typeface="Montserrat" pitchFamily="2" charset="77"/>
            </a:endParaRPr>
          </a:p>
          <a:p>
            <a:pPr marL="457200" indent="-457200">
              <a:buFont typeface="+mj-lt"/>
              <a:buAutoNum type="arabicPeriod"/>
            </a:pPr>
            <a:endParaRPr lang="en-US" sz="1600" dirty="0">
              <a:solidFill>
                <a:srgbClr val="000000"/>
              </a:solidFill>
              <a:latin typeface="Montserrat" pitchFamily="2" charset="77"/>
            </a:endParaRPr>
          </a:p>
        </p:txBody>
      </p:sp>
      <p:sp>
        <p:nvSpPr>
          <p:cNvPr id="19" name="Rectangle 18">
            <a:extLst>
              <a:ext uri="{FF2B5EF4-FFF2-40B4-BE49-F238E27FC236}">
                <a16:creationId xmlns:a16="http://schemas.microsoft.com/office/drawing/2014/main" id="{7C25FA14-A982-5585-0B3C-3EDC38F1B6A3}"/>
              </a:ext>
            </a:extLst>
          </p:cNvPr>
          <p:cNvSpPr/>
          <p:nvPr/>
        </p:nvSpPr>
        <p:spPr>
          <a:xfrm>
            <a:off x="1347018" y="2233570"/>
            <a:ext cx="10353369" cy="1831271"/>
          </a:xfrm>
          <a:prstGeom prst="rect">
            <a:avLst/>
          </a:prstGeom>
        </p:spPr>
        <p:txBody>
          <a:bodyPr wrap="square">
            <a:spAutoFit/>
          </a:bodyPr>
          <a:lstStyle/>
          <a:p>
            <a:pPr marL="342900" indent="-342900">
              <a:spcBef>
                <a:spcPts val="600"/>
              </a:spcBef>
              <a:buFont typeface="Arial" panose="020B0604020202020204" pitchFamily="34" charset="0"/>
              <a:buChar char="•"/>
            </a:pPr>
            <a:r>
              <a:rPr lang="en-US" sz="1400" i="1" dirty="0">
                <a:solidFill>
                  <a:srgbClr val="000000"/>
                </a:solidFill>
                <a:latin typeface="Montserrat" pitchFamily="2" charset="77"/>
                <a:ea typeface="Calibri" panose="020F0502020204030204" pitchFamily="34" charset="0"/>
              </a:rPr>
              <a:t>What is one experience that, as you look back on it today, had a significant positive impact on you, and which shaped you personally and/or professionally. What happened? Who was involved? What were you thinking and feeling at the time?</a:t>
            </a:r>
          </a:p>
          <a:p>
            <a:pPr marL="342900" indent="-342900">
              <a:spcBef>
                <a:spcPts val="600"/>
              </a:spcBef>
              <a:buFont typeface="Arial" panose="020B0604020202020204" pitchFamily="34" charset="0"/>
              <a:buChar char="•"/>
            </a:pPr>
            <a:r>
              <a:rPr lang="en-US" sz="1400" i="1" dirty="0">
                <a:solidFill>
                  <a:srgbClr val="000000"/>
                </a:solidFill>
                <a:latin typeface="Montserrat" pitchFamily="2" charset="77"/>
                <a:ea typeface="Calibri" panose="020F0502020204030204" pitchFamily="34" charset="0"/>
              </a:rPr>
              <a:t>How did this experience influence you over time?</a:t>
            </a:r>
          </a:p>
          <a:p>
            <a:pPr marL="342900" indent="-342900">
              <a:spcBef>
                <a:spcPts val="600"/>
              </a:spcBef>
              <a:buFont typeface="Arial" panose="020B0604020202020204" pitchFamily="34" charset="0"/>
              <a:buChar char="•"/>
            </a:pPr>
            <a:r>
              <a:rPr lang="en-US" sz="1400" i="1" dirty="0">
                <a:solidFill>
                  <a:srgbClr val="000000"/>
                </a:solidFill>
                <a:latin typeface="Montserrat" pitchFamily="2" charset="77"/>
                <a:ea typeface="Calibri" panose="020F0502020204030204" pitchFamily="34" charset="0"/>
              </a:rPr>
              <a:t>In what ways did this experience impact how you think, the abilities you developed, and the skills and knowledge you now have?</a:t>
            </a:r>
          </a:p>
          <a:p>
            <a:pPr marL="342900" indent="-342900">
              <a:spcBef>
                <a:spcPts val="600"/>
              </a:spcBef>
              <a:buFont typeface="Arial" panose="020B0604020202020204" pitchFamily="34" charset="0"/>
              <a:buChar char="•"/>
            </a:pPr>
            <a:r>
              <a:rPr lang="en-US" sz="1400" i="1" dirty="0">
                <a:solidFill>
                  <a:srgbClr val="000000"/>
                </a:solidFill>
                <a:latin typeface="Montserrat" pitchFamily="2" charset="77"/>
              </a:rPr>
              <a:t>How do you use draw upon this experience (consciously or unconsciously) to succeed in what you do today?</a:t>
            </a:r>
            <a:endParaRPr lang="en-US" sz="1400" i="1" dirty="0"/>
          </a:p>
        </p:txBody>
      </p:sp>
    </p:spTree>
    <p:extLst>
      <p:ext uri="{BB962C8B-B14F-4D97-AF65-F5344CB8AC3E}">
        <p14:creationId xmlns:p14="http://schemas.microsoft.com/office/powerpoint/2010/main" val="313769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6" y="171677"/>
            <a:ext cx="11264494" cy="552223"/>
          </a:xfrm>
        </p:spPr>
        <p:txBody>
          <a:bodyPr>
            <a:normAutofit lnSpcReduction="10000"/>
          </a:bodyPr>
          <a:lstStyle/>
          <a:p>
            <a:pPr lvl="0"/>
            <a:r>
              <a:rPr lang="en-US" dirty="0">
                <a:latin typeface="Montserrat SemiBold" pitchFamily="2" charset="77"/>
              </a:rPr>
              <a:t>Who will share a story?</a:t>
            </a:r>
          </a:p>
        </p:txBody>
      </p:sp>
      <p:grpSp>
        <p:nvGrpSpPr>
          <p:cNvPr id="3" name="Group 2">
            <a:extLst>
              <a:ext uri="{FF2B5EF4-FFF2-40B4-BE49-F238E27FC236}">
                <a16:creationId xmlns:a16="http://schemas.microsoft.com/office/drawing/2014/main" id="{5106E124-91E2-04BA-2DEB-E10EC78D1DE1}"/>
              </a:ext>
            </a:extLst>
          </p:cNvPr>
          <p:cNvGrpSpPr/>
          <p:nvPr/>
        </p:nvGrpSpPr>
        <p:grpSpPr>
          <a:xfrm>
            <a:off x="6479919" y="1754424"/>
            <a:ext cx="4905354" cy="3821758"/>
            <a:chOff x="3426465" y="2191775"/>
            <a:chExt cx="3185025" cy="2481451"/>
          </a:xfrm>
        </p:grpSpPr>
        <p:sp>
          <p:nvSpPr>
            <p:cNvPr id="5" name="Freeform: Shape 136">
              <a:extLst>
                <a:ext uri="{FF2B5EF4-FFF2-40B4-BE49-F238E27FC236}">
                  <a16:creationId xmlns:a16="http://schemas.microsoft.com/office/drawing/2014/main" id="{7A375DFE-C4AA-EB5E-08B5-F7AA915F9D9C}"/>
                </a:ext>
              </a:extLst>
            </p:cNvPr>
            <p:cNvSpPr/>
            <p:nvPr/>
          </p:nvSpPr>
          <p:spPr>
            <a:xfrm>
              <a:off x="3426465" y="2191775"/>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8CD24F"/>
            </a:solidFill>
            <a:ln w="8667" cap="flat">
              <a:noFill/>
              <a:prstDash val="solid"/>
              <a:miter/>
            </a:ln>
          </p:spPr>
          <p:txBody>
            <a:bodyPr rtlCol="0" anchor="ctr"/>
            <a:lstStyle/>
            <a:p>
              <a:endParaRPr lang="en-PK" sz="3200"/>
            </a:p>
          </p:txBody>
        </p:sp>
        <p:sp>
          <p:nvSpPr>
            <p:cNvPr id="6" name="Freeform: Shape 137">
              <a:extLst>
                <a:ext uri="{FF2B5EF4-FFF2-40B4-BE49-F238E27FC236}">
                  <a16:creationId xmlns:a16="http://schemas.microsoft.com/office/drawing/2014/main" id="{20581B1F-5FC1-0F53-AE3E-CD13ED6D7940}"/>
                </a:ext>
              </a:extLst>
            </p:cNvPr>
            <p:cNvSpPr/>
            <p:nvPr/>
          </p:nvSpPr>
          <p:spPr>
            <a:xfrm>
              <a:off x="3426465" y="3037104"/>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71B02C"/>
            </a:solidFill>
            <a:ln w="8667" cap="flat">
              <a:noFill/>
              <a:prstDash val="solid"/>
              <a:miter/>
            </a:ln>
          </p:spPr>
          <p:txBody>
            <a:bodyPr rtlCol="0" anchor="ctr"/>
            <a:lstStyle/>
            <a:p>
              <a:endParaRPr lang="en-PK" sz="3200"/>
            </a:p>
          </p:txBody>
        </p:sp>
        <p:sp>
          <p:nvSpPr>
            <p:cNvPr id="7" name="Freeform: Shape 138">
              <a:extLst>
                <a:ext uri="{FF2B5EF4-FFF2-40B4-BE49-F238E27FC236}">
                  <a16:creationId xmlns:a16="http://schemas.microsoft.com/office/drawing/2014/main" id="{8BEF1989-A298-4D02-B2AA-D7B759FB80EA}"/>
                </a:ext>
              </a:extLst>
            </p:cNvPr>
            <p:cNvSpPr/>
            <p:nvPr/>
          </p:nvSpPr>
          <p:spPr>
            <a:xfrm>
              <a:off x="3426465" y="3882346"/>
              <a:ext cx="3185025" cy="790880"/>
            </a:xfrm>
            <a:custGeom>
              <a:avLst/>
              <a:gdLst>
                <a:gd name="connsiteX0" fmla="*/ 0 w 3185025"/>
                <a:gd name="connsiteY0" fmla="*/ 0 h 790880"/>
                <a:gd name="connsiteX1" fmla="*/ 3185025 w 3185025"/>
                <a:gd name="connsiteY1" fmla="*/ 0 h 790880"/>
                <a:gd name="connsiteX2" fmla="*/ 3185025 w 3185025"/>
                <a:gd name="connsiteY2" fmla="*/ 790881 h 790880"/>
                <a:gd name="connsiteX3" fmla="*/ 0 w 3185025"/>
                <a:gd name="connsiteY3" fmla="*/ 790881 h 790880"/>
              </a:gdLst>
              <a:ahLst/>
              <a:cxnLst>
                <a:cxn ang="0">
                  <a:pos x="connsiteX0" y="connsiteY0"/>
                </a:cxn>
                <a:cxn ang="0">
                  <a:pos x="connsiteX1" y="connsiteY1"/>
                </a:cxn>
                <a:cxn ang="0">
                  <a:pos x="connsiteX2" y="connsiteY2"/>
                </a:cxn>
                <a:cxn ang="0">
                  <a:pos x="connsiteX3" y="connsiteY3"/>
                </a:cxn>
              </a:cxnLst>
              <a:rect l="l" t="t" r="r" b="b"/>
              <a:pathLst>
                <a:path w="3185025" h="790880">
                  <a:moveTo>
                    <a:pt x="0" y="0"/>
                  </a:moveTo>
                  <a:lnTo>
                    <a:pt x="3185025" y="0"/>
                  </a:lnTo>
                  <a:lnTo>
                    <a:pt x="3185025" y="790881"/>
                  </a:lnTo>
                  <a:lnTo>
                    <a:pt x="0" y="790881"/>
                  </a:lnTo>
                  <a:close/>
                </a:path>
              </a:pathLst>
            </a:custGeom>
            <a:solidFill>
              <a:srgbClr val="5D8B2C"/>
            </a:solidFill>
            <a:ln w="8667" cap="flat">
              <a:noFill/>
              <a:prstDash val="solid"/>
              <a:miter/>
            </a:ln>
          </p:spPr>
          <p:txBody>
            <a:bodyPr rtlCol="0" anchor="ctr"/>
            <a:lstStyle/>
            <a:p>
              <a:endParaRPr lang="en-PK" sz="3200"/>
            </a:p>
          </p:txBody>
        </p:sp>
        <p:sp>
          <p:nvSpPr>
            <p:cNvPr id="8" name="Freeform: Shape 143">
              <a:extLst>
                <a:ext uri="{FF2B5EF4-FFF2-40B4-BE49-F238E27FC236}">
                  <a16:creationId xmlns:a16="http://schemas.microsoft.com/office/drawing/2014/main" id="{8AD3071F-0219-807C-6EC0-EE0502C2C2C6}"/>
                </a:ext>
              </a:extLst>
            </p:cNvPr>
            <p:cNvSpPr/>
            <p:nvPr/>
          </p:nvSpPr>
          <p:spPr>
            <a:xfrm rot="2700000">
              <a:off x="3427632" y="219288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8CD24F"/>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9" name="Freeform: Shape 145">
              <a:extLst>
                <a:ext uri="{FF2B5EF4-FFF2-40B4-BE49-F238E27FC236}">
                  <a16:creationId xmlns:a16="http://schemas.microsoft.com/office/drawing/2014/main" id="{45D9E84E-BA02-84F0-14C8-01CF1FA01C77}"/>
                </a:ext>
              </a:extLst>
            </p:cNvPr>
            <p:cNvSpPr/>
            <p:nvPr/>
          </p:nvSpPr>
          <p:spPr>
            <a:xfrm rot="2700000">
              <a:off x="3427610" y="303819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71B0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a:p>
          </p:txBody>
        </p:sp>
        <p:sp>
          <p:nvSpPr>
            <p:cNvPr id="10" name="Freeform: Shape 147">
              <a:extLst>
                <a:ext uri="{FF2B5EF4-FFF2-40B4-BE49-F238E27FC236}">
                  <a16:creationId xmlns:a16="http://schemas.microsoft.com/office/drawing/2014/main" id="{5C58DE94-C036-E61E-3729-FD366FA28177}"/>
                </a:ext>
              </a:extLst>
            </p:cNvPr>
            <p:cNvSpPr/>
            <p:nvPr/>
          </p:nvSpPr>
          <p:spPr>
            <a:xfrm rot="2700000">
              <a:off x="3427644" y="3883442"/>
              <a:ext cx="788619" cy="788619"/>
            </a:xfrm>
            <a:custGeom>
              <a:avLst/>
              <a:gdLst>
                <a:gd name="connsiteX0" fmla="*/ 0 w 788619"/>
                <a:gd name="connsiteY0" fmla="*/ 0 h 788619"/>
                <a:gd name="connsiteX1" fmla="*/ 788619 w 788619"/>
                <a:gd name="connsiteY1" fmla="*/ 0 h 788619"/>
                <a:gd name="connsiteX2" fmla="*/ 788619 w 788619"/>
                <a:gd name="connsiteY2" fmla="*/ 788619 h 788619"/>
                <a:gd name="connsiteX3" fmla="*/ 0 w 788619"/>
                <a:gd name="connsiteY3" fmla="*/ 788619 h 788619"/>
              </a:gdLst>
              <a:ahLst/>
              <a:cxnLst>
                <a:cxn ang="0">
                  <a:pos x="connsiteX0" y="connsiteY0"/>
                </a:cxn>
                <a:cxn ang="0">
                  <a:pos x="connsiteX1" y="connsiteY1"/>
                </a:cxn>
                <a:cxn ang="0">
                  <a:pos x="connsiteX2" y="connsiteY2"/>
                </a:cxn>
                <a:cxn ang="0">
                  <a:pos x="connsiteX3" y="connsiteY3"/>
                </a:cxn>
              </a:cxnLst>
              <a:rect l="l" t="t" r="r" b="b"/>
              <a:pathLst>
                <a:path w="788619" h="788619">
                  <a:moveTo>
                    <a:pt x="0" y="0"/>
                  </a:moveTo>
                  <a:lnTo>
                    <a:pt x="788619" y="0"/>
                  </a:lnTo>
                  <a:lnTo>
                    <a:pt x="788619" y="788619"/>
                  </a:lnTo>
                  <a:lnTo>
                    <a:pt x="0" y="788619"/>
                  </a:lnTo>
                  <a:close/>
                </a:path>
              </a:pathLst>
            </a:custGeom>
            <a:solidFill>
              <a:srgbClr val="5D8B2C"/>
            </a:solidFill>
            <a:ln w="8667" cap="flat">
              <a:noFill/>
              <a:prstDash val="solid"/>
              <a:miter/>
            </a:ln>
            <a:effectLst>
              <a:outerShdw blurRad="254000" dist="38100" dir="5400000" algn="t" rotWithShape="0">
                <a:prstClr val="black">
                  <a:alpha val="40000"/>
                </a:prstClr>
              </a:outerShdw>
            </a:effectLst>
          </p:spPr>
          <p:txBody>
            <a:bodyPr rtlCol="0" anchor="ctr"/>
            <a:lstStyle/>
            <a:p>
              <a:endParaRPr lang="en-PK" sz="3200" dirty="0"/>
            </a:p>
          </p:txBody>
        </p:sp>
        <p:sp>
          <p:nvSpPr>
            <p:cNvPr id="11" name="TextBox 10">
              <a:extLst>
                <a:ext uri="{FF2B5EF4-FFF2-40B4-BE49-F238E27FC236}">
                  <a16:creationId xmlns:a16="http://schemas.microsoft.com/office/drawing/2014/main" id="{36C7BB05-223F-6417-77E5-62775E792260}"/>
                </a:ext>
              </a:extLst>
            </p:cNvPr>
            <p:cNvSpPr txBox="1"/>
            <p:nvPr/>
          </p:nvSpPr>
          <p:spPr>
            <a:xfrm>
              <a:off x="4320709" y="2356383"/>
              <a:ext cx="1339747" cy="459627"/>
            </a:xfrm>
            <a:prstGeom prst="rect">
              <a:avLst/>
            </a:prstGeom>
            <a:noFill/>
          </p:spPr>
          <p:txBody>
            <a:bodyPr wrap="none" rtlCol="0">
              <a:spAutoFit/>
            </a:bodyPr>
            <a:lstStyle/>
            <a:p>
              <a:r>
                <a:rPr lang="en-US" sz="2400" b="1" dirty="0">
                  <a:solidFill>
                    <a:schemeClr val="bg1"/>
                  </a:solidFill>
                  <a:latin typeface="Montserrat" pitchFamily="2" charset="0"/>
                </a:rPr>
                <a:t>Mindsets</a:t>
              </a:r>
            </a:p>
            <a:p>
              <a:r>
                <a:rPr lang="en-US" sz="1600" dirty="0">
                  <a:solidFill>
                    <a:schemeClr val="bg1"/>
                  </a:solidFill>
                  <a:latin typeface="Montserrat" pitchFamily="2" charset="0"/>
                </a:rPr>
                <a:t>Attitudes &amp; Beliefs</a:t>
              </a:r>
            </a:p>
          </p:txBody>
        </p:sp>
        <p:sp>
          <p:nvSpPr>
            <p:cNvPr id="12" name="TextBox 11">
              <a:extLst>
                <a:ext uri="{FF2B5EF4-FFF2-40B4-BE49-F238E27FC236}">
                  <a16:creationId xmlns:a16="http://schemas.microsoft.com/office/drawing/2014/main" id="{96D1873A-4D97-CE02-E968-9C539900CD4D}"/>
                </a:ext>
              </a:extLst>
            </p:cNvPr>
            <p:cNvSpPr txBox="1"/>
            <p:nvPr/>
          </p:nvSpPr>
          <p:spPr>
            <a:xfrm>
              <a:off x="4320709" y="3124768"/>
              <a:ext cx="2236936" cy="619498"/>
            </a:xfrm>
            <a:prstGeom prst="rect">
              <a:avLst/>
            </a:prstGeom>
            <a:noFill/>
          </p:spPr>
          <p:txBody>
            <a:bodyPr wrap="none" rtlCol="0">
              <a:spAutoFit/>
            </a:bodyPr>
            <a:lstStyle/>
            <a:p>
              <a:r>
                <a:rPr lang="en-US" sz="2400" b="1" dirty="0">
                  <a:solidFill>
                    <a:schemeClr val="bg1"/>
                  </a:solidFill>
                  <a:latin typeface="Montserrat" pitchFamily="2" charset="0"/>
                </a:rPr>
                <a:t>Abilities</a:t>
              </a:r>
            </a:p>
            <a:p>
              <a:r>
                <a:rPr lang="en-US" sz="1600" dirty="0">
                  <a:solidFill>
                    <a:schemeClr val="bg1"/>
                  </a:solidFill>
                  <a:latin typeface="Montserrat" pitchFamily="2" charset="0"/>
                </a:rPr>
                <a:t>Competencies that integrate</a:t>
              </a:r>
            </a:p>
            <a:p>
              <a:r>
                <a:rPr lang="en-US" sz="1600" dirty="0">
                  <a:solidFill>
                    <a:schemeClr val="bg1"/>
                  </a:solidFill>
                  <a:latin typeface="Montserrat" pitchFamily="2" charset="0"/>
                </a:rPr>
                <a:t>knowledge, skills, &amp; experiences</a:t>
              </a:r>
            </a:p>
          </p:txBody>
        </p:sp>
        <p:sp>
          <p:nvSpPr>
            <p:cNvPr id="13" name="TextBox 12">
              <a:extLst>
                <a:ext uri="{FF2B5EF4-FFF2-40B4-BE49-F238E27FC236}">
                  <a16:creationId xmlns:a16="http://schemas.microsoft.com/office/drawing/2014/main" id="{651106AC-3123-4E0E-5B5B-732F35873FB7}"/>
                </a:ext>
              </a:extLst>
            </p:cNvPr>
            <p:cNvSpPr txBox="1"/>
            <p:nvPr/>
          </p:nvSpPr>
          <p:spPr>
            <a:xfrm>
              <a:off x="4320709" y="4046954"/>
              <a:ext cx="1377216" cy="459627"/>
            </a:xfrm>
            <a:prstGeom prst="rect">
              <a:avLst/>
            </a:prstGeom>
            <a:noFill/>
          </p:spPr>
          <p:txBody>
            <a:bodyPr wrap="none" rtlCol="0">
              <a:spAutoFit/>
            </a:bodyPr>
            <a:lstStyle/>
            <a:p>
              <a:r>
                <a:rPr lang="en-US" sz="2400" b="1" dirty="0">
                  <a:solidFill>
                    <a:schemeClr val="bg1"/>
                  </a:solidFill>
                  <a:latin typeface="Montserrat" pitchFamily="2" charset="0"/>
                </a:rPr>
                <a:t>Know-How</a:t>
              </a:r>
            </a:p>
            <a:p>
              <a:r>
                <a:rPr lang="en-US" sz="1600" dirty="0">
                  <a:solidFill>
                    <a:schemeClr val="bg1"/>
                  </a:solidFill>
                  <a:latin typeface="Montserrat" pitchFamily="2" charset="0"/>
                </a:rPr>
                <a:t>Knowledge &amp; Skills</a:t>
              </a:r>
              <a:endParaRPr lang="en-US" sz="1400" dirty="0">
                <a:solidFill>
                  <a:schemeClr val="bg1"/>
                </a:solidFill>
                <a:latin typeface="Montserrat" pitchFamily="2" charset="0"/>
              </a:endParaRPr>
            </a:p>
          </p:txBody>
        </p:sp>
        <p:pic>
          <p:nvPicPr>
            <p:cNvPr id="14" name="Graphic 13" descr="Head with gears outline">
              <a:extLst>
                <a:ext uri="{FF2B5EF4-FFF2-40B4-BE49-F238E27FC236}">
                  <a16:creationId xmlns:a16="http://schemas.microsoft.com/office/drawing/2014/main" id="{BF6D6217-9F33-7908-B151-BEA7C99865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5158" y="2249183"/>
              <a:ext cx="608797" cy="608797"/>
            </a:xfrm>
            <a:prstGeom prst="rect">
              <a:avLst/>
            </a:prstGeom>
          </p:spPr>
        </p:pic>
        <p:pic>
          <p:nvPicPr>
            <p:cNvPr id="15" name="Graphic 14" descr="Lights On with solid fill">
              <a:extLst>
                <a:ext uri="{FF2B5EF4-FFF2-40B4-BE49-F238E27FC236}">
                  <a16:creationId xmlns:a16="http://schemas.microsoft.com/office/drawing/2014/main" id="{712641AB-379B-FFFB-D6D1-530E3211D6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45158" y="3082986"/>
              <a:ext cx="534056" cy="534056"/>
            </a:xfrm>
            <a:prstGeom prst="rect">
              <a:avLst/>
            </a:prstGeom>
          </p:spPr>
        </p:pic>
        <p:pic>
          <p:nvPicPr>
            <p:cNvPr id="16" name="Graphic 15" descr="Tools outline">
              <a:extLst>
                <a:ext uri="{FF2B5EF4-FFF2-40B4-BE49-F238E27FC236}">
                  <a16:creationId xmlns:a16="http://schemas.microsoft.com/office/drawing/2014/main" id="{3B8DBA7D-28FE-318F-18DF-AE428B60B2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65848" y="4042271"/>
              <a:ext cx="470670" cy="470670"/>
            </a:xfrm>
            <a:prstGeom prst="rect">
              <a:avLst/>
            </a:prstGeom>
          </p:spPr>
        </p:pic>
      </p:grpSp>
      <p:sp>
        <p:nvSpPr>
          <p:cNvPr id="2" name="TextBox 1">
            <a:extLst>
              <a:ext uri="{FF2B5EF4-FFF2-40B4-BE49-F238E27FC236}">
                <a16:creationId xmlns:a16="http://schemas.microsoft.com/office/drawing/2014/main" id="{E2B47B32-5C21-E7B2-F1FB-7857B50D7BEA}"/>
              </a:ext>
            </a:extLst>
          </p:cNvPr>
          <p:cNvSpPr txBox="1"/>
          <p:nvPr/>
        </p:nvSpPr>
        <p:spPr>
          <a:xfrm>
            <a:off x="10068674" y="5671335"/>
            <a:ext cx="184731" cy="369332"/>
          </a:xfrm>
          <a:prstGeom prst="rect">
            <a:avLst/>
          </a:prstGeom>
          <a:noFill/>
        </p:spPr>
        <p:txBody>
          <a:bodyPr wrap="none" rtlCol="0">
            <a:spAutoFit/>
          </a:bodyPr>
          <a:lstStyle/>
          <a:p>
            <a:endParaRPr lang="en-US" dirty="0"/>
          </a:p>
        </p:txBody>
      </p:sp>
      <p:sp>
        <p:nvSpPr>
          <p:cNvPr id="28" name="Rectangle 27">
            <a:extLst>
              <a:ext uri="{FF2B5EF4-FFF2-40B4-BE49-F238E27FC236}">
                <a16:creationId xmlns:a16="http://schemas.microsoft.com/office/drawing/2014/main" id="{B2CBCC75-D058-91D5-BBFD-6DD44BB39E7D}"/>
              </a:ext>
            </a:extLst>
          </p:cNvPr>
          <p:cNvSpPr/>
          <p:nvPr/>
        </p:nvSpPr>
        <p:spPr>
          <a:xfrm>
            <a:off x="671024" y="2411038"/>
            <a:ext cx="5030733" cy="2246769"/>
          </a:xfrm>
          <a:prstGeom prst="rect">
            <a:avLst/>
          </a:prstGeom>
        </p:spPr>
        <p:txBody>
          <a:bodyPr wrap="square">
            <a:spAutoFit/>
          </a:bodyPr>
          <a:lstStyle/>
          <a:p>
            <a:r>
              <a:rPr lang="en-US" sz="2800" b="1" i="1" dirty="0">
                <a:solidFill>
                  <a:srgbClr val="70AD46"/>
                </a:solidFill>
                <a:latin typeface="Montserrat" pitchFamily="2" charset="77"/>
              </a:rPr>
              <a:t>What story did you hear that reveals someone’s assets? What was the experience and how did it build strengths?</a:t>
            </a:r>
            <a:endParaRPr lang="en-US" sz="2800" b="1" dirty="0">
              <a:solidFill>
                <a:srgbClr val="70AD46"/>
              </a:solidFill>
              <a:latin typeface="Montserrat" pitchFamily="2" charset="77"/>
            </a:endParaRPr>
          </a:p>
        </p:txBody>
      </p:sp>
    </p:spTree>
    <p:extLst>
      <p:ext uri="{BB962C8B-B14F-4D97-AF65-F5344CB8AC3E}">
        <p14:creationId xmlns:p14="http://schemas.microsoft.com/office/powerpoint/2010/main" val="98766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0ABD3B-C06C-C9D9-7E96-BD539087116F}"/>
              </a:ext>
            </a:extLst>
          </p:cNvPr>
          <p:cNvSpPr>
            <a:spLocks noGrp="1"/>
          </p:cNvSpPr>
          <p:nvPr>
            <p:ph type="body" sz="quarter" idx="10"/>
          </p:nvPr>
        </p:nvSpPr>
        <p:spPr>
          <a:xfrm>
            <a:off x="130174" y="121205"/>
            <a:ext cx="10164200" cy="552223"/>
          </a:xfrm>
        </p:spPr>
        <p:txBody>
          <a:bodyPr>
            <a:normAutofit lnSpcReduction="10000"/>
          </a:bodyPr>
          <a:lstStyle/>
          <a:p>
            <a:r>
              <a:rPr lang="en-US" dirty="0"/>
              <a:t>Identify Themes (Our Assets)</a:t>
            </a:r>
          </a:p>
        </p:txBody>
      </p:sp>
      <p:pic>
        <p:nvPicPr>
          <p:cNvPr id="3" name="Graphic 2" descr="Meeting outline">
            <a:extLst>
              <a:ext uri="{FF2B5EF4-FFF2-40B4-BE49-F238E27FC236}">
                <a16:creationId xmlns:a16="http://schemas.microsoft.com/office/drawing/2014/main" id="{63891E7F-B653-9D71-C93F-20CB1F498E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9299" y="1773643"/>
            <a:ext cx="1164169" cy="1164169"/>
          </a:xfrm>
          <a:prstGeom prst="rect">
            <a:avLst/>
          </a:prstGeom>
        </p:spPr>
      </p:pic>
      <p:pic>
        <p:nvPicPr>
          <p:cNvPr id="4" name="Graphic 3" descr="Star outline">
            <a:extLst>
              <a:ext uri="{FF2B5EF4-FFF2-40B4-BE49-F238E27FC236}">
                <a16:creationId xmlns:a16="http://schemas.microsoft.com/office/drawing/2014/main" id="{EB80D5F8-1EDB-B555-2ACD-55717E6550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8243" y="1933474"/>
            <a:ext cx="311251" cy="311251"/>
          </a:xfrm>
          <a:prstGeom prst="rect">
            <a:avLst/>
          </a:prstGeom>
        </p:spPr>
      </p:pic>
      <p:pic>
        <p:nvPicPr>
          <p:cNvPr id="5" name="Graphic 4" descr="Star outline">
            <a:extLst>
              <a:ext uri="{FF2B5EF4-FFF2-40B4-BE49-F238E27FC236}">
                <a16:creationId xmlns:a16="http://schemas.microsoft.com/office/drawing/2014/main" id="{689D5ADC-7018-E013-7992-2F20EC17A6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7578" y="1674477"/>
            <a:ext cx="311251" cy="311251"/>
          </a:xfrm>
          <a:prstGeom prst="rect">
            <a:avLst/>
          </a:prstGeom>
        </p:spPr>
      </p:pic>
      <p:pic>
        <p:nvPicPr>
          <p:cNvPr id="6" name="Graphic 5" descr="Star outline">
            <a:extLst>
              <a:ext uri="{FF2B5EF4-FFF2-40B4-BE49-F238E27FC236}">
                <a16:creationId xmlns:a16="http://schemas.microsoft.com/office/drawing/2014/main" id="{FA1BB5EC-8994-6F8F-0CE8-9D0DDBF14C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15080" y="1547653"/>
            <a:ext cx="311251" cy="311251"/>
          </a:xfrm>
          <a:prstGeom prst="rect">
            <a:avLst/>
          </a:prstGeom>
        </p:spPr>
      </p:pic>
      <p:pic>
        <p:nvPicPr>
          <p:cNvPr id="8" name="Graphic 7" descr="Star outline">
            <a:extLst>
              <a:ext uri="{FF2B5EF4-FFF2-40B4-BE49-F238E27FC236}">
                <a16:creationId xmlns:a16="http://schemas.microsoft.com/office/drawing/2014/main" id="{49963A08-95DF-9944-CFDB-39CE0B7BAD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2022" y="1703278"/>
            <a:ext cx="311251" cy="311251"/>
          </a:xfrm>
          <a:prstGeom prst="rect">
            <a:avLst/>
          </a:prstGeom>
        </p:spPr>
      </p:pic>
      <p:pic>
        <p:nvPicPr>
          <p:cNvPr id="9" name="Graphic 8" descr="Star outline">
            <a:extLst>
              <a:ext uri="{FF2B5EF4-FFF2-40B4-BE49-F238E27FC236}">
                <a16:creationId xmlns:a16="http://schemas.microsoft.com/office/drawing/2014/main" id="{18D908B1-EB39-7535-3FDF-9250439A1A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63273" y="2012690"/>
            <a:ext cx="311251" cy="311251"/>
          </a:xfrm>
          <a:prstGeom prst="rect">
            <a:avLst/>
          </a:prstGeom>
        </p:spPr>
      </p:pic>
      <p:sp>
        <p:nvSpPr>
          <p:cNvPr id="10" name="Rectangle 9">
            <a:extLst>
              <a:ext uri="{FF2B5EF4-FFF2-40B4-BE49-F238E27FC236}">
                <a16:creationId xmlns:a16="http://schemas.microsoft.com/office/drawing/2014/main" id="{12FA6E23-C6C5-F2DB-E835-BFB2B6DFC829}"/>
              </a:ext>
            </a:extLst>
          </p:cNvPr>
          <p:cNvSpPr/>
          <p:nvPr/>
        </p:nvSpPr>
        <p:spPr>
          <a:xfrm>
            <a:off x="398491" y="3143254"/>
            <a:ext cx="3905787" cy="3323987"/>
          </a:xfrm>
          <a:prstGeom prst="rect">
            <a:avLst/>
          </a:prstGeom>
        </p:spPr>
        <p:txBody>
          <a:bodyPr wrap="square">
            <a:spAutoFit/>
          </a:bodyPr>
          <a:lstStyle/>
          <a:p>
            <a:pPr marL="457200" indent="-457200">
              <a:buFont typeface="+mj-lt"/>
              <a:buAutoNum type="arabicPeriod"/>
            </a:pPr>
            <a:r>
              <a:rPr lang="en-US" sz="1400" b="1" dirty="0">
                <a:solidFill>
                  <a:srgbClr val="000000"/>
                </a:solidFill>
                <a:latin typeface="Montserrat" pitchFamily="2" charset="77"/>
                <a:ea typeface="Calibri" panose="020F0502020204030204" pitchFamily="34" charset="0"/>
              </a:rPr>
              <a:t>At your tables, share your stories in 3-4 minutes each</a:t>
            </a:r>
          </a:p>
          <a:p>
            <a:pPr marL="457200" indent="-457200">
              <a:buFont typeface="+mj-lt"/>
              <a:buAutoNum type="arabicPeriod"/>
            </a:pPr>
            <a:endParaRPr lang="en-US" sz="1400" b="1" dirty="0">
              <a:solidFill>
                <a:srgbClr val="000000"/>
              </a:solidFill>
              <a:latin typeface="Montserrat" pitchFamily="2" charset="77"/>
              <a:ea typeface="Calibri" panose="020F0502020204030204" pitchFamily="34" charset="0"/>
            </a:endParaRPr>
          </a:p>
          <a:p>
            <a:pPr marL="457200" indent="-457200">
              <a:buFont typeface="+mj-lt"/>
              <a:buAutoNum type="arabicPeriod"/>
            </a:pPr>
            <a:r>
              <a:rPr lang="en-US" sz="1400" b="1" dirty="0">
                <a:solidFill>
                  <a:srgbClr val="000000"/>
                </a:solidFill>
                <a:latin typeface="Montserrat" pitchFamily="2" charset="77"/>
                <a:ea typeface="Calibri" panose="020F0502020204030204" pitchFamily="34" charset="0"/>
              </a:rPr>
              <a:t>Share your colleagues’ stories, not your own!</a:t>
            </a:r>
          </a:p>
          <a:p>
            <a:pPr marL="457200" indent="-457200">
              <a:buFont typeface="+mj-lt"/>
              <a:buAutoNum type="arabicPeriod"/>
            </a:pPr>
            <a:endParaRPr lang="en-US" sz="1400" b="1" dirty="0">
              <a:solidFill>
                <a:srgbClr val="000000"/>
              </a:solidFill>
              <a:latin typeface="Montserrat" pitchFamily="2" charset="77"/>
              <a:ea typeface="Calibri" panose="020F0502020204030204" pitchFamily="34" charset="0"/>
            </a:endParaRPr>
          </a:p>
          <a:p>
            <a:pPr marL="457200" indent="-457200">
              <a:buFont typeface="+mj-lt"/>
              <a:buAutoNum type="arabicPeriod"/>
            </a:pPr>
            <a:r>
              <a:rPr lang="en-US" sz="1400" b="1" dirty="0">
                <a:solidFill>
                  <a:srgbClr val="000000"/>
                </a:solidFill>
                <a:latin typeface="Montserrat" pitchFamily="2" charset="77"/>
                <a:ea typeface="Calibri" panose="020F0502020204030204" pitchFamily="34" charset="0"/>
              </a:rPr>
              <a:t>List the “themes” you hear related to the assets you have as a group</a:t>
            </a:r>
          </a:p>
          <a:p>
            <a:pPr marL="457200" indent="-457200">
              <a:buFont typeface="+mj-lt"/>
              <a:buAutoNum type="arabicPeriod"/>
            </a:pPr>
            <a:endParaRPr lang="en-US" sz="1400" dirty="0">
              <a:solidFill>
                <a:srgbClr val="000000"/>
              </a:solidFill>
              <a:latin typeface="Montserrat" pitchFamily="2" charset="77"/>
              <a:ea typeface="Calibri" panose="020F0502020204030204" pitchFamily="34" charset="0"/>
            </a:endParaRPr>
          </a:p>
          <a:p>
            <a:pPr marL="457200" indent="-457200">
              <a:buFont typeface="+mj-lt"/>
              <a:buAutoNum type="arabicPeriod"/>
            </a:pPr>
            <a:endParaRPr lang="en-US" sz="1400" dirty="0">
              <a:solidFill>
                <a:srgbClr val="000000"/>
              </a:solidFill>
              <a:latin typeface="Montserrat" pitchFamily="2" charset="77"/>
            </a:endParaRPr>
          </a:p>
          <a:p>
            <a:pPr marL="457200" indent="-457200">
              <a:buFont typeface="Arial" panose="020B0604020202020204" pitchFamily="34" charset="0"/>
              <a:buChar char="•"/>
            </a:pPr>
            <a:r>
              <a:rPr lang="en-US" sz="1400" dirty="0">
                <a:solidFill>
                  <a:srgbClr val="000000"/>
                </a:solidFill>
                <a:latin typeface="Montserrat" pitchFamily="2" charset="77"/>
              </a:rPr>
              <a:t>Be prepared to share your themes</a:t>
            </a:r>
          </a:p>
          <a:p>
            <a:pPr marL="457200" indent="-457200">
              <a:buFont typeface="Arial" panose="020B0604020202020204" pitchFamily="34" charset="0"/>
              <a:buChar char="•"/>
            </a:pPr>
            <a:endParaRPr lang="en-US" sz="1400" dirty="0">
              <a:solidFill>
                <a:srgbClr val="000000"/>
              </a:solidFill>
              <a:latin typeface="Montserrat" pitchFamily="2" charset="77"/>
            </a:endParaRPr>
          </a:p>
          <a:p>
            <a:pPr marL="457200" indent="-457200">
              <a:buFont typeface="Arial" panose="020B0604020202020204" pitchFamily="34" charset="0"/>
              <a:buChar char="•"/>
            </a:pPr>
            <a:r>
              <a:rPr lang="en-US" sz="1400" dirty="0">
                <a:solidFill>
                  <a:srgbClr val="000000"/>
                </a:solidFill>
                <a:latin typeface="Montserrat" pitchFamily="2" charset="77"/>
              </a:rPr>
              <a:t>Complete activity in 30 minutes</a:t>
            </a:r>
          </a:p>
          <a:p>
            <a:pPr marL="457200" indent="-457200">
              <a:buFont typeface="+mj-lt"/>
              <a:buAutoNum type="arabicPeriod"/>
            </a:pPr>
            <a:endParaRPr lang="en-US" sz="1400" dirty="0">
              <a:solidFill>
                <a:srgbClr val="000000"/>
              </a:solidFill>
              <a:latin typeface="Montserrat" pitchFamily="2" charset="77"/>
            </a:endParaRPr>
          </a:p>
          <a:p>
            <a:pPr marL="457200" indent="-457200">
              <a:buFont typeface="+mj-lt"/>
              <a:buAutoNum type="arabicPeriod"/>
            </a:pPr>
            <a:endParaRPr lang="en-US" sz="1400" dirty="0">
              <a:solidFill>
                <a:srgbClr val="000000"/>
              </a:solidFill>
              <a:latin typeface="Montserrat" pitchFamily="2" charset="77"/>
            </a:endParaRPr>
          </a:p>
        </p:txBody>
      </p:sp>
      <p:sp>
        <p:nvSpPr>
          <p:cNvPr id="11" name="TextBox 10">
            <a:extLst>
              <a:ext uri="{FF2B5EF4-FFF2-40B4-BE49-F238E27FC236}">
                <a16:creationId xmlns:a16="http://schemas.microsoft.com/office/drawing/2014/main" id="{079EE12F-5013-7F79-CF24-87E355DB4211}"/>
              </a:ext>
            </a:extLst>
          </p:cNvPr>
          <p:cNvSpPr txBox="1"/>
          <p:nvPr/>
        </p:nvSpPr>
        <p:spPr>
          <a:xfrm>
            <a:off x="6688477" y="258816"/>
            <a:ext cx="5312595" cy="276999"/>
          </a:xfrm>
          <a:prstGeom prst="rect">
            <a:avLst/>
          </a:prstGeom>
          <a:noFill/>
        </p:spPr>
        <p:txBody>
          <a:bodyPr wrap="square">
            <a:spAutoFit/>
          </a:bodyPr>
          <a:lstStyle/>
          <a:p>
            <a:pPr algn="r"/>
            <a:r>
              <a:rPr kumimoji="0" lang="en-US" sz="1200" b="0" i="1" u="none" strike="noStrike" kern="1200" cap="none" spc="0" normalizeH="0" baseline="0" noProof="0" dirty="0">
                <a:ln>
                  <a:noFill/>
                </a:ln>
                <a:solidFill>
                  <a:schemeClr val="bg1">
                    <a:lumMod val="65000"/>
                  </a:schemeClr>
                </a:solidFill>
                <a:effectLst/>
                <a:uLnTx/>
                <a:uFillTx/>
                <a:latin typeface="Montserrat" pitchFamily="2" charset="77"/>
                <a:ea typeface="Calibri" panose="020F0502020204030204" pitchFamily="34" charset="0"/>
                <a:cs typeface="+mn-cs"/>
              </a:rPr>
              <a:t>handout</a:t>
            </a:r>
            <a:endParaRPr lang="en-US" sz="1200" dirty="0">
              <a:solidFill>
                <a:schemeClr val="bg1">
                  <a:lumMod val="65000"/>
                </a:schemeClr>
              </a:solidFill>
            </a:endParaRPr>
          </a:p>
        </p:txBody>
      </p:sp>
      <p:sp>
        <p:nvSpPr>
          <p:cNvPr id="12" name="Rounded Rectangle 13">
            <a:extLst>
              <a:ext uri="{FF2B5EF4-FFF2-40B4-BE49-F238E27FC236}">
                <a16:creationId xmlns:a16="http://schemas.microsoft.com/office/drawing/2014/main" id="{8FD67850-79D5-6EB7-7D2A-A7B5608CE206}"/>
              </a:ext>
            </a:extLst>
          </p:cNvPr>
          <p:cNvSpPr/>
          <p:nvPr/>
        </p:nvSpPr>
        <p:spPr>
          <a:xfrm>
            <a:off x="4759503" y="928943"/>
            <a:ext cx="7241569" cy="345053"/>
          </a:xfrm>
          <a:prstGeom prst="roundRect">
            <a:avLst>
              <a:gd name="adj" fmla="val 14284"/>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0"/>
                <a:ea typeface="+mn-ea"/>
                <a:cs typeface="+mn-cs"/>
              </a:rPr>
              <a:t>Themes (Mindsets, Abilities, &amp; Know-How)</a:t>
            </a:r>
          </a:p>
        </p:txBody>
      </p:sp>
      <p:sp>
        <p:nvSpPr>
          <p:cNvPr id="13" name="Rounded Rectangle 13">
            <a:extLst>
              <a:ext uri="{FF2B5EF4-FFF2-40B4-BE49-F238E27FC236}">
                <a16:creationId xmlns:a16="http://schemas.microsoft.com/office/drawing/2014/main" id="{96734AE3-D2C9-618D-2D26-1B516D7BEFF6}"/>
              </a:ext>
            </a:extLst>
          </p:cNvPr>
          <p:cNvSpPr/>
          <p:nvPr/>
        </p:nvSpPr>
        <p:spPr>
          <a:xfrm>
            <a:off x="241996" y="927740"/>
            <a:ext cx="4350552" cy="345053"/>
          </a:xfrm>
          <a:prstGeom prst="roundRect">
            <a:avLst>
              <a:gd name="adj" fmla="val 14284"/>
            </a:avLst>
          </a:prstGeom>
          <a:solidFill>
            <a:schemeClr val="bg1">
              <a:lumMod val="75000"/>
            </a:schemeClr>
          </a:solidFill>
          <a:ln>
            <a:noFill/>
          </a:ln>
          <a:effectLst>
            <a:outerShdw blurRad="469900" dist="762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ontserrat" pitchFamily="2" charset="0"/>
                <a:ea typeface="+mn-ea"/>
                <a:cs typeface="+mn-cs"/>
              </a:rPr>
              <a:t>Instructions</a:t>
            </a:r>
          </a:p>
        </p:txBody>
      </p:sp>
    </p:spTree>
    <p:extLst>
      <p:ext uri="{BB962C8B-B14F-4D97-AF65-F5344CB8AC3E}">
        <p14:creationId xmlns:p14="http://schemas.microsoft.com/office/powerpoint/2010/main" val="4104126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TotalTime>
  <Words>785</Words>
  <Application>Microsoft Macintosh PowerPoint</Application>
  <PresentationFormat>Widescreen</PresentationFormat>
  <Paragraphs>107</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Montserrat</vt:lpstr>
      <vt:lpstr>Montserrat Light</vt:lpstr>
      <vt:lpstr>Montserrat Medium</vt:lpstr>
      <vt:lpstr>Montserrat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 GAMING</dc:creator>
  <cp:lastModifiedBy>Soren Kaplan</cp:lastModifiedBy>
  <cp:revision>125</cp:revision>
  <dcterms:created xsi:type="dcterms:W3CDTF">2022-03-25T10:42:20Z</dcterms:created>
  <dcterms:modified xsi:type="dcterms:W3CDTF">2023-01-01T02:01:46Z</dcterms:modified>
</cp:coreProperties>
</file>