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0"/>
  </p:notesMasterIdLst>
  <p:sldIdLst>
    <p:sldId id="264" r:id="rId6"/>
    <p:sldId id="269" r:id="rId7"/>
    <p:sldId id="276" r:id="rId8"/>
    <p:sldId id="27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CD"/>
    <a:srgbClr val="FF9393"/>
    <a:srgbClr val="FF6161"/>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Ramsey" userId="S::sramsey@innovation-point.com::ec4101ff-a23d-4c99-9b28-4fa8caaa98d4" providerId="AD" clId="Web-{C1E8CB54-D22F-013C-30B1-08507BD61AE0}"/>
    <pc:docChg chg="delSld">
      <pc:chgData name="Stefan Ramsey" userId="S::sramsey@innovation-point.com::ec4101ff-a23d-4c99-9b28-4fa8caaa98d4" providerId="AD" clId="Web-{C1E8CB54-D22F-013C-30B1-08507BD61AE0}" dt="2025-01-17T22:51:56.365" v="0"/>
      <pc:docMkLst>
        <pc:docMk/>
      </pc:docMkLst>
      <pc:sldChg chg="del">
        <pc:chgData name="Stefan Ramsey" userId="S::sramsey@innovation-point.com::ec4101ff-a23d-4c99-9b28-4fa8caaa98d4" providerId="AD" clId="Web-{C1E8CB54-D22F-013C-30B1-08507BD61AE0}" dt="2025-01-17T22:51:56.365" v="0"/>
        <pc:sldMkLst>
          <pc:docMk/>
          <pc:sldMk cId="1923055664" sldId="275"/>
        </pc:sldMkLst>
      </pc:sldChg>
    </pc:docChg>
  </pc:docChgLst>
  <pc:docChgLst>
    <pc:chgData name="Karen Cramer" userId="6f45dc0a-8301-4568-85ab-e443a52a7875" providerId="ADAL" clId="{FA866D58-9B01-2B40-B527-C1F8ABBAFB07}"/>
    <pc:docChg chg="custSel modSld">
      <pc:chgData name="Karen Cramer" userId="6f45dc0a-8301-4568-85ab-e443a52a7875" providerId="ADAL" clId="{FA866D58-9B01-2B40-B527-C1F8ABBAFB07}" dt="2022-06-14T13:46:45.540" v="13" actId="20577"/>
      <pc:docMkLst>
        <pc:docMk/>
      </pc:docMkLst>
      <pc:sldChg chg="modSp mod">
        <pc:chgData name="Karen Cramer" userId="6f45dc0a-8301-4568-85ab-e443a52a7875" providerId="ADAL" clId="{FA866D58-9B01-2B40-B527-C1F8ABBAFB07}" dt="2022-06-14T13:46:45.540" v="13" actId="20577"/>
        <pc:sldMkLst>
          <pc:docMk/>
          <pc:sldMk cId="3941081118" sldId="264"/>
        </pc:sldMkLst>
      </pc:sldChg>
    </pc:docChg>
  </pc:docChgLst>
  <pc:docChgLst>
    <pc:chgData name="Gabriel Mendoza" userId="1db57bf0-472e-4f10-9c09-fbc986dd95a0" providerId="ADAL" clId="{2E730139-E54B-407A-8966-C70745D320CE}"/>
    <pc:docChg chg="undo custSel addSld modSld">
      <pc:chgData name="Gabriel Mendoza" userId="1db57bf0-472e-4f10-9c09-fbc986dd95a0" providerId="ADAL" clId="{2E730139-E54B-407A-8966-C70745D320CE}" dt="2021-07-21T20:47:51.270" v="3060" actId="20577"/>
      <pc:docMkLst>
        <pc:docMk/>
      </pc:docMkLst>
      <pc:sldChg chg="modSp mod">
        <pc:chgData name="Gabriel Mendoza" userId="1db57bf0-472e-4f10-9c09-fbc986dd95a0" providerId="ADAL" clId="{2E730139-E54B-407A-8966-C70745D320CE}" dt="2021-07-21T20:47:51.270" v="3060" actId="20577"/>
        <pc:sldMkLst>
          <pc:docMk/>
          <pc:sldMk cId="3941081118" sldId="264"/>
        </pc:sldMkLst>
      </pc:sldChg>
      <pc:sldChg chg="addSp delSp modSp mod">
        <pc:chgData name="Gabriel Mendoza" userId="1db57bf0-472e-4f10-9c09-fbc986dd95a0" providerId="ADAL" clId="{2E730139-E54B-407A-8966-C70745D320CE}" dt="2021-07-21T20:46:42.496" v="3044" actId="242"/>
        <pc:sldMkLst>
          <pc:docMk/>
          <pc:sldMk cId="3578320763" sldId="269"/>
        </pc:sldMkLst>
      </pc:sldChg>
      <pc:sldChg chg="add">
        <pc:chgData name="Gabriel Mendoza" userId="1db57bf0-472e-4f10-9c09-fbc986dd95a0" providerId="ADAL" clId="{2E730139-E54B-407A-8966-C70745D320CE}" dt="2021-07-21T20:17:54.080" v="626"/>
        <pc:sldMkLst>
          <pc:docMk/>
          <pc:sldMk cId="258021418" sldId="276"/>
        </pc:sldMkLst>
      </pc:sldChg>
    </pc:docChg>
  </pc:docChgLst>
  <pc:docChgLst>
    <pc:chgData name="Karen Cramer" userId="6f45dc0a-8301-4568-85ab-e443a52a7875" providerId="ADAL" clId="{B67812E2-E226-614E-A6E4-6256FF3E8B55}"/>
    <pc:docChg chg="modSld">
      <pc:chgData name="Karen Cramer" userId="6f45dc0a-8301-4568-85ab-e443a52a7875" providerId="ADAL" clId="{B67812E2-E226-614E-A6E4-6256FF3E8B55}" dt="2021-07-28T18:49:07.607" v="41" actId="20577"/>
      <pc:docMkLst>
        <pc:docMk/>
      </pc:docMkLst>
      <pc:sldChg chg="modSp mod">
        <pc:chgData name="Karen Cramer" userId="6f45dc0a-8301-4568-85ab-e443a52a7875" providerId="ADAL" clId="{B67812E2-E226-614E-A6E4-6256FF3E8B55}" dt="2021-07-28T18:48:38.444" v="25" actId="20577"/>
        <pc:sldMkLst>
          <pc:docMk/>
          <pc:sldMk cId="3578320763" sldId="269"/>
        </pc:sldMkLst>
      </pc:sldChg>
      <pc:sldChg chg="modSp mod">
        <pc:chgData name="Karen Cramer" userId="6f45dc0a-8301-4568-85ab-e443a52a7875" providerId="ADAL" clId="{B67812E2-E226-614E-A6E4-6256FF3E8B55}" dt="2021-07-28T18:49:07.607" v="41" actId="20577"/>
        <pc:sldMkLst>
          <pc:docMk/>
          <pc:sldMk cId="258021418" sldId="276"/>
        </pc:sldMkLst>
      </pc:sldChg>
    </pc:docChg>
  </pc:docChgLst>
  <pc:docChgLst>
    <pc:chgData name="Karen Cramer" userId="aede53a7-72c9-42f8-9033-e091be3de375" providerId="ADAL" clId="{E996177B-F60A-B342-9B7B-BD1298D831C4}"/>
    <pc:docChg chg="custSel modSld modMainMaster">
      <pc:chgData name="Karen Cramer" userId="aede53a7-72c9-42f8-9033-e091be3de375" providerId="ADAL" clId="{E996177B-F60A-B342-9B7B-BD1298D831C4}" dt="2025-05-01T16:08:07.503" v="8" actId="478"/>
      <pc:docMkLst>
        <pc:docMk/>
      </pc:docMkLst>
      <pc:sldChg chg="delSp mod">
        <pc:chgData name="Karen Cramer" userId="aede53a7-72c9-42f8-9033-e091be3de375" providerId="ADAL" clId="{E996177B-F60A-B342-9B7B-BD1298D831C4}" dt="2025-05-01T16:00:39.451" v="0" actId="478"/>
        <pc:sldMkLst>
          <pc:docMk/>
          <pc:sldMk cId="3941081118" sldId="264"/>
        </pc:sldMkLst>
        <pc:spChg chg="del">
          <ac:chgData name="Karen Cramer" userId="aede53a7-72c9-42f8-9033-e091be3de375" providerId="ADAL" clId="{E996177B-F60A-B342-9B7B-BD1298D831C4}" dt="2025-05-01T16:00:39.451" v="0" actId="478"/>
          <ac:spMkLst>
            <pc:docMk/>
            <pc:sldMk cId="3941081118" sldId="264"/>
            <ac:spMk id="7" creationId="{FFB2AB14-4AB8-4657-A711-BDCA357A288E}"/>
          </ac:spMkLst>
        </pc:spChg>
      </pc:sldChg>
      <pc:sldChg chg="delSp mod">
        <pc:chgData name="Karen Cramer" userId="aede53a7-72c9-42f8-9033-e091be3de375" providerId="ADAL" clId="{E996177B-F60A-B342-9B7B-BD1298D831C4}" dt="2025-05-01T16:00:44.900" v="1" actId="478"/>
        <pc:sldMkLst>
          <pc:docMk/>
          <pc:sldMk cId="3578320763" sldId="269"/>
        </pc:sldMkLst>
        <pc:spChg chg="del">
          <ac:chgData name="Karen Cramer" userId="aede53a7-72c9-42f8-9033-e091be3de375" providerId="ADAL" clId="{E996177B-F60A-B342-9B7B-BD1298D831C4}" dt="2025-05-01T16:00:44.900" v="1" actId="478"/>
          <ac:spMkLst>
            <pc:docMk/>
            <pc:sldMk cId="3578320763" sldId="269"/>
            <ac:spMk id="7" creationId="{FFB2AB14-4AB8-4657-A711-BDCA357A288E}"/>
          </ac:spMkLst>
        </pc:spChg>
      </pc:sldChg>
      <pc:sldChg chg="delSp mod">
        <pc:chgData name="Karen Cramer" userId="aede53a7-72c9-42f8-9033-e091be3de375" providerId="ADAL" clId="{E996177B-F60A-B342-9B7B-BD1298D831C4}" dt="2025-05-01T16:00:54.599" v="3" actId="478"/>
        <pc:sldMkLst>
          <pc:docMk/>
          <pc:sldMk cId="323636378" sldId="274"/>
        </pc:sldMkLst>
        <pc:spChg chg="del">
          <ac:chgData name="Karen Cramer" userId="aede53a7-72c9-42f8-9033-e091be3de375" providerId="ADAL" clId="{E996177B-F60A-B342-9B7B-BD1298D831C4}" dt="2025-05-01T16:00:54.599" v="3" actId="478"/>
          <ac:spMkLst>
            <pc:docMk/>
            <pc:sldMk cId="323636378" sldId="274"/>
            <ac:spMk id="5" creationId="{9834833B-8C59-4B41-9B6A-16A8D8F867E2}"/>
          </ac:spMkLst>
        </pc:spChg>
      </pc:sldChg>
      <pc:sldChg chg="delSp mod">
        <pc:chgData name="Karen Cramer" userId="aede53a7-72c9-42f8-9033-e091be3de375" providerId="ADAL" clId="{E996177B-F60A-B342-9B7B-BD1298D831C4}" dt="2025-05-01T16:00:50.101" v="2" actId="478"/>
        <pc:sldMkLst>
          <pc:docMk/>
          <pc:sldMk cId="258021418" sldId="276"/>
        </pc:sldMkLst>
        <pc:spChg chg="del">
          <ac:chgData name="Karen Cramer" userId="aede53a7-72c9-42f8-9033-e091be3de375" providerId="ADAL" clId="{E996177B-F60A-B342-9B7B-BD1298D831C4}" dt="2025-05-01T16:00:50.101" v="2" actId="478"/>
          <ac:spMkLst>
            <pc:docMk/>
            <pc:sldMk cId="258021418" sldId="276"/>
            <ac:spMk id="7" creationId="{FFB2AB14-4AB8-4657-A711-BDCA357A288E}"/>
          </ac:spMkLst>
        </pc:spChg>
      </pc:sldChg>
      <pc:sldMasterChg chg="modSldLayout">
        <pc:chgData name="Karen Cramer" userId="aede53a7-72c9-42f8-9033-e091be3de375" providerId="ADAL" clId="{E996177B-F60A-B342-9B7B-BD1298D831C4}" dt="2025-05-01T16:07:57.921" v="6" actId="478"/>
        <pc:sldMasterMkLst>
          <pc:docMk/>
          <pc:sldMasterMk cId="2711881703" sldId="2147483648"/>
        </pc:sldMasterMkLst>
        <pc:sldLayoutChg chg="delSp mod">
          <pc:chgData name="Karen Cramer" userId="aede53a7-72c9-42f8-9033-e091be3de375" providerId="ADAL" clId="{E996177B-F60A-B342-9B7B-BD1298D831C4}" dt="2025-05-01T16:07:57.921" v="6" actId="478"/>
          <pc:sldLayoutMkLst>
            <pc:docMk/>
            <pc:sldMasterMk cId="2711881703" sldId="2147483648"/>
            <pc:sldLayoutMk cId="1149268650" sldId="2147483650"/>
          </pc:sldLayoutMkLst>
          <pc:picChg chg="del">
            <ac:chgData name="Karen Cramer" userId="aede53a7-72c9-42f8-9033-e091be3de375" providerId="ADAL" clId="{E996177B-F60A-B342-9B7B-BD1298D831C4}" dt="2025-05-01T16:07:57.921" v="6"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E996177B-F60A-B342-9B7B-BD1298D831C4}" dt="2025-05-01T16:01:07.366" v="4" actId="478"/>
          <pc:sldLayoutMkLst>
            <pc:docMk/>
            <pc:sldMasterMk cId="2711881703" sldId="2147483648"/>
            <pc:sldLayoutMk cId="832806540" sldId="2147483660"/>
          </pc:sldLayoutMkLst>
          <pc:picChg chg="del">
            <ac:chgData name="Karen Cramer" userId="aede53a7-72c9-42f8-9033-e091be3de375" providerId="ADAL" clId="{E996177B-F60A-B342-9B7B-BD1298D831C4}" dt="2025-05-01T16:01:07.366" v="4"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E996177B-F60A-B342-9B7B-BD1298D831C4}" dt="2025-05-01T16:08:07.503" v="8" actId="478"/>
        <pc:sldMasterMkLst>
          <pc:docMk/>
          <pc:sldMasterMk cId="1104563360" sldId="2147483661"/>
        </pc:sldMasterMkLst>
        <pc:sldLayoutChg chg="delSp mod">
          <pc:chgData name="Karen Cramer" userId="aede53a7-72c9-42f8-9033-e091be3de375" providerId="ADAL" clId="{E996177B-F60A-B342-9B7B-BD1298D831C4}" dt="2025-05-01T16:01:14.856" v="5" actId="478"/>
          <pc:sldLayoutMkLst>
            <pc:docMk/>
            <pc:sldMasterMk cId="1104563360" sldId="2147483661"/>
            <pc:sldLayoutMk cId="803815762" sldId="2147483662"/>
          </pc:sldLayoutMkLst>
          <pc:picChg chg="del">
            <ac:chgData name="Karen Cramer" userId="aede53a7-72c9-42f8-9033-e091be3de375" providerId="ADAL" clId="{E996177B-F60A-B342-9B7B-BD1298D831C4}" dt="2025-05-01T16:01:14.856" v="5" actId="478"/>
            <ac:picMkLst>
              <pc:docMk/>
              <pc:sldMasterMk cId="1104563360" sldId="2147483661"/>
              <pc:sldLayoutMk cId="803815762" sldId="2147483662"/>
              <ac:picMk id="20" creationId="{00000000-0000-0000-0000-000000000000}"/>
            </ac:picMkLst>
          </pc:picChg>
        </pc:sldLayoutChg>
        <pc:sldLayoutChg chg="delSp modSp mod">
          <pc:chgData name="Karen Cramer" userId="aede53a7-72c9-42f8-9033-e091be3de375" providerId="ADAL" clId="{E996177B-F60A-B342-9B7B-BD1298D831C4}" dt="2025-05-01T16:08:07.503" v="8" actId="478"/>
          <pc:sldLayoutMkLst>
            <pc:docMk/>
            <pc:sldMasterMk cId="1104563360" sldId="2147483661"/>
            <pc:sldLayoutMk cId="1930106538" sldId="2147483665"/>
          </pc:sldLayoutMkLst>
          <pc:picChg chg="del mod">
            <ac:chgData name="Karen Cramer" userId="aede53a7-72c9-42f8-9033-e091be3de375" providerId="ADAL" clId="{E996177B-F60A-B342-9B7B-BD1298D831C4}" dt="2025-05-01T16:08:07.503" v="8" actId="478"/>
            <ac:picMkLst>
              <pc:docMk/>
              <pc:sldMasterMk cId="1104563360" sldId="2147483661"/>
              <pc:sldLayoutMk cId="1930106538" sldId="2147483665"/>
              <ac:picMk id="34" creationId="{00000000-0000-0000-0000-000000000000}"/>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6397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803815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99800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62119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1930106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68094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242505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96459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4406635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545527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145706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657480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9423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04563360"/>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a:xfrm>
            <a:off x="516833" y="174018"/>
            <a:ext cx="9726624" cy="704424"/>
          </a:xfrm>
        </p:spPr>
        <p:txBody>
          <a:bodyPr/>
          <a:lstStyle/>
          <a:p>
            <a:r>
              <a:rPr lang="en-US" dirty="0"/>
              <a:t>ADL Matrix</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The </a:t>
            </a:r>
            <a:r>
              <a:rPr lang="en-IN" b="1" dirty="0">
                <a:solidFill>
                  <a:schemeClr val="tx1">
                    <a:lumMod val="50000"/>
                    <a:lumOff val="50000"/>
                  </a:schemeClr>
                </a:solidFill>
                <a:latin typeface="+mn-lt"/>
              </a:rPr>
              <a:t>ADL Matrix </a:t>
            </a:r>
            <a:r>
              <a:rPr lang="en-IN" dirty="0">
                <a:solidFill>
                  <a:schemeClr val="tx1">
                    <a:lumMod val="50000"/>
                    <a:lumOff val="50000"/>
                  </a:schemeClr>
                </a:solidFill>
                <a:latin typeface="+mn-lt"/>
              </a:rPr>
              <a:t>helps develop strategies that can be used to understand the competitive position of your products, services or business units in the market. </a:t>
            </a:r>
          </a:p>
          <a:p>
            <a:pPr marL="0" indent="0" fontAlgn="base">
              <a:buNone/>
            </a:pPr>
            <a:r>
              <a:rPr lang="en-IN" dirty="0">
                <a:solidFill>
                  <a:schemeClr val="tx1">
                    <a:lumMod val="50000"/>
                    <a:lumOff val="50000"/>
                  </a:schemeClr>
                </a:solidFill>
                <a:latin typeface="+mn-lt"/>
              </a:rPr>
              <a:t>To effectively use this matrix, senior leaders need to consider: 1) the amount of competitive influence or market share the product, service or business unit has in the market, and 2) the maturity of the industry in which this specific unit is offered. </a:t>
            </a:r>
          </a:p>
          <a:p>
            <a:pPr marL="0" indent="0" fontAlgn="base">
              <a:buNone/>
            </a:pPr>
            <a:r>
              <a:rPr lang="en-IN" dirty="0">
                <a:solidFill>
                  <a:schemeClr val="tx1">
                    <a:lumMod val="50000"/>
                    <a:lumOff val="50000"/>
                  </a:schemeClr>
                </a:solidFill>
                <a:latin typeface="+mn-lt"/>
              </a:rPr>
              <a:t>The various combinations of these two factors produce a matrix that will indicate where the company’s product, service or business unit portfolio sits within its external environment. </a:t>
            </a:r>
          </a:p>
          <a:p>
            <a:pPr marL="0" indent="0" fontAlgn="base">
              <a:buNone/>
            </a:pPr>
            <a:r>
              <a:rPr lang="en-IN" dirty="0">
                <a:solidFill>
                  <a:schemeClr val="tx1">
                    <a:lumMod val="50000"/>
                    <a:lumOff val="50000"/>
                  </a:schemeClr>
                </a:solidFill>
                <a:latin typeface="+mn-lt"/>
              </a:rPr>
              <a:t>The ADL Matrix can be used as an initial step for executive decisions concerning how to hold or improve the company’s </a:t>
            </a:r>
            <a:r>
              <a:rPr lang="en-IN">
                <a:solidFill>
                  <a:schemeClr val="tx1">
                    <a:lumMod val="50000"/>
                    <a:lumOff val="50000"/>
                  </a:schemeClr>
                </a:solidFill>
                <a:latin typeface="+mn-lt"/>
              </a:rPr>
              <a:t>overall market </a:t>
            </a:r>
            <a:r>
              <a:rPr lang="en-IN" dirty="0">
                <a:solidFill>
                  <a:schemeClr val="tx1">
                    <a:lumMod val="50000"/>
                    <a:lumOff val="50000"/>
                  </a:schemeClr>
                </a:solidFill>
                <a:latin typeface="+mn-lt"/>
              </a:rPr>
              <a:t>position.</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a:extLst>
              <a:ext uri="{FF2B5EF4-FFF2-40B4-BE49-F238E27FC236}">
                <a16:creationId xmlns:a16="http://schemas.microsoft.com/office/drawing/2014/main" id="{5971DF7B-D6E7-1748-ADBF-CF955FC0B291}"/>
              </a:ext>
            </a:extLst>
          </p:cNvPr>
          <p:cNvCxnSpPr/>
          <p:nvPr/>
        </p:nvCxnSpPr>
        <p:spPr>
          <a:xfrm>
            <a:off x="2808514" y="1195892"/>
            <a:ext cx="832757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ADL Matrix</a:t>
            </a:r>
          </a:p>
        </p:txBody>
      </p:sp>
      <p:graphicFrame>
        <p:nvGraphicFramePr>
          <p:cNvPr id="2" name="Table 2">
            <a:extLst>
              <a:ext uri="{FF2B5EF4-FFF2-40B4-BE49-F238E27FC236}">
                <a16:creationId xmlns:a16="http://schemas.microsoft.com/office/drawing/2014/main" id="{AD858532-E3BD-2342-ACB1-5067734389AF}"/>
              </a:ext>
            </a:extLst>
          </p:cNvPr>
          <p:cNvGraphicFramePr>
            <a:graphicFrameLocks noGrp="1"/>
          </p:cNvGraphicFramePr>
          <p:nvPr>
            <p:extLst>
              <p:ext uri="{D42A27DB-BD31-4B8C-83A1-F6EECF244321}">
                <p14:modId xmlns:p14="http://schemas.microsoft.com/office/powerpoint/2010/main" val="303279805"/>
              </p:ext>
            </p:extLst>
          </p:nvPr>
        </p:nvGraphicFramePr>
        <p:xfrm>
          <a:off x="960693" y="1371600"/>
          <a:ext cx="10610821" cy="4897528"/>
        </p:xfrm>
        <a:graphic>
          <a:graphicData uri="http://schemas.openxmlformats.org/drawingml/2006/table">
            <a:tbl>
              <a:tblPr firstRow="1" bandRow="1">
                <a:tableStyleId>{5C22544A-7EE6-4342-B048-85BDC9FD1C3A}</a:tableStyleId>
              </a:tblPr>
              <a:tblGrid>
                <a:gridCol w="1429752">
                  <a:extLst>
                    <a:ext uri="{9D8B030D-6E8A-4147-A177-3AD203B41FA5}">
                      <a16:colId xmlns:a16="http://schemas.microsoft.com/office/drawing/2014/main" val="1870218986"/>
                    </a:ext>
                  </a:extLst>
                </a:gridCol>
                <a:gridCol w="2235984">
                  <a:extLst>
                    <a:ext uri="{9D8B030D-6E8A-4147-A177-3AD203B41FA5}">
                      <a16:colId xmlns:a16="http://schemas.microsoft.com/office/drawing/2014/main" val="865434435"/>
                    </a:ext>
                  </a:extLst>
                </a:gridCol>
                <a:gridCol w="2318657">
                  <a:extLst>
                    <a:ext uri="{9D8B030D-6E8A-4147-A177-3AD203B41FA5}">
                      <a16:colId xmlns:a16="http://schemas.microsoft.com/office/drawing/2014/main" val="715881657"/>
                    </a:ext>
                  </a:extLst>
                </a:gridCol>
                <a:gridCol w="2296885">
                  <a:extLst>
                    <a:ext uri="{9D8B030D-6E8A-4147-A177-3AD203B41FA5}">
                      <a16:colId xmlns:a16="http://schemas.microsoft.com/office/drawing/2014/main" val="59250694"/>
                    </a:ext>
                  </a:extLst>
                </a:gridCol>
                <a:gridCol w="2329543">
                  <a:extLst>
                    <a:ext uri="{9D8B030D-6E8A-4147-A177-3AD203B41FA5}">
                      <a16:colId xmlns:a16="http://schemas.microsoft.com/office/drawing/2014/main" val="1784518590"/>
                    </a:ext>
                  </a:extLst>
                </a:gridCol>
              </a:tblGrid>
              <a:tr h="372004">
                <a:tc>
                  <a:txBody>
                    <a:bodyPr/>
                    <a:lstStyle/>
                    <a:p>
                      <a:endParaRPr lang="en-US" dirty="0"/>
                    </a:p>
                  </a:txBody>
                  <a:tcPr>
                    <a:noFill/>
                  </a:tcPr>
                </a:tc>
                <a:tc>
                  <a:txBody>
                    <a:bodyPr/>
                    <a:lstStyle/>
                    <a:p>
                      <a:pPr algn="ctr"/>
                      <a:r>
                        <a:rPr lang="en-US" dirty="0"/>
                        <a:t>Embryonic</a:t>
                      </a:r>
                    </a:p>
                  </a:txBody>
                  <a:tcPr anchor="ctr">
                    <a:solidFill>
                      <a:srgbClr val="488EFD"/>
                    </a:solidFill>
                  </a:tcPr>
                </a:tc>
                <a:tc>
                  <a:txBody>
                    <a:bodyPr/>
                    <a:lstStyle/>
                    <a:p>
                      <a:pPr algn="ctr"/>
                      <a:r>
                        <a:rPr lang="en-US" dirty="0"/>
                        <a:t>Growth</a:t>
                      </a:r>
                    </a:p>
                  </a:txBody>
                  <a:tcPr anchor="ctr">
                    <a:solidFill>
                      <a:srgbClr val="488EFD"/>
                    </a:solidFill>
                  </a:tcPr>
                </a:tc>
                <a:tc>
                  <a:txBody>
                    <a:bodyPr/>
                    <a:lstStyle/>
                    <a:p>
                      <a:pPr algn="ctr"/>
                      <a:r>
                        <a:rPr lang="en-US" dirty="0"/>
                        <a:t>Mature</a:t>
                      </a:r>
                    </a:p>
                  </a:txBody>
                  <a:tcPr anchor="ctr">
                    <a:solidFill>
                      <a:srgbClr val="488EFD"/>
                    </a:solidFill>
                  </a:tcPr>
                </a:tc>
                <a:tc>
                  <a:txBody>
                    <a:bodyPr/>
                    <a:lstStyle/>
                    <a:p>
                      <a:pPr algn="ctr"/>
                      <a:r>
                        <a:rPr lang="en-US" dirty="0"/>
                        <a:t>Aging</a:t>
                      </a:r>
                    </a:p>
                  </a:txBody>
                  <a:tcPr anchor="ctr">
                    <a:solidFill>
                      <a:srgbClr val="488EFD"/>
                    </a:solidFill>
                  </a:tcPr>
                </a:tc>
                <a:extLst>
                  <a:ext uri="{0D108BD9-81ED-4DB2-BD59-A6C34878D82A}">
                    <a16:rowId xmlns:a16="http://schemas.microsoft.com/office/drawing/2014/main" val="1975144335"/>
                  </a:ext>
                </a:extLst>
              </a:tr>
              <a:tr h="868302">
                <a:tc>
                  <a:txBody>
                    <a:bodyPr/>
                    <a:lstStyle/>
                    <a:p>
                      <a:pPr algn="r"/>
                      <a:r>
                        <a:rPr lang="en-US" b="1" dirty="0">
                          <a:solidFill>
                            <a:schemeClr val="bg1"/>
                          </a:solidFill>
                        </a:rPr>
                        <a:t>Dominant</a:t>
                      </a:r>
                    </a:p>
                  </a:txBody>
                  <a:tcPr anchor="ctr">
                    <a:solidFill>
                      <a:schemeClr val="bg1">
                        <a:lumMod val="65000"/>
                      </a:schemeClr>
                    </a:solidFill>
                  </a:tcPr>
                </a:tc>
                <a:tc>
                  <a:txBody>
                    <a:bodyPr/>
                    <a:lstStyle/>
                    <a:p>
                      <a:pPr marL="171450" indent="-171450">
                        <a:buFont typeface="Arial" panose="020B0604020202020204" pitchFamily="34" charset="0"/>
                        <a:buChar char="•"/>
                      </a:pPr>
                      <a:r>
                        <a:rPr lang="en-US" sz="1100" b="1" dirty="0">
                          <a:solidFill>
                            <a:schemeClr val="bg1"/>
                          </a:solidFill>
                        </a:rPr>
                        <a:t>Hold Position and Push for Share </a:t>
                      </a:r>
                      <a:r>
                        <a:rPr lang="en-US" sz="1100" dirty="0">
                          <a:solidFill>
                            <a:schemeClr val="bg1"/>
                          </a:solidFill>
                        </a:rPr>
                        <a:t>– aim to maintain control by keeping other offerings/ competitors out while pushing for additional share</a:t>
                      </a:r>
                    </a:p>
                  </a:txBody>
                  <a:tcPr anchor="ctr">
                    <a:solidFill>
                      <a:schemeClr val="accent6"/>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or Improve Position and Share</a:t>
                      </a:r>
                      <a:r>
                        <a:rPr lang="en-US" sz="1100" dirty="0">
                          <a:solidFill>
                            <a:schemeClr val="tx1">
                              <a:lumMod val="75000"/>
                              <a:lumOff val="25000"/>
                            </a:schemeClr>
                          </a:solidFill>
                        </a:rPr>
                        <a:t> – aim to maintain competitiveness while pushing for additional share</a:t>
                      </a:r>
                    </a:p>
                  </a:txBody>
                  <a:tcPr anchor="ctr">
                    <a:solidFill>
                      <a:schemeClr val="accent6">
                        <a:lumMod val="60000"/>
                        <a:lumOff val="4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Grow with Industry </a:t>
                      </a:r>
                      <a:r>
                        <a:rPr lang="en-US" sz="1100" dirty="0">
                          <a:solidFill>
                            <a:schemeClr val="tx1">
                              <a:lumMod val="75000"/>
                              <a:lumOff val="25000"/>
                            </a:schemeClr>
                          </a:solidFill>
                        </a:rPr>
                        <a:t>– maintain market share and grow with the market</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Milk the Market</a:t>
                      </a:r>
                      <a:r>
                        <a:rPr lang="en-US" sz="1100" dirty="0">
                          <a:solidFill>
                            <a:schemeClr val="tx1">
                              <a:lumMod val="75000"/>
                              <a:lumOff val="25000"/>
                            </a:schemeClr>
                          </a:solidFill>
                        </a:rPr>
                        <a:t> – aim to maximize revenues and profits while holding market share</a:t>
                      </a:r>
                    </a:p>
                  </a:txBody>
                  <a:tcPr anchor="ctr">
                    <a:solidFill>
                      <a:schemeClr val="bg1">
                        <a:lumMod val="95000"/>
                      </a:schemeClr>
                    </a:solidFill>
                  </a:tcPr>
                </a:tc>
                <a:extLst>
                  <a:ext uri="{0D108BD9-81ED-4DB2-BD59-A6C34878D82A}">
                    <a16:rowId xmlns:a16="http://schemas.microsoft.com/office/drawing/2014/main" val="1064944574"/>
                  </a:ext>
                </a:extLst>
              </a:tr>
              <a:tr h="868302">
                <a:tc>
                  <a:txBody>
                    <a:bodyPr/>
                    <a:lstStyle/>
                    <a:p>
                      <a:pPr algn="r"/>
                      <a:r>
                        <a:rPr lang="en-US" b="1" dirty="0">
                          <a:solidFill>
                            <a:schemeClr val="bg1"/>
                          </a:solidFill>
                        </a:rPr>
                        <a:t>Strong</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Improve Position and Push for Share </a:t>
                      </a:r>
                      <a:r>
                        <a:rPr lang="en-US" sz="1100" dirty="0">
                          <a:solidFill>
                            <a:schemeClr val="tx1">
                              <a:lumMod val="75000"/>
                              <a:lumOff val="25000"/>
                            </a:schemeClr>
                          </a:solidFill>
                        </a:rPr>
                        <a:t>– push to increase market share and strengthen your brand</a:t>
                      </a:r>
                    </a:p>
                  </a:txBody>
                  <a:tcPr anchor="ctr">
                    <a:solidFill>
                      <a:schemeClr val="accent6">
                        <a:lumMod val="60000"/>
                        <a:lumOff val="4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Improve Position and Push for Share </a:t>
                      </a:r>
                      <a:r>
                        <a:rPr lang="en-US" sz="1100" dirty="0">
                          <a:solidFill>
                            <a:schemeClr val="tx1">
                              <a:lumMod val="75000"/>
                              <a:lumOff val="25000"/>
                            </a:schemeClr>
                          </a:solidFill>
                        </a:rPr>
                        <a:t>– attempt to grow market share while improving competitiveness</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Grow with Industry </a:t>
                      </a:r>
                      <a:r>
                        <a:rPr lang="en-US" sz="1100" dirty="0">
                          <a:solidFill>
                            <a:schemeClr val="tx1">
                              <a:lumMod val="75000"/>
                              <a:lumOff val="25000"/>
                            </a:schemeClr>
                          </a:solidFill>
                        </a:rPr>
                        <a:t>– maintain market share and grow with the market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Hold Position or Harvest </a:t>
                      </a:r>
                      <a:r>
                        <a:rPr lang="en-US" sz="1100" dirty="0">
                          <a:solidFill>
                            <a:schemeClr val="tx1">
                              <a:lumMod val="75000"/>
                              <a:lumOff val="25000"/>
                            </a:schemeClr>
                          </a:solidFill>
                        </a:rPr>
                        <a:t>– hold market position while harvesting profits</a:t>
                      </a:r>
                    </a:p>
                  </a:txBody>
                  <a:tcPr anchor="ctr">
                    <a:solidFill>
                      <a:schemeClr val="bg1">
                        <a:lumMod val="95000"/>
                      </a:schemeClr>
                    </a:solidFill>
                  </a:tcPr>
                </a:tc>
                <a:extLst>
                  <a:ext uri="{0D108BD9-81ED-4DB2-BD59-A6C34878D82A}">
                    <a16:rowId xmlns:a16="http://schemas.microsoft.com/office/drawing/2014/main" val="1791176781"/>
                  </a:ext>
                </a:extLst>
              </a:tr>
              <a:tr h="868302">
                <a:tc>
                  <a:txBody>
                    <a:bodyPr/>
                    <a:lstStyle/>
                    <a:p>
                      <a:pPr algn="r"/>
                      <a:r>
                        <a:rPr lang="en-US" b="1" dirty="0">
                          <a:solidFill>
                            <a:schemeClr val="bg1"/>
                          </a:solidFill>
                        </a:rPr>
                        <a:t>Favorable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Selective Improve Position or Selective Push for Share</a:t>
                      </a:r>
                      <a:r>
                        <a:rPr lang="en-US" sz="1100" dirty="0">
                          <a:solidFill>
                            <a:schemeClr val="tx1">
                              <a:lumMod val="75000"/>
                              <a:lumOff val="25000"/>
                            </a:schemeClr>
                          </a:solidFill>
                        </a:rPr>
                        <a:t> – find ways to improve share or position, making bets on most impactful choices</a:t>
                      </a:r>
                    </a:p>
                  </a:txBody>
                  <a:tcPr anchor="ctr">
                    <a:solidFill>
                      <a:schemeClr val="accent6">
                        <a:lumMod val="20000"/>
                        <a:lumOff val="80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Invest to Boost Position and Share</a:t>
                      </a:r>
                      <a:r>
                        <a:rPr lang="en-US" sz="1100" dirty="0">
                          <a:solidFill>
                            <a:schemeClr val="tx1">
                              <a:lumMod val="75000"/>
                              <a:lumOff val="25000"/>
                            </a:schemeClr>
                          </a:solidFill>
                        </a:rPr>
                        <a:t> – identify strategic game-changing investments or acquisitions that can dramatically improve position and share</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Find Niche and Protect It </a:t>
                      </a:r>
                      <a:r>
                        <a:rPr lang="en-US" sz="1100" dirty="0">
                          <a:solidFill>
                            <a:schemeClr val="tx1">
                              <a:lumMod val="75000"/>
                              <a:lumOff val="25000"/>
                            </a:schemeClr>
                          </a:solidFill>
                        </a:rPr>
                        <a:t>– find a niche that can allow you to protect your position and grow within it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Harvest, Phased Out Abandon </a:t>
                      </a:r>
                      <a:r>
                        <a:rPr lang="en-US" sz="1100" dirty="0">
                          <a:solidFill>
                            <a:schemeClr val="tx1">
                              <a:lumMod val="75000"/>
                              <a:lumOff val="25000"/>
                            </a:schemeClr>
                          </a:solidFill>
                        </a:rPr>
                        <a:t>-  manage costs, harvest profits and create a phased plan to leave the industry in the medium term</a:t>
                      </a:r>
                    </a:p>
                  </a:txBody>
                  <a:tcPr anchor="ctr">
                    <a:solidFill>
                      <a:srgbClr val="FFCDCD"/>
                    </a:solidFill>
                  </a:tcPr>
                </a:tc>
                <a:extLst>
                  <a:ext uri="{0D108BD9-81ED-4DB2-BD59-A6C34878D82A}">
                    <a16:rowId xmlns:a16="http://schemas.microsoft.com/office/drawing/2014/main" val="929266712"/>
                  </a:ext>
                </a:extLst>
              </a:tr>
              <a:tr h="868302">
                <a:tc>
                  <a:txBody>
                    <a:bodyPr/>
                    <a:lstStyle/>
                    <a:p>
                      <a:pPr algn="r"/>
                      <a:r>
                        <a:rPr lang="en-US" b="1" dirty="0">
                          <a:solidFill>
                            <a:schemeClr val="bg1"/>
                          </a:solidFill>
                        </a:rPr>
                        <a:t>Tenable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Selective Push for Position </a:t>
                      </a:r>
                      <a:r>
                        <a:rPr lang="en-US" sz="1100" dirty="0">
                          <a:solidFill>
                            <a:schemeClr val="tx1">
                              <a:lumMod val="75000"/>
                              <a:lumOff val="25000"/>
                            </a:schemeClr>
                          </a:solidFill>
                        </a:rPr>
                        <a:t>– find ways to improve position, making bets on most impactful choices </a:t>
                      </a:r>
                    </a:p>
                  </a:txBody>
                  <a:tcPr anchor="ctr">
                    <a:solidFill>
                      <a:schemeClr val="bg1">
                        <a:lumMod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Find Niche and Protect It </a:t>
                      </a:r>
                      <a:r>
                        <a:rPr lang="en-US" sz="1100" dirty="0">
                          <a:solidFill>
                            <a:schemeClr val="tx1">
                              <a:lumMod val="75000"/>
                              <a:lumOff val="25000"/>
                            </a:schemeClr>
                          </a:solidFill>
                        </a:rPr>
                        <a:t>– find a niche in which your business can survive and grow within it</a:t>
                      </a:r>
                    </a:p>
                  </a:txBody>
                  <a:tcPr anchor="ctr">
                    <a:solidFill>
                      <a:schemeClr val="bg1">
                        <a:lumMod val="95000"/>
                      </a:schemeClr>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Find Niche or Abandon Market</a:t>
                      </a:r>
                      <a:r>
                        <a:rPr lang="en-US" sz="1100" dirty="0">
                          <a:solidFill>
                            <a:schemeClr val="tx1">
                              <a:lumMod val="75000"/>
                              <a:lumOff val="25000"/>
                            </a:schemeClr>
                          </a:solidFill>
                        </a:rPr>
                        <a:t> – find a niche in the immediate to short term or prepare to withdraw from the industry</a:t>
                      </a:r>
                    </a:p>
                  </a:txBody>
                  <a:tcPr anchor="ctr">
                    <a:solidFill>
                      <a:srgbClr val="FFCDCD"/>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Phased Out Abandon Market </a:t>
                      </a:r>
                      <a:r>
                        <a:rPr lang="en-US" sz="1100" dirty="0">
                          <a:solidFill>
                            <a:schemeClr val="tx1">
                              <a:lumMod val="75000"/>
                              <a:lumOff val="25000"/>
                            </a:schemeClr>
                          </a:solidFill>
                        </a:rPr>
                        <a:t>– create a phased plan to withdraw from the industry in the short to medium term </a:t>
                      </a:r>
                    </a:p>
                  </a:txBody>
                  <a:tcPr anchor="ctr">
                    <a:solidFill>
                      <a:srgbClr val="FF9393"/>
                    </a:solidFill>
                  </a:tcPr>
                </a:tc>
                <a:extLst>
                  <a:ext uri="{0D108BD9-81ED-4DB2-BD59-A6C34878D82A}">
                    <a16:rowId xmlns:a16="http://schemas.microsoft.com/office/drawing/2014/main" val="3674718534"/>
                  </a:ext>
                </a:extLst>
              </a:tr>
              <a:tr h="868302">
                <a:tc>
                  <a:txBody>
                    <a:bodyPr/>
                    <a:lstStyle/>
                    <a:p>
                      <a:pPr algn="r"/>
                      <a:r>
                        <a:rPr lang="en-US" b="1" dirty="0">
                          <a:solidFill>
                            <a:schemeClr val="bg1"/>
                          </a:solidFill>
                        </a:rPr>
                        <a:t>Weak</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Up or Out </a:t>
                      </a:r>
                      <a:r>
                        <a:rPr lang="en-US" sz="1100" dirty="0">
                          <a:solidFill>
                            <a:schemeClr val="tx1">
                              <a:lumMod val="75000"/>
                              <a:lumOff val="25000"/>
                            </a:schemeClr>
                          </a:solidFill>
                        </a:rPr>
                        <a:t>– find ways to make a dramatic improvement in position or leave the market</a:t>
                      </a:r>
                    </a:p>
                  </a:txBody>
                  <a:tcPr anchor="ctr">
                    <a:solidFill>
                      <a:schemeClr val="bg1">
                        <a:lumMod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dirty="0">
                          <a:solidFill>
                            <a:schemeClr val="tx1">
                              <a:lumMod val="75000"/>
                              <a:lumOff val="25000"/>
                            </a:schemeClr>
                          </a:solidFill>
                        </a:rPr>
                        <a:t>Turnaround or Abandon Market</a:t>
                      </a:r>
                      <a:r>
                        <a:rPr lang="en-US" sz="1100" dirty="0">
                          <a:solidFill>
                            <a:schemeClr val="tx1">
                              <a:lumMod val="75000"/>
                              <a:lumOff val="25000"/>
                            </a:schemeClr>
                          </a:solidFill>
                        </a:rPr>
                        <a:t> – define a plan to improve competitive position in the short to medium term or plan for withdrawal</a:t>
                      </a:r>
                    </a:p>
                  </a:txBody>
                  <a:tcPr anchor="ctr">
                    <a:solidFill>
                      <a:srgbClr val="FFCDCD"/>
                    </a:solidFill>
                  </a:tcPr>
                </a:tc>
                <a:tc>
                  <a:txBody>
                    <a:bodyPr/>
                    <a:lstStyle/>
                    <a:p>
                      <a:pPr marL="171450" indent="-171450">
                        <a:buFont typeface="Arial" panose="020B0604020202020204" pitchFamily="34" charset="0"/>
                        <a:buChar char="•"/>
                      </a:pPr>
                      <a:r>
                        <a:rPr lang="en-US" sz="1100" b="1" dirty="0">
                          <a:solidFill>
                            <a:schemeClr val="tx1">
                              <a:lumMod val="75000"/>
                              <a:lumOff val="25000"/>
                            </a:schemeClr>
                          </a:solidFill>
                        </a:rPr>
                        <a:t>Turnaround or Abandon Market</a:t>
                      </a:r>
                      <a:r>
                        <a:rPr lang="en-US" sz="1100" dirty="0">
                          <a:solidFill>
                            <a:schemeClr val="tx1">
                              <a:lumMod val="75000"/>
                              <a:lumOff val="25000"/>
                            </a:schemeClr>
                          </a:solidFill>
                        </a:rPr>
                        <a:t> – dramatically improve competitive position or plan for a quick withdrawal</a:t>
                      </a:r>
                    </a:p>
                  </a:txBody>
                  <a:tcPr anchor="ctr">
                    <a:solidFill>
                      <a:srgbClr val="FF9393"/>
                    </a:solidFill>
                  </a:tcPr>
                </a:tc>
                <a:tc>
                  <a:txBody>
                    <a:bodyPr/>
                    <a:lstStyle/>
                    <a:p>
                      <a:pPr marL="171450" indent="-171450">
                        <a:buFont typeface="Arial" panose="020B0604020202020204" pitchFamily="34" charset="0"/>
                        <a:buChar char="•"/>
                      </a:pPr>
                      <a:r>
                        <a:rPr lang="en-US" sz="1100" b="1" dirty="0">
                          <a:solidFill>
                            <a:schemeClr val="bg1"/>
                          </a:solidFill>
                        </a:rPr>
                        <a:t>Abandon Market </a:t>
                      </a:r>
                      <a:r>
                        <a:rPr lang="en-US" sz="1100" dirty="0">
                          <a:solidFill>
                            <a:schemeClr val="bg1"/>
                          </a:solidFill>
                        </a:rPr>
                        <a:t>– execute plan to leave market in the shortest term possible</a:t>
                      </a:r>
                    </a:p>
                  </a:txBody>
                  <a:tcPr anchor="ctr">
                    <a:solidFill>
                      <a:srgbClr val="FF6161"/>
                    </a:solidFill>
                  </a:tcPr>
                </a:tc>
                <a:extLst>
                  <a:ext uri="{0D108BD9-81ED-4DB2-BD59-A6C34878D82A}">
                    <a16:rowId xmlns:a16="http://schemas.microsoft.com/office/drawing/2014/main" val="4068628666"/>
                  </a:ext>
                </a:extLst>
              </a:tr>
            </a:tbl>
          </a:graphicData>
        </a:graphic>
      </p:graphicFrame>
      <p:sp>
        <p:nvSpPr>
          <p:cNvPr id="3" name="Rectangle 2">
            <a:extLst>
              <a:ext uri="{FF2B5EF4-FFF2-40B4-BE49-F238E27FC236}">
                <a16:creationId xmlns:a16="http://schemas.microsoft.com/office/drawing/2014/main" id="{4DD4BFC5-1F0F-6E46-8A09-0CA353AB08C3}"/>
              </a:ext>
            </a:extLst>
          </p:cNvPr>
          <p:cNvSpPr/>
          <p:nvPr/>
        </p:nvSpPr>
        <p:spPr>
          <a:xfrm>
            <a:off x="5615605" y="1042004"/>
            <a:ext cx="2616422"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Industry/Market Life Cycle Stage</a:t>
            </a:r>
            <a:endParaRPr lang="en-US" sz="1400" b="1" dirty="0">
              <a:solidFill>
                <a:srgbClr val="488EFD"/>
              </a:solidFill>
            </a:endParaRPr>
          </a:p>
        </p:txBody>
      </p:sp>
      <p:cxnSp>
        <p:nvCxnSpPr>
          <p:cNvPr id="37" name="Straight Arrow Connector 36">
            <a:extLst>
              <a:ext uri="{FF2B5EF4-FFF2-40B4-BE49-F238E27FC236}">
                <a16:creationId xmlns:a16="http://schemas.microsoft.com/office/drawing/2014/main" id="{21383714-3868-4F4B-B5BC-6A47E4F980C9}"/>
              </a:ext>
            </a:extLst>
          </p:cNvPr>
          <p:cNvCxnSpPr>
            <a:cxnSpLocks/>
          </p:cNvCxnSpPr>
          <p:nvPr/>
        </p:nvCxnSpPr>
        <p:spPr>
          <a:xfrm flipV="1">
            <a:off x="699596" y="1886675"/>
            <a:ext cx="0" cy="42236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A194A0D0-4E27-0845-85A9-0F3F8C3F6323}"/>
              </a:ext>
            </a:extLst>
          </p:cNvPr>
          <p:cNvSpPr/>
          <p:nvPr/>
        </p:nvSpPr>
        <p:spPr>
          <a:xfrm rot="16200000">
            <a:off x="-622056" y="3770449"/>
            <a:ext cx="2640466"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Competitive Influence / Position</a:t>
            </a:r>
            <a:endParaRPr lang="en-US" sz="1400" b="1" dirty="0">
              <a:solidFill>
                <a:srgbClr val="488EFD"/>
              </a:solidFill>
            </a:endParaRPr>
          </a:p>
        </p:txBody>
      </p:sp>
      <p:sp>
        <p:nvSpPr>
          <p:cNvPr id="9" name="Rectangle 8">
            <a:extLst>
              <a:ext uri="{FF2B5EF4-FFF2-40B4-BE49-F238E27FC236}">
                <a16:creationId xmlns:a16="http://schemas.microsoft.com/office/drawing/2014/main" id="{EDEC6596-92F1-A347-ABAC-D0DED7F8C5D1}"/>
              </a:ext>
            </a:extLst>
          </p:cNvPr>
          <p:cNvSpPr/>
          <p:nvPr/>
        </p:nvSpPr>
        <p:spPr>
          <a:xfrm>
            <a:off x="3450771" y="195636"/>
            <a:ext cx="6291943"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lang="en-US" sz="1000" kern="0" dirty="0">
                <a:solidFill>
                  <a:prstClr val="black">
                    <a:lumMod val="50000"/>
                    <a:lumOff val="50000"/>
                  </a:prstClr>
                </a:solidFill>
                <a:latin typeface="Calibri" panose="020F0502020204030204" pitchFamily="34" charset="0"/>
                <a:cs typeface="Calibri" panose="020F0502020204030204" pitchFamily="34" charset="0"/>
                <a:sym typeface="Arial"/>
              </a:rPr>
              <a:t>List your organization’s offerings or business strategies in the relevant cells based on the current maturity level of the markets or industry within which you operate and your competitive position within the market or industry. Use the model to define your current state and/or your future state to inform your strategy.</a:t>
            </a:r>
            <a:endParaRPr kumimoji="0" lang="en-US" sz="1000" b="0" i="0" u="none" strike="noStrike" kern="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357832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a:extLst>
              <a:ext uri="{FF2B5EF4-FFF2-40B4-BE49-F238E27FC236}">
                <a16:creationId xmlns:a16="http://schemas.microsoft.com/office/drawing/2014/main" id="{5971DF7B-D6E7-1748-ADBF-CF955FC0B291}"/>
              </a:ext>
            </a:extLst>
          </p:cNvPr>
          <p:cNvCxnSpPr/>
          <p:nvPr/>
        </p:nvCxnSpPr>
        <p:spPr>
          <a:xfrm>
            <a:off x="2808514" y="1195892"/>
            <a:ext cx="832757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ADL Matrix</a:t>
            </a:r>
          </a:p>
        </p:txBody>
      </p:sp>
      <p:graphicFrame>
        <p:nvGraphicFramePr>
          <p:cNvPr id="2" name="Table 2">
            <a:extLst>
              <a:ext uri="{FF2B5EF4-FFF2-40B4-BE49-F238E27FC236}">
                <a16:creationId xmlns:a16="http://schemas.microsoft.com/office/drawing/2014/main" id="{AD858532-E3BD-2342-ACB1-5067734389AF}"/>
              </a:ext>
            </a:extLst>
          </p:cNvPr>
          <p:cNvGraphicFramePr>
            <a:graphicFrameLocks noGrp="1"/>
          </p:cNvGraphicFramePr>
          <p:nvPr>
            <p:extLst>
              <p:ext uri="{D42A27DB-BD31-4B8C-83A1-F6EECF244321}">
                <p14:modId xmlns:p14="http://schemas.microsoft.com/office/powerpoint/2010/main" val="3603938561"/>
              </p:ext>
            </p:extLst>
          </p:nvPr>
        </p:nvGraphicFramePr>
        <p:xfrm>
          <a:off x="960693" y="1371600"/>
          <a:ext cx="10610821" cy="5020204"/>
        </p:xfrm>
        <a:graphic>
          <a:graphicData uri="http://schemas.openxmlformats.org/drawingml/2006/table">
            <a:tbl>
              <a:tblPr firstRow="1" bandRow="1">
                <a:tableStyleId>{5C22544A-7EE6-4342-B048-85BDC9FD1C3A}</a:tableStyleId>
              </a:tblPr>
              <a:tblGrid>
                <a:gridCol w="1429752">
                  <a:extLst>
                    <a:ext uri="{9D8B030D-6E8A-4147-A177-3AD203B41FA5}">
                      <a16:colId xmlns:a16="http://schemas.microsoft.com/office/drawing/2014/main" val="1870218986"/>
                    </a:ext>
                  </a:extLst>
                </a:gridCol>
                <a:gridCol w="2235984">
                  <a:extLst>
                    <a:ext uri="{9D8B030D-6E8A-4147-A177-3AD203B41FA5}">
                      <a16:colId xmlns:a16="http://schemas.microsoft.com/office/drawing/2014/main" val="865434435"/>
                    </a:ext>
                  </a:extLst>
                </a:gridCol>
                <a:gridCol w="2318657">
                  <a:extLst>
                    <a:ext uri="{9D8B030D-6E8A-4147-A177-3AD203B41FA5}">
                      <a16:colId xmlns:a16="http://schemas.microsoft.com/office/drawing/2014/main" val="715881657"/>
                    </a:ext>
                  </a:extLst>
                </a:gridCol>
                <a:gridCol w="2296885">
                  <a:extLst>
                    <a:ext uri="{9D8B030D-6E8A-4147-A177-3AD203B41FA5}">
                      <a16:colId xmlns:a16="http://schemas.microsoft.com/office/drawing/2014/main" val="59250694"/>
                    </a:ext>
                  </a:extLst>
                </a:gridCol>
                <a:gridCol w="2329543">
                  <a:extLst>
                    <a:ext uri="{9D8B030D-6E8A-4147-A177-3AD203B41FA5}">
                      <a16:colId xmlns:a16="http://schemas.microsoft.com/office/drawing/2014/main" val="1784518590"/>
                    </a:ext>
                  </a:extLst>
                </a:gridCol>
              </a:tblGrid>
              <a:tr h="372004">
                <a:tc>
                  <a:txBody>
                    <a:bodyPr/>
                    <a:lstStyle/>
                    <a:p>
                      <a:endParaRPr lang="en-US" dirty="0"/>
                    </a:p>
                  </a:txBody>
                  <a:tcPr>
                    <a:noFill/>
                  </a:tcPr>
                </a:tc>
                <a:tc>
                  <a:txBody>
                    <a:bodyPr/>
                    <a:lstStyle/>
                    <a:p>
                      <a:pPr algn="ctr"/>
                      <a:r>
                        <a:rPr lang="en-US" dirty="0"/>
                        <a:t>Embryonic</a:t>
                      </a:r>
                    </a:p>
                  </a:txBody>
                  <a:tcPr anchor="ctr">
                    <a:solidFill>
                      <a:srgbClr val="488EFD"/>
                    </a:solidFill>
                  </a:tcPr>
                </a:tc>
                <a:tc>
                  <a:txBody>
                    <a:bodyPr/>
                    <a:lstStyle/>
                    <a:p>
                      <a:pPr algn="ctr"/>
                      <a:r>
                        <a:rPr lang="en-US" dirty="0"/>
                        <a:t>Growth</a:t>
                      </a:r>
                    </a:p>
                  </a:txBody>
                  <a:tcPr anchor="ctr">
                    <a:solidFill>
                      <a:srgbClr val="488EFD"/>
                    </a:solidFill>
                  </a:tcPr>
                </a:tc>
                <a:tc>
                  <a:txBody>
                    <a:bodyPr/>
                    <a:lstStyle/>
                    <a:p>
                      <a:pPr algn="ctr"/>
                      <a:r>
                        <a:rPr lang="en-US" dirty="0"/>
                        <a:t>Mature</a:t>
                      </a:r>
                    </a:p>
                  </a:txBody>
                  <a:tcPr anchor="ctr">
                    <a:solidFill>
                      <a:srgbClr val="488EFD"/>
                    </a:solidFill>
                  </a:tcPr>
                </a:tc>
                <a:tc>
                  <a:txBody>
                    <a:bodyPr/>
                    <a:lstStyle/>
                    <a:p>
                      <a:pPr algn="ctr"/>
                      <a:r>
                        <a:rPr lang="en-US" dirty="0"/>
                        <a:t>Aging</a:t>
                      </a:r>
                    </a:p>
                  </a:txBody>
                  <a:tcPr anchor="ctr">
                    <a:solidFill>
                      <a:srgbClr val="488EFD"/>
                    </a:solidFill>
                  </a:tcPr>
                </a:tc>
                <a:extLst>
                  <a:ext uri="{0D108BD9-81ED-4DB2-BD59-A6C34878D82A}">
                    <a16:rowId xmlns:a16="http://schemas.microsoft.com/office/drawing/2014/main" val="1975144335"/>
                  </a:ext>
                </a:extLst>
              </a:tr>
              <a:tr h="868302">
                <a:tc>
                  <a:txBody>
                    <a:bodyPr/>
                    <a:lstStyle/>
                    <a:p>
                      <a:pPr algn="r"/>
                      <a:r>
                        <a:rPr lang="en-US" b="1" dirty="0">
                          <a:solidFill>
                            <a:schemeClr val="bg1"/>
                          </a:solidFill>
                        </a:rPr>
                        <a:t>Dominant</a:t>
                      </a:r>
                    </a:p>
                  </a:txBody>
                  <a:tcPr anchor="ctr">
                    <a:solidFill>
                      <a:schemeClr val="bg1">
                        <a:lumMod val="65000"/>
                      </a:schemeClr>
                    </a:solidFill>
                  </a:tcPr>
                </a:tc>
                <a:tc>
                  <a:txBody>
                    <a:bodyPr/>
                    <a:lstStyle/>
                    <a:p>
                      <a:pPr marL="171450" indent="-171450">
                        <a:buFont typeface="Arial" panose="020B0604020202020204" pitchFamily="34" charset="0"/>
                        <a:buChar char="•"/>
                      </a:pPr>
                      <a:r>
                        <a:rPr lang="en-US" sz="1100" dirty="0">
                          <a:solidFill>
                            <a:schemeClr val="bg1"/>
                          </a:solidFill>
                        </a:rPr>
                        <a:t>List your company’s product, services or business units for this quadrant </a:t>
                      </a:r>
                    </a:p>
                    <a:p>
                      <a:pPr marL="171450" indent="-171450">
                        <a:buFont typeface="Arial" panose="020B0604020202020204" pitchFamily="34" charset="0"/>
                        <a:buChar char="•"/>
                      </a:pPr>
                      <a:r>
                        <a:rPr lang="en-US" sz="1100" dirty="0">
                          <a:solidFill>
                            <a:schemeClr val="bg1"/>
                          </a:solidFill>
                        </a:rPr>
                        <a:t> </a:t>
                      </a:r>
                    </a:p>
                    <a:p>
                      <a:pPr marL="171450" indent="-171450">
                        <a:buFont typeface="Arial" panose="020B0604020202020204" pitchFamily="34" charset="0"/>
                        <a:buChar char="•"/>
                      </a:pPr>
                      <a:r>
                        <a:rPr lang="en-US" sz="1100" dirty="0">
                          <a:solidFill>
                            <a:schemeClr val="bg1"/>
                          </a:solidFill>
                        </a:rPr>
                        <a:t> </a:t>
                      </a:r>
                    </a:p>
                  </a:txBody>
                  <a:tcPr>
                    <a:solidFill>
                      <a:schemeClr val="accent6"/>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60000"/>
                        <a:lumOff val="4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extLst>
                  <a:ext uri="{0D108BD9-81ED-4DB2-BD59-A6C34878D82A}">
                    <a16:rowId xmlns:a16="http://schemas.microsoft.com/office/drawing/2014/main" val="1064944574"/>
                  </a:ext>
                </a:extLst>
              </a:tr>
              <a:tr h="868302">
                <a:tc>
                  <a:txBody>
                    <a:bodyPr/>
                    <a:lstStyle/>
                    <a:p>
                      <a:pPr algn="r"/>
                      <a:r>
                        <a:rPr lang="en-US" b="1" dirty="0">
                          <a:solidFill>
                            <a:schemeClr val="bg1"/>
                          </a:solidFill>
                        </a:rPr>
                        <a:t>Strong</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accent6">
                        <a:lumMod val="60000"/>
                        <a:lumOff val="4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extLst>
                  <a:ext uri="{0D108BD9-81ED-4DB2-BD59-A6C34878D82A}">
                    <a16:rowId xmlns:a16="http://schemas.microsoft.com/office/drawing/2014/main" val="1791176781"/>
                  </a:ext>
                </a:extLst>
              </a:tr>
              <a:tr h="868302">
                <a:tc>
                  <a:txBody>
                    <a:bodyPr/>
                    <a:lstStyle/>
                    <a:p>
                      <a:pPr algn="r"/>
                      <a:r>
                        <a:rPr lang="en-US" b="1" dirty="0">
                          <a:solidFill>
                            <a:schemeClr val="bg1"/>
                          </a:solidFill>
                        </a:rPr>
                        <a:t>Favorable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accent6">
                        <a:lumMod val="20000"/>
                        <a:lumOff val="80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extLst>
                  <a:ext uri="{0D108BD9-81ED-4DB2-BD59-A6C34878D82A}">
                    <a16:rowId xmlns:a16="http://schemas.microsoft.com/office/drawing/2014/main" val="929266712"/>
                  </a:ext>
                </a:extLst>
              </a:tr>
              <a:tr h="868302">
                <a:tc>
                  <a:txBody>
                    <a:bodyPr/>
                    <a:lstStyle/>
                    <a:p>
                      <a:pPr algn="r"/>
                      <a:r>
                        <a:rPr lang="en-US" b="1" dirty="0">
                          <a:solidFill>
                            <a:schemeClr val="bg1"/>
                          </a:solidFill>
                        </a:rPr>
                        <a:t>Tenable</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9393"/>
                    </a:solidFill>
                  </a:tcPr>
                </a:tc>
                <a:extLst>
                  <a:ext uri="{0D108BD9-81ED-4DB2-BD59-A6C34878D82A}">
                    <a16:rowId xmlns:a16="http://schemas.microsoft.com/office/drawing/2014/main" val="3674718534"/>
                  </a:ext>
                </a:extLst>
              </a:tr>
              <a:tr h="868302">
                <a:tc>
                  <a:txBody>
                    <a:bodyPr/>
                    <a:lstStyle/>
                    <a:p>
                      <a:pPr algn="r"/>
                      <a:r>
                        <a:rPr lang="en-US" b="1" dirty="0">
                          <a:solidFill>
                            <a:schemeClr val="bg1"/>
                          </a:solidFill>
                        </a:rPr>
                        <a:t>Weak</a:t>
                      </a:r>
                    </a:p>
                  </a:txBody>
                  <a:tcPr anchor="ctr">
                    <a:solidFill>
                      <a:schemeClr val="bg1">
                        <a:lumMod val="6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List your company’s product, services or business units for this quadrant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 </a:t>
                      </a:r>
                      <a:endParaRPr lang="en-US" sz="1100" dirty="0">
                        <a:solidFill>
                          <a:schemeClr val="tx1">
                            <a:lumMod val="75000"/>
                            <a:lumOff val="25000"/>
                          </a:schemeClr>
                        </a:solidFill>
                      </a:endParaRPr>
                    </a:p>
                  </a:txBody>
                  <a:tcPr>
                    <a:solidFill>
                      <a:schemeClr val="bg1">
                        <a:lumMod val="95000"/>
                      </a:schemeClr>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CDCD"/>
                    </a:solidFill>
                  </a:tcPr>
                </a:tc>
                <a:tc>
                  <a:txBody>
                    <a:bodyPr/>
                    <a:lstStyle/>
                    <a:p>
                      <a:pPr marL="171450" indent="-171450">
                        <a:buFont typeface="Arial" panose="020B0604020202020204" pitchFamily="34" charset="0"/>
                        <a:buChar char="•"/>
                      </a:pPr>
                      <a:r>
                        <a:rPr lang="en-US" sz="1100" dirty="0">
                          <a:solidFill>
                            <a:schemeClr val="tx1">
                              <a:lumMod val="75000"/>
                              <a:lumOff val="25000"/>
                            </a:schemeClr>
                          </a:solidFill>
                        </a:rPr>
                        <a:t> </a:t>
                      </a:r>
                    </a:p>
                  </a:txBody>
                  <a:tcPr>
                    <a:solidFill>
                      <a:srgbClr val="FF9393"/>
                    </a:solidFill>
                  </a:tcPr>
                </a:tc>
                <a:tc>
                  <a:txBody>
                    <a:bodyPr/>
                    <a:lstStyle/>
                    <a:p>
                      <a:pPr marL="171450" indent="-171450">
                        <a:buFont typeface="Arial" panose="020B0604020202020204" pitchFamily="34" charset="0"/>
                        <a:buChar char="•"/>
                      </a:pPr>
                      <a:r>
                        <a:rPr lang="en-US" sz="1100" dirty="0">
                          <a:solidFill>
                            <a:schemeClr val="bg1"/>
                          </a:solidFill>
                        </a:rPr>
                        <a:t> </a:t>
                      </a:r>
                    </a:p>
                  </a:txBody>
                  <a:tcPr>
                    <a:solidFill>
                      <a:srgbClr val="FF6161"/>
                    </a:solidFill>
                  </a:tcPr>
                </a:tc>
                <a:extLst>
                  <a:ext uri="{0D108BD9-81ED-4DB2-BD59-A6C34878D82A}">
                    <a16:rowId xmlns:a16="http://schemas.microsoft.com/office/drawing/2014/main" val="4068628666"/>
                  </a:ext>
                </a:extLst>
              </a:tr>
            </a:tbl>
          </a:graphicData>
        </a:graphic>
      </p:graphicFrame>
      <p:sp>
        <p:nvSpPr>
          <p:cNvPr id="3" name="Rectangle 2">
            <a:extLst>
              <a:ext uri="{FF2B5EF4-FFF2-40B4-BE49-F238E27FC236}">
                <a16:creationId xmlns:a16="http://schemas.microsoft.com/office/drawing/2014/main" id="{4DD4BFC5-1F0F-6E46-8A09-0CA353AB08C3}"/>
              </a:ext>
            </a:extLst>
          </p:cNvPr>
          <p:cNvSpPr/>
          <p:nvPr/>
        </p:nvSpPr>
        <p:spPr>
          <a:xfrm>
            <a:off x="5615605" y="1042004"/>
            <a:ext cx="2616422"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Industry/Market Life Cycle Stage</a:t>
            </a:r>
            <a:endParaRPr lang="en-US" sz="1400" b="1" dirty="0">
              <a:solidFill>
                <a:srgbClr val="488EFD"/>
              </a:solidFill>
            </a:endParaRPr>
          </a:p>
        </p:txBody>
      </p:sp>
      <p:cxnSp>
        <p:nvCxnSpPr>
          <p:cNvPr id="37" name="Straight Arrow Connector 36">
            <a:extLst>
              <a:ext uri="{FF2B5EF4-FFF2-40B4-BE49-F238E27FC236}">
                <a16:creationId xmlns:a16="http://schemas.microsoft.com/office/drawing/2014/main" id="{21383714-3868-4F4B-B5BC-6A47E4F980C9}"/>
              </a:ext>
            </a:extLst>
          </p:cNvPr>
          <p:cNvCxnSpPr>
            <a:cxnSpLocks/>
          </p:cNvCxnSpPr>
          <p:nvPr/>
        </p:nvCxnSpPr>
        <p:spPr>
          <a:xfrm flipV="1">
            <a:off x="699596" y="1886675"/>
            <a:ext cx="0" cy="42236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A194A0D0-4E27-0845-85A9-0F3F8C3F6323}"/>
              </a:ext>
            </a:extLst>
          </p:cNvPr>
          <p:cNvSpPr/>
          <p:nvPr/>
        </p:nvSpPr>
        <p:spPr>
          <a:xfrm rot="16200000">
            <a:off x="-622056" y="3770449"/>
            <a:ext cx="2640466" cy="307777"/>
          </a:xfrm>
          <a:prstGeom prst="rect">
            <a:avLst/>
          </a:prstGeom>
          <a:solidFill>
            <a:schemeClr val="bg1"/>
          </a:solidFill>
        </p:spPr>
        <p:txBody>
          <a:bodyPr wrap="none">
            <a:spAutoFit/>
          </a:bodyPr>
          <a:lstStyle/>
          <a:p>
            <a:r>
              <a:rPr lang="en-US" sz="1400" b="1" kern="0" dirty="0">
                <a:solidFill>
                  <a:srgbClr val="488EFD"/>
                </a:solidFill>
                <a:latin typeface="Calibri" panose="020F0502020204030204" pitchFamily="34" charset="0"/>
                <a:cs typeface="Calibri" panose="020F0502020204030204" pitchFamily="34" charset="0"/>
                <a:sym typeface="Arial"/>
              </a:rPr>
              <a:t>Competitive Influence / Position</a:t>
            </a:r>
            <a:endParaRPr lang="en-US" sz="1400" b="1" dirty="0">
              <a:solidFill>
                <a:srgbClr val="488EFD"/>
              </a:solidFill>
            </a:endParaRPr>
          </a:p>
        </p:txBody>
      </p:sp>
      <p:sp>
        <p:nvSpPr>
          <p:cNvPr id="38" name="Rectangle 37">
            <a:extLst>
              <a:ext uri="{FF2B5EF4-FFF2-40B4-BE49-F238E27FC236}">
                <a16:creationId xmlns:a16="http://schemas.microsoft.com/office/drawing/2014/main" id="{F8E2001D-3236-EF44-B48C-36C7313C0442}"/>
              </a:ext>
            </a:extLst>
          </p:cNvPr>
          <p:cNvSpPr/>
          <p:nvPr/>
        </p:nvSpPr>
        <p:spPr>
          <a:xfrm>
            <a:off x="3450771" y="195636"/>
            <a:ext cx="6291943"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lang="en-US" sz="1000" kern="0" dirty="0">
                <a:solidFill>
                  <a:prstClr val="black">
                    <a:lumMod val="50000"/>
                    <a:lumOff val="50000"/>
                  </a:prstClr>
                </a:solidFill>
                <a:latin typeface="Calibri" panose="020F0502020204030204" pitchFamily="34" charset="0"/>
                <a:cs typeface="Calibri" panose="020F0502020204030204" pitchFamily="34" charset="0"/>
                <a:sym typeface="Arial"/>
              </a:rPr>
              <a:t>List your organization’s offerings or business strategies in the relevant cells based on the current maturity level of the markets or industry within which you operate and your competitive position within the market or industry. Use the model to define your current state and/or your future state to inform your strategy.</a:t>
            </a:r>
            <a:endParaRPr kumimoji="0" lang="en-US" sz="1000" b="0" i="0" u="none" strike="noStrike" kern="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258021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1995317160"/>
              </p:ext>
            </p:extLst>
          </p:nvPr>
        </p:nvGraphicFramePr>
        <p:xfrm>
          <a:off x="523728" y="2181120"/>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75000"/>
                              <a:lumOff val="25000"/>
                            </a:schemeClr>
                          </a:solidFill>
                        </a:rPr>
                        <a:t>Enter action here</a:t>
                      </a:r>
                    </a:p>
                  </a:txBody>
                  <a:tcPr/>
                </a:tc>
                <a:tc>
                  <a:txBody>
                    <a:bodyPr/>
                    <a:lstStyle/>
                    <a:p>
                      <a:r>
                        <a:rPr lang="en-US" dirty="0">
                          <a:solidFill>
                            <a:schemeClr val="tx1">
                              <a:lumMod val="75000"/>
                              <a:lumOff val="25000"/>
                            </a:schemeClr>
                          </a:solidFill>
                        </a:rPr>
                        <a:t>Enter owner</a:t>
                      </a:r>
                    </a:p>
                  </a:txBody>
                  <a:tcPr/>
                </a:tc>
                <a:tc>
                  <a:txBody>
                    <a:bodyPr/>
                    <a:lstStyle/>
                    <a:p>
                      <a:r>
                        <a:rPr lang="en-US" dirty="0">
                          <a:solidFill>
                            <a:schemeClr val="tx1">
                              <a:lumMod val="75000"/>
                              <a:lumOff val="2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6" name="Rectangle 5">
            <a:extLst>
              <a:ext uri="{FF2B5EF4-FFF2-40B4-BE49-F238E27FC236}">
                <a16:creationId xmlns:a16="http://schemas.microsoft.com/office/drawing/2014/main" id="{68070A97-D86E-4A46-A82A-F2B95334F7F9}"/>
              </a:ext>
            </a:extLst>
          </p:cNvPr>
          <p:cNvSpPr/>
          <p:nvPr/>
        </p:nvSpPr>
        <p:spPr>
          <a:xfrm>
            <a:off x="599089" y="1068116"/>
            <a:ext cx="11076077"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800" b="0" i="0" u="none" strike="noStrike" kern="0" cap="none" spc="0" normalizeH="0" baseline="0" noProof="0" dirty="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sym typeface="Arial"/>
              </a:rPr>
              <a:t>Create an action plan focused on building your ADL Matrix, gathering any relevant data, and analyzing results with your team or other stakeholders. Also list any actions based on the strategic implications the matrix holds for your strategy and implementation plans.</a:t>
            </a:r>
          </a:p>
        </p:txBody>
      </p:sp>
    </p:spTree>
    <p:extLst>
      <p:ext uri="{BB962C8B-B14F-4D97-AF65-F5344CB8AC3E}">
        <p14:creationId xmlns:p14="http://schemas.microsoft.com/office/powerpoint/2010/main" val="323636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B2F565-372B-4F80-8E8D-C3C3CBB864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D2720B-28F1-4100-8F03-3AFF0D1F5C1E}">
  <ds:schemaRefs>
    <ds:schemaRef ds:uri="http://purl.org/dc/terms/"/>
    <ds:schemaRef ds:uri="http://schemas.microsoft.com/office/2006/metadata/properties"/>
    <ds:schemaRef ds:uri="3c7d788f-59f0-4ee8-87d4-6b60b595ee8d"/>
    <ds:schemaRef ds:uri="http://purl.org/dc/elements/1.1/"/>
    <ds:schemaRef ds:uri="http://www.w3.org/XML/1998/namespace"/>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2b6f4d9c-e67e-4634-a886-8566b3a998fa"/>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4199</TotalTime>
  <Words>792</Words>
  <Application>Microsoft Macintosh PowerPoint</Application>
  <PresentationFormat>Widescreen</PresentationFormat>
  <Paragraphs>92</Paragraphs>
  <Slides>4</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Roboto</vt:lpstr>
      <vt:lpstr>Roboto Black</vt:lpstr>
      <vt:lpstr>Office Theme</vt:lpstr>
      <vt:lpstr>1_Office Theme</vt:lpstr>
      <vt:lpstr>ADL Matrix</vt:lpstr>
      <vt:lpstr>ADL Matrix</vt:lpstr>
      <vt:lpstr>ADL Matrix</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66</cp:revision>
  <dcterms:created xsi:type="dcterms:W3CDTF">2018-02-04T00:01:51Z</dcterms:created>
  <dcterms:modified xsi:type="dcterms:W3CDTF">2025-05-01T16:08:13Z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