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9"/>
  </p:notesMasterIdLst>
  <p:sldIdLst>
    <p:sldId id="264" r:id="rId6"/>
    <p:sldId id="267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9" autoAdjust="0"/>
    <p:restoredTop sz="95782"/>
  </p:normalViewPr>
  <p:slideViewPr>
    <p:cSldViewPr snapToGrid="0">
      <p:cViewPr varScale="1">
        <p:scale>
          <a:sx n="122" d="100"/>
          <a:sy n="122" d="100"/>
        </p:scale>
        <p:origin x="37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4745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8397044-64FD-1141-0BE9-741F5FC96089}"/>
    <pc:docChg chg="delSld">
      <pc:chgData name="" userId="" providerId="" clId="Web-{48397044-64FD-1141-0BE9-741F5FC96089}" dt="2025-01-18T01:02:23.951" v="0"/>
      <pc:docMkLst>
        <pc:docMk/>
      </pc:docMkLst>
      <pc:sldChg chg="del">
        <pc:chgData name="" userId="" providerId="" clId="Web-{48397044-64FD-1141-0BE9-741F5FC96089}" dt="2025-01-18T01:02:23.951" v="0"/>
        <pc:sldMkLst>
          <pc:docMk/>
          <pc:sldMk cId="3230871284" sldId="271"/>
        </pc:sldMkLst>
      </pc:sldChg>
    </pc:docChg>
  </pc:docChgLst>
  <pc:docChgLst>
    <pc:chgData name="Gabriel Mendoza" userId="1db57bf0-472e-4f10-9c09-fbc986dd95a0" providerId="ADAL" clId="{AAEFE796-E9EF-423A-8A42-8890C6B80F3C}"/>
    <pc:docChg chg="custSel modSld">
      <pc:chgData name="Gabriel Mendoza" userId="1db57bf0-472e-4f10-9c09-fbc986dd95a0" providerId="ADAL" clId="{AAEFE796-E9EF-423A-8A42-8890C6B80F3C}" dt="2021-07-27T19:31:38.767" v="3" actId="207"/>
      <pc:docMkLst>
        <pc:docMk/>
      </pc:docMkLst>
      <pc:sldChg chg="modSp mod">
        <pc:chgData name="Gabriel Mendoza" userId="1db57bf0-472e-4f10-9c09-fbc986dd95a0" providerId="ADAL" clId="{AAEFE796-E9EF-423A-8A42-8890C6B80F3C}" dt="2021-07-27T19:28:28.614" v="2" actId="20577"/>
        <pc:sldMkLst>
          <pc:docMk/>
          <pc:sldMk cId="3941081118" sldId="264"/>
        </pc:sldMkLst>
      </pc:sldChg>
      <pc:sldChg chg="modSp mod">
        <pc:chgData name="Gabriel Mendoza" userId="1db57bf0-472e-4f10-9c09-fbc986dd95a0" providerId="ADAL" clId="{AAEFE796-E9EF-423A-8A42-8890C6B80F3C}" dt="2021-07-27T19:31:38.767" v="3" actId="207"/>
        <pc:sldMkLst>
          <pc:docMk/>
          <pc:sldMk cId="896249539" sldId="267"/>
        </pc:sldMkLst>
      </pc:sldChg>
    </pc:docChg>
  </pc:docChgLst>
  <pc:docChgLst>
    <pc:chgData name="Karen Cramer" userId="aede53a7-72c9-42f8-9033-e091be3de375" providerId="ADAL" clId="{BEB93E84-5E36-B14E-9C3D-ACC24140390A}"/>
    <pc:docChg chg="undo custSel modSld modMainMaster">
      <pc:chgData name="Karen Cramer" userId="aede53a7-72c9-42f8-9033-e091be3de375" providerId="ADAL" clId="{BEB93E84-5E36-B14E-9C3D-ACC24140390A}" dt="2025-05-01T16:52:20.806" v="10" actId="20577"/>
      <pc:docMkLst>
        <pc:docMk/>
      </pc:docMkLst>
      <pc:sldChg chg="delSp modSp mod">
        <pc:chgData name="Karen Cramer" userId="aede53a7-72c9-42f8-9033-e091be3de375" providerId="ADAL" clId="{BEB93E84-5E36-B14E-9C3D-ACC24140390A}" dt="2025-05-01T16:52:20.806" v="10" actId="20577"/>
        <pc:sldMkLst>
          <pc:docMk/>
          <pc:sldMk cId="3941081118" sldId="264"/>
        </pc:sldMkLst>
        <pc:spChg chg="mod">
          <ac:chgData name="Karen Cramer" userId="aede53a7-72c9-42f8-9033-e091be3de375" providerId="ADAL" clId="{BEB93E84-5E36-B14E-9C3D-ACC24140390A}" dt="2025-05-01T16:52:20.806" v="10" actId="20577"/>
          <ac:spMkLst>
            <pc:docMk/>
            <pc:sldMk cId="3941081118" sldId="264"/>
            <ac:spMk id="5" creationId="{B0A612E1-BBDD-45BF-B365-57730CE9CD64}"/>
          </ac:spMkLst>
        </pc:spChg>
        <pc:spChg chg="del">
          <ac:chgData name="Karen Cramer" userId="aede53a7-72c9-42f8-9033-e091be3de375" providerId="ADAL" clId="{BEB93E84-5E36-B14E-9C3D-ACC24140390A}" dt="2025-05-01T16:04:11.213" v="0" actId="478"/>
          <ac:spMkLst>
            <pc:docMk/>
            <pc:sldMk cId="3941081118" sldId="264"/>
            <ac:spMk id="7" creationId="{FFB2AB14-4AB8-4657-A711-BDCA357A288E}"/>
          </ac:spMkLst>
        </pc:spChg>
      </pc:sldChg>
      <pc:sldChg chg="addSp delSp mod">
        <pc:chgData name="Karen Cramer" userId="aede53a7-72c9-42f8-9033-e091be3de375" providerId="ADAL" clId="{BEB93E84-5E36-B14E-9C3D-ACC24140390A}" dt="2025-05-01T16:04:29.322" v="3" actId="478"/>
        <pc:sldMkLst>
          <pc:docMk/>
          <pc:sldMk cId="896249539" sldId="267"/>
        </pc:sldMkLst>
        <pc:spChg chg="add del">
          <ac:chgData name="Karen Cramer" userId="aede53a7-72c9-42f8-9033-e091be3de375" providerId="ADAL" clId="{BEB93E84-5E36-B14E-9C3D-ACC24140390A}" dt="2025-05-01T16:04:29.322" v="3" actId="478"/>
          <ac:spMkLst>
            <pc:docMk/>
            <pc:sldMk cId="896249539" sldId="267"/>
            <ac:spMk id="7" creationId="{FFB2AB14-4AB8-4657-A711-BDCA357A288E}"/>
          </ac:spMkLst>
        </pc:spChg>
        <pc:spChg chg="add del">
          <ac:chgData name="Karen Cramer" userId="aede53a7-72c9-42f8-9033-e091be3de375" providerId="ADAL" clId="{BEB93E84-5E36-B14E-9C3D-ACC24140390A}" dt="2025-05-01T16:04:19.314" v="2" actId="478"/>
          <ac:spMkLst>
            <pc:docMk/>
            <pc:sldMk cId="896249539" sldId="267"/>
            <ac:spMk id="32" creationId="{08A5D3A7-F27C-4302-9D55-20F08059292D}"/>
          </ac:spMkLst>
        </pc:spChg>
        <pc:cxnChg chg="add del">
          <ac:chgData name="Karen Cramer" userId="aede53a7-72c9-42f8-9033-e091be3de375" providerId="ADAL" clId="{BEB93E84-5E36-B14E-9C3D-ACC24140390A}" dt="2025-05-01T16:04:19.314" v="2" actId="478"/>
          <ac:cxnSpMkLst>
            <pc:docMk/>
            <pc:sldMk cId="896249539" sldId="267"/>
            <ac:cxnSpMk id="30" creationId="{23987ADA-1FD4-4ACC-9FFC-8BB8CF4B71D3}"/>
          </ac:cxnSpMkLst>
        </pc:cxnChg>
      </pc:sldChg>
      <pc:sldChg chg="delSp mod">
        <pc:chgData name="Karen Cramer" userId="aede53a7-72c9-42f8-9033-e091be3de375" providerId="ADAL" clId="{BEB93E84-5E36-B14E-9C3D-ACC24140390A}" dt="2025-05-01T16:04:35.204" v="4" actId="478"/>
        <pc:sldMkLst>
          <pc:docMk/>
          <pc:sldMk cId="2116949261" sldId="273"/>
        </pc:sldMkLst>
        <pc:spChg chg="del">
          <ac:chgData name="Karen Cramer" userId="aede53a7-72c9-42f8-9033-e091be3de375" providerId="ADAL" clId="{BEB93E84-5E36-B14E-9C3D-ACC24140390A}" dt="2025-05-01T16:04:35.204" v="4" actId="478"/>
          <ac:spMkLst>
            <pc:docMk/>
            <pc:sldMk cId="2116949261" sldId="273"/>
            <ac:spMk id="5" creationId="{9834833B-8C59-4B41-9B6A-16A8D8F867E2}"/>
          </ac:spMkLst>
        </pc:spChg>
      </pc:sldChg>
      <pc:sldMasterChg chg="modSldLayout">
        <pc:chgData name="Karen Cramer" userId="aede53a7-72c9-42f8-9033-e091be3de375" providerId="ADAL" clId="{BEB93E84-5E36-B14E-9C3D-ACC24140390A}" dt="2025-05-01T16:51:57.659" v="7" actId="478"/>
        <pc:sldMasterMkLst>
          <pc:docMk/>
          <pc:sldMasterMk cId="2711881703" sldId="2147483648"/>
        </pc:sldMasterMkLst>
        <pc:sldLayoutChg chg="delSp mod">
          <pc:chgData name="Karen Cramer" userId="aede53a7-72c9-42f8-9033-e091be3de375" providerId="ADAL" clId="{BEB93E84-5E36-B14E-9C3D-ACC24140390A}" dt="2025-05-01T16:51:57.659" v="7" actId="478"/>
          <pc:sldLayoutMkLst>
            <pc:docMk/>
            <pc:sldMasterMk cId="2711881703" sldId="2147483648"/>
            <pc:sldLayoutMk cId="1149268650" sldId="2147483650"/>
          </pc:sldLayoutMkLst>
          <pc:picChg chg="del">
            <ac:chgData name="Karen Cramer" userId="aede53a7-72c9-42f8-9033-e091be3de375" providerId="ADAL" clId="{BEB93E84-5E36-B14E-9C3D-ACC24140390A}" dt="2025-05-01T16:51:57.659" v="7" actId="478"/>
            <ac:picMkLst>
              <pc:docMk/>
              <pc:sldMasterMk cId="2711881703" sldId="2147483648"/>
              <pc:sldLayoutMk cId="1149268650" sldId="2147483650"/>
              <ac:picMk id="5" creationId="{71958951-78DB-564F-B470-299A0ED186D0}"/>
            </ac:picMkLst>
          </pc:picChg>
        </pc:sldLayoutChg>
        <pc:sldLayoutChg chg="delSp mod">
          <pc:chgData name="Karen Cramer" userId="aede53a7-72c9-42f8-9033-e091be3de375" providerId="ADAL" clId="{BEB93E84-5E36-B14E-9C3D-ACC24140390A}" dt="2025-05-01T16:04:49.649" v="6" actId="478"/>
          <pc:sldLayoutMkLst>
            <pc:docMk/>
            <pc:sldMasterMk cId="2711881703" sldId="2147483648"/>
            <pc:sldLayoutMk cId="832806540" sldId="2147483660"/>
          </pc:sldLayoutMkLst>
          <pc:picChg chg="del">
            <ac:chgData name="Karen Cramer" userId="aede53a7-72c9-42f8-9033-e091be3de375" providerId="ADAL" clId="{BEB93E84-5E36-B14E-9C3D-ACC24140390A}" dt="2025-05-01T16:04:49.649" v="6" actId="478"/>
            <ac:picMkLst>
              <pc:docMk/>
              <pc:sldMasterMk cId="2711881703" sldId="2147483648"/>
              <pc:sldLayoutMk cId="832806540" sldId="2147483660"/>
              <ac:picMk id="7" creationId="{AC013EE7-FE64-694F-8821-B4BB0D5423E0}"/>
            </ac:picMkLst>
          </pc:picChg>
        </pc:sldLayoutChg>
      </pc:sldMasterChg>
      <pc:sldMasterChg chg="modSldLayout">
        <pc:chgData name="Karen Cramer" userId="aede53a7-72c9-42f8-9033-e091be3de375" providerId="ADAL" clId="{BEB93E84-5E36-B14E-9C3D-ACC24140390A}" dt="2025-05-01T16:52:06.117" v="8" actId="478"/>
        <pc:sldMasterMkLst>
          <pc:docMk/>
          <pc:sldMasterMk cId="1417597329" sldId="2147483661"/>
        </pc:sldMasterMkLst>
        <pc:sldLayoutChg chg="delSp mod">
          <pc:chgData name="Karen Cramer" userId="aede53a7-72c9-42f8-9033-e091be3de375" providerId="ADAL" clId="{BEB93E84-5E36-B14E-9C3D-ACC24140390A}" dt="2025-05-01T16:04:43.179" v="5" actId="478"/>
          <pc:sldLayoutMkLst>
            <pc:docMk/>
            <pc:sldMasterMk cId="1417597329" sldId="2147483661"/>
            <pc:sldLayoutMk cId="4180661351" sldId="2147483662"/>
          </pc:sldLayoutMkLst>
          <pc:picChg chg="del">
            <ac:chgData name="Karen Cramer" userId="aede53a7-72c9-42f8-9033-e091be3de375" providerId="ADAL" clId="{BEB93E84-5E36-B14E-9C3D-ACC24140390A}" dt="2025-05-01T16:04:43.179" v="5" actId="478"/>
            <ac:picMkLst>
              <pc:docMk/>
              <pc:sldMasterMk cId="1417597329" sldId="2147483661"/>
              <pc:sldLayoutMk cId="4180661351" sldId="2147483662"/>
              <ac:picMk id="20" creationId="{00000000-0000-0000-0000-000000000000}"/>
            </ac:picMkLst>
          </pc:picChg>
        </pc:sldLayoutChg>
        <pc:sldLayoutChg chg="delSp mod">
          <pc:chgData name="Karen Cramer" userId="aede53a7-72c9-42f8-9033-e091be3de375" providerId="ADAL" clId="{BEB93E84-5E36-B14E-9C3D-ACC24140390A}" dt="2025-05-01T16:52:06.117" v="8" actId="478"/>
          <pc:sldLayoutMkLst>
            <pc:docMk/>
            <pc:sldMasterMk cId="1417597329" sldId="2147483661"/>
            <pc:sldLayoutMk cId="3818796792" sldId="2147483663"/>
          </pc:sldLayoutMkLst>
          <pc:picChg chg="del">
            <ac:chgData name="Karen Cramer" userId="aede53a7-72c9-42f8-9033-e091be3de375" providerId="ADAL" clId="{BEB93E84-5E36-B14E-9C3D-ACC24140390A}" dt="2025-05-01T16:52:06.117" v="8" actId="478"/>
            <ac:picMkLst>
              <pc:docMk/>
              <pc:sldMasterMk cId="1417597329" sldId="2147483661"/>
              <pc:sldLayoutMk cId="3818796792" sldId="2147483663"/>
              <ac:picMk id="34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347D-B000-4856-8F56-2EC074928EDA}" type="datetimeFigureOut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E26F-0026-4A59-81F8-B5E226747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0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1_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8EFD"/>
              </a:buClr>
              <a:buSzPts val="3200"/>
              <a:buFont typeface="Calibri"/>
              <a:buNone/>
              <a:defRPr sz="3200" b="1">
                <a:solidFill>
                  <a:srgbClr val="488EF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1"/>
          </p:nvPr>
        </p:nvSpPr>
        <p:spPr>
          <a:xfrm>
            <a:off x="516835" y="977265"/>
            <a:ext cx="11227242" cy="498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000"/>
              <a:buChar char="•"/>
              <a:defRPr sz="20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800"/>
              <a:buChar char="•"/>
              <a:defRPr sz="18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600"/>
              <a:buChar char="•"/>
              <a:defRPr sz="16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400"/>
              <a:buChar char="•"/>
              <a:defRPr sz="14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400"/>
              <a:buChar char="•"/>
              <a:defRPr sz="14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/>
          <p:nvPr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" name="Google Shape;19;p6"/>
          <p:cNvCxnSpPr/>
          <p:nvPr/>
        </p:nvCxnSpPr>
        <p:spPr>
          <a:xfrm>
            <a:off x="623455" y="890370"/>
            <a:ext cx="11043458" cy="0"/>
          </a:xfrm>
          <a:prstGeom prst="straightConnector1">
            <a:avLst/>
          </a:prstGeom>
          <a:noFill/>
          <a:ln w="3810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80661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8EFD"/>
              </a:buClr>
              <a:buSzPts val="2800"/>
              <a:buFont typeface="Roboto Black"/>
              <a:buNone/>
              <a:defRPr sz="2800">
                <a:solidFill>
                  <a:srgbClr val="488EF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234315" y="977265"/>
            <a:ext cx="11727180" cy="4473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5" name="Google Shape;35;p9"/>
          <p:cNvCxnSpPr/>
          <p:nvPr/>
        </p:nvCxnSpPr>
        <p:spPr>
          <a:xfrm>
            <a:off x="623455" y="890370"/>
            <a:ext cx="11043458" cy="0"/>
          </a:xfrm>
          <a:prstGeom prst="straightConnector1">
            <a:avLst/>
          </a:prstGeom>
          <a:noFill/>
          <a:ln w="5715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18796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0190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786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9893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4538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949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5311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2521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780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8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75973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Bowman Strategy Clock Template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612E1-BBDD-45BF-B365-57730CE9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85" y="1194099"/>
            <a:ext cx="11130891" cy="4769379"/>
          </a:xfrm>
        </p:spPr>
        <p:txBody>
          <a:bodyPr/>
          <a:lstStyle/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The </a:t>
            </a:r>
            <a:r>
              <a:rPr lang="en-I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Bowman Strategy Clock </a:t>
            </a: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was developed by economists Cliff Bowman and David Faulkner and is a powerful strategy positioning tool used to gather information on a company’s market position relative to the competition. </a:t>
            </a:r>
          </a:p>
          <a:p>
            <a:pPr marL="0" indent="0" fontAlgn="base">
              <a:buNone/>
            </a:pPr>
            <a:endParaRPr lang="en-IN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Bowman’s Strategy Clock shows how product positioning is based on two dimensions: price and perceived value. </a:t>
            </a:r>
          </a:p>
        </p:txBody>
      </p:sp>
    </p:spTree>
    <p:extLst>
      <p:ext uri="{BB962C8B-B14F-4D97-AF65-F5344CB8AC3E}">
        <p14:creationId xmlns:p14="http://schemas.microsoft.com/office/powerpoint/2010/main" val="394108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Bowman Strategy Clock Template</a:t>
            </a:r>
          </a:p>
        </p:txBody>
      </p:sp>
      <p:sp>
        <p:nvSpPr>
          <p:cNvPr id="11" name="Circle: Hollow 1">
            <a:extLst>
              <a:ext uri="{FF2B5EF4-FFF2-40B4-BE49-F238E27FC236}">
                <a16:creationId xmlns:a16="http://schemas.microsoft.com/office/drawing/2014/main" id="{13A2E9BC-2B5B-4742-B1C5-6EA2DC7C63CB}"/>
              </a:ext>
            </a:extLst>
          </p:cNvPr>
          <p:cNvSpPr/>
          <p:nvPr/>
        </p:nvSpPr>
        <p:spPr>
          <a:xfrm>
            <a:off x="854083" y="955139"/>
            <a:ext cx="5253644" cy="5253644"/>
          </a:xfrm>
          <a:prstGeom prst="donut">
            <a:avLst/>
          </a:prstGeom>
          <a:solidFill>
            <a:srgbClr val="FFF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ircle: Hollow 2">
            <a:extLst>
              <a:ext uri="{FF2B5EF4-FFF2-40B4-BE49-F238E27FC236}">
                <a16:creationId xmlns:a16="http://schemas.microsoft.com/office/drawing/2014/main" id="{C9E4CCC8-5179-4684-A6C7-6B85CC473405}"/>
              </a:ext>
            </a:extLst>
          </p:cNvPr>
          <p:cNvSpPr/>
          <p:nvPr/>
        </p:nvSpPr>
        <p:spPr>
          <a:xfrm>
            <a:off x="1067876" y="1168932"/>
            <a:ext cx="4826058" cy="4826058"/>
          </a:xfrm>
          <a:prstGeom prst="donut">
            <a:avLst>
              <a:gd name="adj" fmla="val 18106"/>
            </a:avLst>
          </a:prstGeom>
          <a:solidFill>
            <a:srgbClr val="FFB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Chevron 3">
            <a:extLst>
              <a:ext uri="{FF2B5EF4-FFF2-40B4-BE49-F238E27FC236}">
                <a16:creationId xmlns:a16="http://schemas.microsoft.com/office/drawing/2014/main" id="{662BD28D-8A12-4278-963E-4DDDA7D757F1}"/>
              </a:ext>
            </a:extLst>
          </p:cNvPr>
          <p:cNvSpPr/>
          <p:nvPr/>
        </p:nvSpPr>
        <p:spPr>
          <a:xfrm>
            <a:off x="3395181" y="1168932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Chevron 41">
            <a:extLst>
              <a:ext uri="{FF2B5EF4-FFF2-40B4-BE49-F238E27FC236}">
                <a16:creationId xmlns:a16="http://schemas.microsoft.com/office/drawing/2014/main" id="{30264E8D-D2CA-4A42-AB60-17EE0E2CF041}"/>
              </a:ext>
            </a:extLst>
          </p:cNvPr>
          <p:cNvSpPr/>
          <p:nvPr/>
        </p:nvSpPr>
        <p:spPr>
          <a:xfrm rot="10800000">
            <a:off x="3315344" y="5113841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rrow: Chevron 55">
            <a:extLst>
              <a:ext uri="{FF2B5EF4-FFF2-40B4-BE49-F238E27FC236}">
                <a16:creationId xmlns:a16="http://schemas.microsoft.com/office/drawing/2014/main" id="{B127AF4E-C914-46B8-B45B-37243DB9307D}"/>
              </a:ext>
            </a:extLst>
          </p:cNvPr>
          <p:cNvSpPr/>
          <p:nvPr/>
        </p:nvSpPr>
        <p:spPr>
          <a:xfrm rot="5400000">
            <a:off x="5287800" y="3141387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Arrow: Chevron 56">
            <a:extLst>
              <a:ext uri="{FF2B5EF4-FFF2-40B4-BE49-F238E27FC236}">
                <a16:creationId xmlns:a16="http://schemas.microsoft.com/office/drawing/2014/main" id="{02F9C60D-2F5A-4FEF-A39F-6BFB5EF3357C}"/>
              </a:ext>
            </a:extLst>
          </p:cNvPr>
          <p:cNvSpPr/>
          <p:nvPr/>
        </p:nvSpPr>
        <p:spPr>
          <a:xfrm rot="16200000">
            <a:off x="1342887" y="3141386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Arrow: Chevron 57">
            <a:extLst>
              <a:ext uri="{FF2B5EF4-FFF2-40B4-BE49-F238E27FC236}">
                <a16:creationId xmlns:a16="http://schemas.microsoft.com/office/drawing/2014/main" id="{C3C1D860-0E57-43E5-8A83-EDB8582AB80C}"/>
              </a:ext>
            </a:extLst>
          </p:cNvPr>
          <p:cNvSpPr/>
          <p:nvPr/>
        </p:nvSpPr>
        <p:spPr>
          <a:xfrm rot="18878001">
            <a:off x="1952486" y="1730388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Arrow: Chevron 58">
            <a:extLst>
              <a:ext uri="{FF2B5EF4-FFF2-40B4-BE49-F238E27FC236}">
                <a16:creationId xmlns:a16="http://schemas.microsoft.com/office/drawing/2014/main" id="{231858F3-5482-4CC0-8152-0B55523CE671}"/>
              </a:ext>
            </a:extLst>
          </p:cNvPr>
          <p:cNvSpPr/>
          <p:nvPr/>
        </p:nvSpPr>
        <p:spPr>
          <a:xfrm rot="8100000">
            <a:off x="4711537" y="4537577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rrow: Chevron 59">
            <a:extLst>
              <a:ext uri="{FF2B5EF4-FFF2-40B4-BE49-F238E27FC236}">
                <a16:creationId xmlns:a16="http://schemas.microsoft.com/office/drawing/2014/main" id="{FB1A10B6-99DF-4C93-B4EC-411A8BBEE6F8}"/>
              </a:ext>
            </a:extLst>
          </p:cNvPr>
          <p:cNvSpPr/>
          <p:nvPr/>
        </p:nvSpPr>
        <p:spPr>
          <a:xfrm rot="2700000">
            <a:off x="4764958" y="1798972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Arrow: Chevron 60">
            <a:extLst>
              <a:ext uri="{FF2B5EF4-FFF2-40B4-BE49-F238E27FC236}">
                <a16:creationId xmlns:a16="http://schemas.microsoft.com/office/drawing/2014/main" id="{28338D27-DE92-47E4-9CA3-5C6C69A09584}"/>
              </a:ext>
            </a:extLst>
          </p:cNvPr>
          <p:cNvSpPr/>
          <p:nvPr/>
        </p:nvSpPr>
        <p:spPr>
          <a:xfrm rot="13500000">
            <a:off x="1791774" y="4413517"/>
            <a:ext cx="331122" cy="881149"/>
          </a:xfrm>
          <a:prstGeom prst="chevron">
            <a:avLst>
              <a:gd name="adj" fmla="val 600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A21A39-275A-4325-9F5A-8EB22BBE36D2}"/>
              </a:ext>
            </a:extLst>
          </p:cNvPr>
          <p:cNvSpPr txBox="1"/>
          <p:nvPr/>
        </p:nvSpPr>
        <p:spPr>
          <a:xfrm>
            <a:off x="2054660" y="1609506"/>
            <a:ext cx="1398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Differentiation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1CBF96-3F39-4C70-AF5D-BAAD023332B5}"/>
              </a:ext>
            </a:extLst>
          </p:cNvPr>
          <p:cNvSpPr txBox="1"/>
          <p:nvPr/>
        </p:nvSpPr>
        <p:spPr>
          <a:xfrm>
            <a:off x="3667362" y="1609506"/>
            <a:ext cx="1398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Focused Differentiation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22B79A2-794C-474D-9730-477096FA7A5C}"/>
              </a:ext>
            </a:extLst>
          </p:cNvPr>
          <p:cNvSpPr txBox="1"/>
          <p:nvPr/>
        </p:nvSpPr>
        <p:spPr>
          <a:xfrm>
            <a:off x="4705642" y="2519722"/>
            <a:ext cx="1217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Increased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price/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standard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product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0FCAC0-BD08-41FE-9E1E-F179C32D3C0C}"/>
              </a:ext>
            </a:extLst>
          </p:cNvPr>
          <p:cNvSpPr txBox="1"/>
          <p:nvPr/>
        </p:nvSpPr>
        <p:spPr>
          <a:xfrm>
            <a:off x="4745154" y="4100997"/>
            <a:ext cx="1121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Increased price/low values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78E479-C08F-4212-83FA-8B5E3E35506C}"/>
              </a:ext>
            </a:extLst>
          </p:cNvPr>
          <p:cNvSpPr txBox="1"/>
          <p:nvPr/>
        </p:nvSpPr>
        <p:spPr>
          <a:xfrm>
            <a:off x="3624061" y="5085579"/>
            <a:ext cx="1121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Low value/standard price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5BB85D-F3B8-461E-BF18-BCF2E936C482}"/>
              </a:ext>
            </a:extLst>
          </p:cNvPr>
          <p:cNvSpPr txBox="1"/>
          <p:nvPr/>
        </p:nvSpPr>
        <p:spPr>
          <a:xfrm>
            <a:off x="2119062" y="5158759"/>
            <a:ext cx="1121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Low price &amp; low value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8579C7-EDF6-4028-8C07-461EC479BA23}"/>
              </a:ext>
            </a:extLst>
          </p:cNvPr>
          <p:cNvSpPr txBox="1"/>
          <p:nvPr/>
        </p:nvSpPr>
        <p:spPr>
          <a:xfrm>
            <a:off x="1127661" y="4116837"/>
            <a:ext cx="1121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Low Price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3B509C6-4E7B-45A5-BAB9-8874A6296E98}"/>
              </a:ext>
            </a:extLst>
          </p:cNvPr>
          <p:cNvSpPr txBox="1"/>
          <p:nvPr/>
        </p:nvSpPr>
        <p:spPr>
          <a:xfrm>
            <a:off x="1127661" y="2652352"/>
            <a:ext cx="1121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Hybrid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208F81-B117-42B8-A1FE-3571C6626A1F}"/>
              </a:ext>
            </a:extLst>
          </p:cNvPr>
          <p:cNvCxnSpPr>
            <a:cxnSpLocks/>
          </p:cNvCxnSpPr>
          <p:nvPr/>
        </p:nvCxnSpPr>
        <p:spPr>
          <a:xfrm>
            <a:off x="585750" y="950038"/>
            <a:ext cx="0" cy="5335211"/>
          </a:xfrm>
          <a:prstGeom prst="line">
            <a:avLst/>
          </a:prstGeom>
          <a:ln w="12700">
            <a:solidFill>
              <a:srgbClr val="428CDE"/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987ADA-1FD4-4ACC-9FFC-8BB8CF4B71D3}"/>
              </a:ext>
            </a:extLst>
          </p:cNvPr>
          <p:cNvCxnSpPr>
            <a:cxnSpLocks/>
          </p:cNvCxnSpPr>
          <p:nvPr/>
        </p:nvCxnSpPr>
        <p:spPr>
          <a:xfrm flipH="1">
            <a:off x="747156" y="6417013"/>
            <a:ext cx="5624945" cy="1"/>
          </a:xfrm>
          <a:prstGeom prst="line">
            <a:avLst/>
          </a:prstGeom>
          <a:ln w="12700">
            <a:solidFill>
              <a:srgbClr val="428CDE"/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F967621-93CF-49F7-9E33-D6316A4ED97D}"/>
              </a:ext>
            </a:extLst>
          </p:cNvPr>
          <p:cNvSpPr txBox="1"/>
          <p:nvPr/>
        </p:nvSpPr>
        <p:spPr>
          <a:xfrm rot="16200000">
            <a:off x="-721338" y="3303498"/>
            <a:ext cx="257737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4088D8"/>
                </a:solidFill>
              </a:rPr>
              <a:t>Perceived Value to Customer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A5D3A7-F27C-4302-9D55-20F08059292D}"/>
              </a:ext>
            </a:extLst>
          </p:cNvPr>
          <p:cNvSpPr txBox="1"/>
          <p:nvPr/>
        </p:nvSpPr>
        <p:spPr>
          <a:xfrm>
            <a:off x="3262943" y="6244421"/>
            <a:ext cx="59824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4088D8"/>
                </a:solidFill>
              </a:rPr>
              <a:t>Price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33A6E5F-8EFF-417E-A05D-159C0C1AAE92}"/>
              </a:ext>
            </a:extLst>
          </p:cNvPr>
          <p:cNvSpPr/>
          <p:nvPr/>
        </p:nvSpPr>
        <p:spPr>
          <a:xfrm>
            <a:off x="3277744" y="3378800"/>
            <a:ext cx="406323" cy="40632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EC6AD7F-CED5-441C-9FBF-B50355F55971}"/>
              </a:ext>
            </a:extLst>
          </p:cNvPr>
          <p:cNvCxnSpPr>
            <a:cxnSpLocks/>
          </p:cNvCxnSpPr>
          <p:nvPr/>
        </p:nvCxnSpPr>
        <p:spPr>
          <a:xfrm flipV="1">
            <a:off x="3031137" y="2396724"/>
            <a:ext cx="882546" cy="2391562"/>
          </a:xfrm>
          <a:prstGeom prst="straightConnector1">
            <a:avLst/>
          </a:prstGeom>
          <a:ln w="76200">
            <a:solidFill>
              <a:srgbClr val="488EF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632B5D8-EB98-4C43-AA95-1CF471BEF34A}"/>
              </a:ext>
            </a:extLst>
          </p:cNvPr>
          <p:cNvCxnSpPr>
            <a:cxnSpLocks/>
          </p:cNvCxnSpPr>
          <p:nvPr/>
        </p:nvCxnSpPr>
        <p:spPr>
          <a:xfrm rot="16200000" flipV="1">
            <a:off x="3025239" y="2384925"/>
            <a:ext cx="882546" cy="2391562"/>
          </a:xfrm>
          <a:prstGeom prst="straightConnector1">
            <a:avLst/>
          </a:prstGeom>
          <a:ln w="76200">
            <a:solidFill>
              <a:srgbClr val="488EF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91152BA-ADFB-4050-AE97-5100817EB880}"/>
              </a:ext>
            </a:extLst>
          </p:cNvPr>
          <p:cNvCxnSpPr>
            <a:cxnSpLocks/>
          </p:cNvCxnSpPr>
          <p:nvPr/>
        </p:nvCxnSpPr>
        <p:spPr>
          <a:xfrm>
            <a:off x="3031138" y="2378405"/>
            <a:ext cx="882546" cy="2391562"/>
          </a:xfrm>
          <a:prstGeom prst="straightConnector1">
            <a:avLst/>
          </a:prstGeom>
          <a:ln w="76200">
            <a:solidFill>
              <a:srgbClr val="488EF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2D1A627-A4C6-4DB7-9D0E-6FA2BA97DC73}"/>
              </a:ext>
            </a:extLst>
          </p:cNvPr>
          <p:cNvCxnSpPr>
            <a:cxnSpLocks/>
          </p:cNvCxnSpPr>
          <p:nvPr/>
        </p:nvCxnSpPr>
        <p:spPr>
          <a:xfrm rot="5400000">
            <a:off x="3025240" y="2366606"/>
            <a:ext cx="882546" cy="2391562"/>
          </a:xfrm>
          <a:prstGeom prst="straightConnector1">
            <a:avLst/>
          </a:prstGeom>
          <a:ln w="76200">
            <a:solidFill>
              <a:srgbClr val="488EF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2E9FEEED-FCB0-0944-8E66-B83ACB86EDE5}"/>
              </a:ext>
            </a:extLst>
          </p:cNvPr>
          <p:cNvSpPr txBox="1"/>
          <p:nvPr/>
        </p:nvSpPr>
        <p:spPr>
          <a:xfrm>
            <a:off x="6747011" y="279863"/>
            <a:ext cx="29957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050" dirty="0">
                <a:solidFill>
                  <a:srgbClr val="000000">
                    <a:lumMod val="50000"/>
                    <a:lumOff val="50000"/>
                  </a:srgbClr>
                </a:solidFill>
              </a:rPr>
              <a:t>Complete the Bowman Strategy Clock with different products that apply to each section.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50D2F12-A9A1-8444-BB64-8AD14E56D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41995"/>
              </p:ext>
            </p:extLst>
          </p:nvPr>
        </p:nvGraphicFramePr>
        <p:xfrm>
          <a:off x="6685892" y="1069683"/>
          <a:ext cx="4997427" cy="5139099"/>
        </p:xfrm>
        <a:graphic>
          <a:graphicData uri="http://schemas.openxmlformats.org/drawingml/2006/table">
            <a:tbl>
              <a:tblPr/>
              <a:tblGrid>
                <a:gridCol w="1381439">
                  <a:extLst>
                    <a:ext uri="{9D8B030D-6E8A-4147-A177-3AD203B41FA5}">
                      <a16:colId xmlns:a16="http://schemas.microsoft.com/office/drawing/2014/main" val="719228467"/>
                    </a:ext>
                  </a:extLst>
                </a:gridCol>
                <a:gridCol w="3615988">
                  <a:extLst>
                    <a:ext uri="{9D8B030D-6E8A-4147-A177-3AD203B41FA5}">
                      <a16:colId xmlns:a16="http://schemas.microsoft.com/office/drawing/2014/main" val="2788805015"/>
                    </a:ext>
                  </a:extLst>
                </a:gridCol>
              </a:tblGrid>
              <a:tr h="64719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Differentiation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445484"/>
                  </a:ext>
                </a:extLst>
              </a:tr>
              <a:tr h="5727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Focused Differentiation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977151"/>
                  </a:ext>
                </a:extLst>
              </a:tr>
              <a:tr h="6819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Increased Price / Standard Product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166689"/>
                  </a:ext>
                </a:extLst>
              </a:tr>
              <a:tr h="711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Increased Price / Low Values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584319"/>
                  </a:ext>
                </a:extLst>
              </a:tr>
              <a:tr h="58435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Low Value / Standard Price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889706"/>
                  </a:ext>
                </a:extLst>
              </a:tr>
              <a:tr h="64719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Low Price &amp; Low Value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149552"/>
                  </a:ext>
                </a:extLst>
              </a:tr>
              <a:tr h="64719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Low Price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56773"/>
                  </a:ext>
                </a:extLst>
              </a:tr>
              <a:tr h="64719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Hybrid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Enter products here</a:t>
                      </a:r>
                    </a:p>
                  </a:txBody>
                  <a:tcPr marL="45720" marR="45720" marT="18288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301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24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78038A-19BB-5E4E-A88B-114A9F3B0A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6833" y="1839816"/>
          <a:ext cx="11226798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78257">
                  <a:extLst>
                    <a:ext uri="{9D8B030D-6E8A-4147-A177-3AD203B41FA5}">
                      <a16:colId xmlns:a16="http://schemas.microsoft.com/office/drawing/2014/main" val="46180726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3392008943"/>
                    </a:ext>
                  </a:extLst>
                </a:gridCol>
                <a:gridCol w="2484017">
                  <a:extLst>
                    <a:ext uri="{9D8B030D-6E8A-4147-A177-3AD203B41FA5}">
                      <a16:colId xmlns:a16="http://schemas.microsoft.com/office/drawing/2014/main" val="1406637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50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action 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7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7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0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27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0735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8B96D20-F954-E44B-A7F0-217FB6DA3FF2}"/>
              </a:ext>
            </a:extLst>
          </p:cNvPr>
          <p:cNvSpPr txBox="1"/>
          <p:nvPr/>
        </p:nvSpPr>
        <p:spPr>
          <a:xfrm>
            <a:off x="643719" y="1097519"/>
            <a:ext cx="10904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Create an action plan for completing your Strategy Clock, including any research and input needed from key stakeholders or your team. Also include actions based on </a:t>
            </a:r>
            <a:r>
              <a:rPr lang="en-US" sz="1400" dirty="0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  <a:cs typeface="Arial"/>
                <a:sym typeface="Arial"/>
              </a:rPr>
              <a:t>addressing the implications or strategies that arise from completing your Strategy Clock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694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oices xmlns="2b6f4d9c-e67e-4634-a886-8566b3a998fa" xsi:nil="true"/>
    <TaxCatchAll xmlns="3c7d788f-59f0-4ee8-87d4-6b60b595ee8d" xsi:nil="true"/>
    <lcf76f155ced4ddcb4097134ff3c332f xmlns="2b6f4d9c-e67e-4634-a886-8566b3a998fa">
      <Terms xmlns="http://schemas.microsoft.com/office/infopath/2007/PartnerControls"/>
    </lcf76f155ced4ddcb4097134ff3c332f>
    <l818df8a0a674e35b3dc206ef12f8e81 xmlns="2b6f4d9c-e67e-4634-a886-8566b3a998fa">
      <Terms xmlns="http://schemas.microsoft.com/office/infopath/2007/PartnerControls"/>
    </l818df8a0a674e35b3dc206ef12f8e81>
    <Choice2 xmlns="2b6f4d9c-e67e-4634-a886-8566b3a998f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22" ma:contentTypeDescription="Create a new document." ma:contentTypeScope="" ma:versionID="cbd20e80dd8e6aa652f2e14ac64b8571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9d2b15c11c72407b5cb5cda19bfb0cc0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818df8a0a674e35b3dc206ef12f8e81" minOccurs="0"/>
                <xsd:element ref="ns2:TaxCatchAll" minOccurs="0"/>
                <xsd:element ref="ns3:Choices" minOccurs="0"/>
                <xsd:element ref="ns3:Choice2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cb10aa8-48d9-41ba-92ef-27d574b4dc5d}" ma:internalName="TaxCatchAll" ma:showField="CatchAllData" ma:web="3c7d788f-59f0-4ee8-87d4-6b60b595ee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818df8a0a674e35b3dc206ef12f8e81" ma:index="22" nillable="true" ma:taxonomy="true" ma:internalName="l818df8a0a674e35b3dc206ef12f8e81" ma:taxonomyFieldName="Terms" ma:displayName="Terms" ma:default="" ma:fieldId="{5818df8a-0a67-4e35-b3dc-206ef12f8e81}" ma:taxonomyMulti="true" ma:sspId="0922d35c-0ea5-414d-84ee-4be5c00ce842" ma:termSetId="378aaa4f-a544-4f46-99c4-0e39d00bb6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hoices" ma:index="24" nillable="true" ma:displayName="Choices" ma:format="Dropdown" ma:internalName="Choices">
      <xsd:simpleType>
        <xsd:restriction base="dms:Choice">
          <xsd:enumeration value="Choice 1"/>
          <xsd:enumeration value="Choice 2"/>
          <xsd:enumeration value="Choice 3"/>
          <xsd:enumeration value="Taggy 1"/>
          <xsd:enumeration value="Taggy 2"/>
          <xsd:enumeration value="Choice 5"/>
        </xsd:restriction>
      </xsd:simpleType>
    </xsd:element>
    <xsd:element name="Choice2" ma:index="25" nillable="true" ma:displayName="Choice 2" ma:format="Dropdown" ma:internalName="Choice2">
      <xsd:simpleType>
        <xsd:restriction base="dms:Choice">
          <xsd:enumeration value="Two 1"/>
          <xsd:enumeration value="Two 2"/>
          <xsd:enumeration value="Two 3"/>
        </xsd:restriction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922d35c-0ea5-414d-84ee-4be5c00ce8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D2720B-28F1-4100-8F03-3AFF0D1F5C1E}">
  <ds:schemaRefs>
    <ds:schemaRef ds:uri="http://schemas.openxmlformats.org/package/2006/metadata/core-properties"/>
    <ds:schemaRef ds:uri="http://purl.org/dc/elements/1.1/"/>
    <ds:schemaRef ds:uri="3c7d788f-59f0-4ee8-87d4-6b60b595ee8d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2b6f4d9c-e67e-4634-a886-8566b3a998f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41FE786-5CAA-4944-A9D2-EDD531C759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4138</TotalTime>
  <Words>211</Words>
  <Application>Microsoft Macintosh PowerPoint</Application>
  <PresentationFormat>Widescreen</PresentationFormat>
  <Paragraphs>45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Black</vt:lpstr>
      <vt:lpstr>Office Theme</vt:lpstr>
      <vt:lpstr>1_Office Theme</vt:lpstr>
      <vt:lpstr>Bowman Strategy Clock Template</vt:lpstr>
      <vt:lpstr>Bowman Strategy Clock Template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Karen Cramer</cp:lastModifiedBy>
  <cp:revision>66</cp:revision>
  <dcterms:created xsi:type="dcterms:W3CDTF">2018-02-04T00:01:51Z</dcterms:created>
  <dcterms:modified xsi:type="dcterms:W3CDTF">2025-05-01T16:52:29Z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