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7"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79" autoAdjust="0"/>
    <p:restoredTop sz="95918"/>
  </p:normalViewPr>
  <p:slideViewPr>
    <p:cSldViewPr snapToGrid="0">
      <p:cViewPr varScale="1">
        <p:scale>
          <a:sx n="123" d="100"/>
          <a:sy n="123" d="100"/>
        </p:scale>
        <p:origin x="32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Mendoza" userId="1db57bf0-472e-4f10-9c09-fbc986dd95a0" providerId="ADAL" clId="{658D1D86-5B32-4CEF-B11E-83513A809E36}"/>
    <pc:docChg chg="undo custSel modSld">
      <pc:chgData name="Gabriel Mendoza" userId="1db57bf0-472e-4f10-9c09-fbc986dd95a0" providerId="ADAL" clId="{658D1D86-5B32-4CEF-B11E-83513A809E36}" dt="2021-07-27T19:42:58.869" v="127" actId="179"/>
      <pc:docMkLst>
        <pc:docMk/>
      </pc:docMkLst>
      <pc:sldChg chg="modSp mod">
        <pc:chgData name="Gabriel Mendoza" userId="1db57bf0-472e-4f10-9c09-fbc986dd95a0" providerId="ADAL" clId="{658D1D86-5B32-4CEF-B11E-83513A809E36}" dt="2021-07-27T19:38:44.163" v="14" actId="20577"/>
        <pc:sldMkLst>
          <pc:docMk/>
          <pc:sldMk cId="3941081118" sldId="264"/>
        </pc:sldMkLst>
      </pc:sldChg>
      <pc:sldChg chg="modSp mod">
        <pc:chgData name="Gabriel Mendoza" userId="1db57bf0-472e-4f10-9c09-fbc986dd95a0" providerId="ADAL" clId="{658D1D86-5B32-4CEF-B11E-83513A809E36}" dt="2021-07-27T19:42:58.869" v="127" actId="179"/>
        <pc:sldMkLst>
          <pc:docMk/>
          <pc:sldMk cId="896249539" sldId="267"/>
        </pc:sldMkLst>
      </pc:sldChg>
    </pc:docChg>
  </pc:docChgLst>
  <pc:docChgLst>
    <pc:chgData name="Karen Cramer" userId="aede53a7-72c9-42f8-9033-e091be3de375" providerId="ADAL" clId="{E2C2308C-DCC5-664A-AFA0-D7D574929CBB}"/>
    <pc:docChg chg="custSel modSld modMainMaster">
      <pc:chgData name="Karen Cramer" userId="aede53a7-72c9-42f8-9033-e091be3de375" providerId="ADAL" clId="{E2C2308C-DCC5-664A-AFA0-D7D574929CBB}" dt="2025-05-01T16:56:23.873" v="6" actId="478"/>
      <pc:docMkLst>
        <pc:docMk/>
      </pc:docMkLst>
      <pc:sldChg chg="delSp mod">
        <pc:chgData name="Karen Cramer" userId="aede53a7-72c9-42f8-9033-e091be3de375" providerId="ADAL" clId="{E2C2308C-DCC5-664A-AFA0-D7D574929CBB}" dt="2025-05-01T16:56:14.306" v="4" actId="478"/>
        <pc:sldMkLst>
          <pc:docMk/>
          <pc:sldMk cId="3941081118" sldId="264"/>
        </pc:sldMkLst>
        <pc:spChg chg="del">
          <ac:chgData name="Karen Cramer" userId="aede53a7-72c9-42f8-9033-e091be3de375" providerId="ADAL" clId="{E2C2308C-DCC5-664A-AFA0-D7D574929CBB}" dt="2025-05-01T16:56:14.306" v="4" actId="478"/>
          <ac:spMkLst>
            <pc:docMk/>
            <pc:sldMk cId="3941081118" sldId="264"/>
            <ac:spMk id="7" creationId="{FFB2AB14-4AB8-4657-A711-BDCA357A288E}"/>
          </ac:spMkLst>
        </pc:spChg>
      </pc:sldChg>
      <pc:sldChg chg="delSp mod">
        <pc:chgData name="Karen Cramer" userId="aede53a7-72c9-42f8-9033-e091be3de375" providerId="ADAL" clId="{E2C2308C-DCC5-664A-AFA0-D7D574929CBB}" dt="2025-05-01T16:56:19.156" v="5" actId="478"/>
        <pc:sldMkLst>
          <pc:docMk/>
          <pc:sldMk cId="896249539" sldId="267"/>
        </pc:sldMkLst>
        <pc:spChg chg="del">
          <ac:chgData name="Karen Cramer" userId="aede53a7-72c9-42f8-9033-e091be3de375" providerId="ADAL" clId="{E2C2308C-DCC5-664A-AFA0-D7D574929CBB}" dt="2025-05-01T16:56:19.156" v="5" actId="478"/>
          <ac:spMkLst>
            <pc:docMk/>
            <pc:sldMk cId="896249539" sldId="267"/>
            <ac:spMk id="7" creationId="{FFB2AB14-4AB8-4657-A711-BDCA357A288E}"/>
          </ac:spMkLst>
        </pc:spChg>
      </pc:sldChg>
      <pc:sldChg chg="delSp mod">
        <pc:chgData name="Karen Cramer" userId="aede53a7-72c9-42f8-9033-e091be3de375" providerId="ADAL" clId="{E2C2308C-DCC5-664A-AFA0-D7D574929CBB}" dt="2025-05-01T16:56:23.873" v="6" actId="478"/>
        <pc:sldMkLst>
          <pc:docMk/>
          <pc:sldMk cId="2116949261" sldId="273"/>
        </pc:sldMkLst>
        <pc:spChg chg="del">
          <ac:chgData name="Karen Cramer" userId="aede53a7-72c9-42f8-9033-e091be3de375" providerId="ADAL" clId="{E2C2308C-DCC5-664A-AFA0-D7D574929CBB}" dt="2025-05-01T16:56:23.873" v="6" actId="478"/>
          <ac:spMkLst>
            <pc:docMk/>
            <pc:sldMk cId="2116949261" sldId="273"/>
            <ac:spMk id="5" creationId="{9834833B-8C59-4B41-9B6A-16A8D8F867E2}"/>
          </ac:spMkLst>
        </pc:spChg>
      </pc:sldChg>
      <pc:sldMasterChg chg="modSldLayout">
        <pc:chgData name="Karen Cramer" userId="aede53a7-72c9-42f8-9033-e091be3de375" providerId="ADAL" clId="{E2C2308C-DCC5-664A-AFA0-D7D574929CBB}" dt="2025-05-01T16:55:46.582" v="1" actId="478"/>
        <pc:sldMasterMkLst>
          <pc:docMk/>
          <pc:sldMasterMk cId="2711881703" sldId="2147483648"/>
        </pc:sldMasterMkLst>
        <pc:sldLayoutChg chg="delSp mod">
          <pc:chgData name="Karen Cramer" userId="aede53a7-72c9-42f8-9033-e091be3de375" providerId="ADAL" clId="{E2C2308C-DCC5-664A-AFA0-D7D574929CBB}" dt="2025-05-01T16:55:43.765" v="0" actId="478"/>
          <pc:sldLayoutMkLst>
            <pc:docMk/>
            <pc:sldMasterMk cId="2711881703" sldId="2147483648"/>
            <pc:sldLayoutMk cId="1149268650" sldId="2147483650"/>
          </pc:sldLayoutMkLst>
          <pc:picChg chg="del">
            <ac:chgData name="Karen Cramer" userId="aede53a7-72c9-42f8-9033-e091be3de375" providerId="ADAL" clId="{E2C2308C-DCC5-664A-AFA0-D7D574929CBB}" dt="2025-05-01T16:55:43.765" v="0"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E2C2308C-DCC5-664A-AFA0-D7D574929CBB}" dt="2025-05-01T16:55:46.582" v="1" actId="478"/>
          <pc:sldLayoutMkLst>
            <pc:docMk/>
            <pc:sldMasterMk cId="2711881703" sldId="2147483648"/>
            <pc:sldLayoutMk cId="832806540" sldId="2147483660"/>
          </pc:sldLayoutMkLst>
          <pc:picChg chg="del">
            <ac:chgData name="Karen Cramer" userId="aede53a7-72c9-42f8-9033-e091be3de375" providerId="ADAL" clId="{E2C2308C-DCC5-664A-AFA0-D7D574929CBB}" dt="2025-05-01T16:55:46.582" v="1"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E2C2308C-DCC5-664A-AFA0-D7D574929CBB}" dt="2025-05-01T16:55:58.451" v="3" actId="478"/>
        <pc:sldMasterMkLst>
          <pc:docMk/>
          <pc:sldMasterMk cId="1907514151" sldId="2147483661"/>
        </pc:sldMasterMkLst>
        <pc:sldLayoutChg chg="delSp mod">
          <pc:chgData name="Karen Cramer" userId="aede53a7-72c9-42f8-9033-e091be3de375" providerId="ADAL" clId="{E2C2308C-DCC5-664A-AFA0-D7D574929CBB}" dt="2025-05-01T16:55:54.529" v="2" actId="478"/>
          <pc:sldLayoutMkLst>
            <pc:docMk/>
            <pc:sldMasterMk cId="1907514151" sldId="2147483661"/>
            <pc:sldLayoutMk cId="4011022985" sldId="2147483662"/>
          </pc:sldLayoutMkLst>
          <pc:picChg chg="del">
            <ac:chgData name="Karen Cramer" userId="aede53a7-72c9-42f8-9033-e091be3de375" providerId="ADAL" clId="{E2C2308C-DCC5-664A-AFA0-D7D574929CBB}" dt="2025-05-01T16:55:54.529" v="2" actId="478"/>
            <ac:picMkLst>
              <pc:docMk/>
              <pc:sldMasterMk cId="1907514151" sldId="2147483661"/>
              <pc:sldLayoutMk cId="4011022985" sldId="2147483662"/>
              <ac:picMk id="20" creationId="{00000000-0000-0000-0000-000000000000}"/>
            </ac:picMkLst>
          </pc:picChg>
        </pc:sldLayoutChg>
        <pc:sldLayoutChg chg="delSp mod">
          <pc:chgData name="Karen Cramer" userId="aede53a7-72c9-42f8-9033-e091be3de375" providerId="ADAL" clId="{E2C2308C-DCC5-664A-AFA0-D7D574929CBB}" dt="2025-05-01T16:55:58.451" v="3" actId="478"/>
          <pc:sldLayoutMkLst>
            <pc:docMk/>
            <pc:sldMasterMk cId="1907514151" sldId="2147483661"/>
            <pc:sldLayoutMk cId="3641995268" sldId="2147483663"/>
          </pc:sldLayoutMkLst>
          <pc:picChg chg="del">
            <ac:chgData name="Karen Cramer" userId="aede53a7-72c9-42f8-9033-e091be3de375" providerId="ADAL" clId="{E2C2308C-DCC5-664A-AFA0-D7D574929CBB}" dt="2025-05-01T16:55:58.451" v="3" actId="478"/>
            <ac:picMkLst>
              <pc:docMk/>
              <pc:sldMasterMk cId="1907514151" sldId="2147483661"/>
              <pc:sldLayoutMk cId="3641995268" sldId="2147483663"/>
              <ac:picMk id="34" creationId="{00000000-0000-0000-0000-000000000000}"/>
            </ac:picMkLst>
          </pc:picChg>
        </pc:sldLayoutChg>
      </pc:sldMasterChg>
    </pc:docChg>
  </pc:docChgLst>
  <pc:docChgLst>
    <pc:chgData name="Stefan Ramsey" userId="S::sramsey@innovation-point.com::ec4101ff-a23d-4c99-9b28-4fa8caaa98d4" providerId="AD" clId="Web-{1E8496C7-5736-4774-A090-FF32514CBC21}"/>
    <pc:docChg chg="delSld">
      <pc:chgData name="Stefan Ramsey" userId="S::sramsey@innovation-point.com::ec4101ff-a23d-4c99-9b28-4fa8caaa98d4" providerId="AD" clId="Web-{1E8496C7-5736-4774-A090-FF32514CBC21}" dt="2025-01-18T21:30:56.580" v="0"/>
      <pc:docMkLst>
        <pc:docMk/>
      </pc:docMkLst>
      <pc:sldChg chg="del">
        <pc:chgData name="Stefan Ramsey" userId="S::sramsey@innovation-point.com::ec4101ff-a23d-4c99-9b28-4fa8caaa98d4" providerId="AD" clId="Web-{1E8496C7-5736-4774-A090-FF32514CBC21}" dt="2025-01-18T21:30:56.580"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4011022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641995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2725378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841229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8863171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043700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01177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3354499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8320968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15010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07514151"/>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Competitive Analysis Template</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dirty="0">
                <a:solidFill>
                  <a:schemeClr val="tx1">
                    <a:lumMod val="50000"/>
                    <a:lumOff val="50000"/>
                  </a:schemeClr>
                </a:solidFill>
                <a:latin typeface="+mn-lt"/>
              </a:rPr>
              <a:t>A </a:t>
            </a:r>
            <a:r>
              <a:rPr lang="en-IN" b="1" dirty="0">
                <a:solidFill>
                  <a:schemeClr val="tx1">
                    <a:lumMod val="50000"/>
                    <a:lumOff val="50000"/>
                  </a:schemeClr>
                </a:solidFill>
                <a:latin typeface="+mn-lt"/>
              </a:rPr>
              <a:t>Competitive Analysis</a:t>
            </a:r>
            <a:r>
              <a:rPr lang="en-IN" dirty="0">
                <a:solidFill>
                  <a:schemeClr val="tx1">
                    <a:lumMod val="50000"/>
                    <a:lumOff val="50000"/>
                  </a:schemeClr>
                </a:solidFill>
                <a:latin typeface="+mn-lt"/>
              </a:rPr>
              <a:t> informs your company’s strategy and is an integral part of the marketing plan. </a:t>
            </a:r>
          </a:p>
          <a:p>
            <a:pPr marL="0" indent="0" fontAlgn="base">
              <a:buNone/>
            </a:pPr>
            <a:r>
              <a:rPr lang="en-IN" dirty="0">
                <a:solidFill>
                  <a:schemeClr val="tx1">
                    <a:lumMod val="50000"/>
                    <a:lumOff val="50000"/>
                  </a:schemeClr>
                </a:solidFill>
                <a:latin typeface="+mn-lt"/>
              </a:rPr>
              <a:t>To conduct a competitive analysis, create a grid of all of your competitors, including direct competitors, indirect competitors, and potential new entrants to the market.  Once you have the list completed, then identify the products and services each competitor sells, their profitability, financial resources, market share, growth and marketing strategies, strengths, weaknesses, and resulting implications for your business. What threats and opportunities come to the fore? The answer to this question is what you are driving toward. </a:t>
            </a:r>
          </a:p>
          <a:p>
            <a:pPr marL="0" indent="0" fontAlgn="base">
              <a:buNone/>
            </a:pPr>
            <a:r>
              <a:rPr lang="en-IN" dirty="0">
                <a:solidFill>
                  <a:schemeClr val="tx1">
                    <a:lumMod val="50000"/>
                    <a:lumOff val="50000"/>
                  </a:schemeClr>
                </a:solidFill>
                <a:latin typeface="+mn-lt"/>
              </a:rPr>
              <a:t>The Competitive Analysis should reveal where your business fits within the overall industry as well as how it compares against your direct competitors.</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Competitive Analysis Template</a:t>
            </a:r>
          </a:p>
        </p:txBody>
      </p:sp>
      <p:graphicFrame>
        <p:nvGraphicFramePr>
          <p:cNvPr id="11" name="Table 10">
            <a:extLst>
              <a:ext uri="{FF2B5EF4-FFF2-40B4-BE49-F238E27FC236}">
                <a16:creationId xmlns:a16="http://schemas.microsoft.com/office/drawing/2014/main" id="{E5A37637-6E73-AE4F-A11A-80E0CBC38134}"/>
              </a:ext>
            </a:extLst>
          </p:cNvPr>
          <p:cNvGraphicFramePr>
            <a:graphicFrameLocks noGrp="1"/>
          </p:cNvGraphicFramePr>
          <p:nvPr>
            <p:extLst>
              <p:ext uri="{D42A27DB-BD31-4B8C-83A1-F6EECF244321}">
                <p14:modId xmlns:p14="http://schemas.microsoft.com/office/powerpoint/2010/main" val="3312448034"/>
              </p:ext>
            </p:extLst>
          </p:nvPr>
        </p:nvGraphicFramePr>
        <p:xfrm>
          <a:off x="325925" y="1090603"/>
          <a:ext cx="11378676" cy="5113593"/>
        </p:xfrm>
        <a:graphic>
          <a:graphicData uri="http://schemas.openxmlformats.org/drawingml/2006/table">
            <a:tbl>
              <a:tblPr/>
              <a:tblGrid>
                <a:gridCol w="1488266">
                  <a:extLst>
                    <a:ext uri="{9D8B030D-6E8A-4147-A177-3AD203B41FA5}">
                      <a16:colId xmlns:a16="http://schemas.microsoft.com/office/drawing/2014/main" val="1795222776"/>
                    </a:ext>
                  </a:extLst>
                </a:gridCol>
                <a:gridCol w="1978082">
                  <a:extLst>
                    <a:ext uri="{9D8B030D-6E8A-4147-A177-3AD203B41FA5}">
                      <a16:colId xmlns:a16="http://schemas.microsoft.com/office/drawing/2014/main" val="2648097755"/>
                    </a:ext>
                  </a:extLst>
                </a:gridCol>
                <a:gridCol w="1978082">
                  <a:extLst>
                    <a:ext uri="{9D8B030D-6E8A-4147-A177-3AD203B41FA5}">
                      <a16:colId xmlns:a16="http://schemas.microsoft.com/office/drawing/2014/main" val="1792307776"/>
                    </a:ext>
                  </a:extLst>
                </a:gridCol>
                <a:gridCol w="1978082">
                  <a:extLst>
                    <a:ext uri="{9D8B030D-6E8A-4147-A177-3AD203B41FA5}">
                      <a16:colId xmlns:a16="http://schemas.microsoft.com/office/drawing/2014/main" val="3064309433"/>
                    </a:ext>
                  </a:extLst>
                </a:gridCol>
                <a:gridCol w="1978082">
                  <a:extLst>
                    <a:ext uri="{9D8B030D-6E8A-4147-A177-3AD203B41FA5}">
                      <a16:colId xmlns:a16="http://schemas.microsoft.com/office/drawing/2014/main" val="4089104574"/>
                    </a:ext>
                  </a:extLst>
                </a:gridCol>
                <a:gridCol w="1978082">
                  <a:extLst>
                    <a:ext uri="{9D8B030D-6E8A-4147-A177-3AD203B41FA5}">
                      <a16:colId xmlns:a16="http://schemas.microsoft.com/office/drawing/2014/main" val="3115022434"/>
                    </a:ext>
                  </a:extLst>
                </a:gridCol>
              </a:tblGrid>
              <a:tr h="548074">
                <a:tc>
                  <a:txBody>
                    <a:bodyPr/>
                    <a:lstStyle/>
                    <a:p>
                      <a:pPr algn="l" fontAlgn="b"/>
                      <a:endParaRPr lang="en-US" sz="700" b="0" i="0" u="none" strike="noStrike" dirty="0">
                        <a:solidFill>
                          <a:srgbClr val="000000"/>
                        </a:solidFill>
                        <a:effectLst/>
                        <a:latin typeface="Calibri" panose="020F0502020204030204" pitchFamily="34" charset="0"/>
                      </a:endParaRPr>
                    </a:p>
                  </a:txBody>
                  <a:tcPr marL="45720" marR="45720" anchor="b">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800" b="1" i="0" u="none" strike="noStrike" dirty="0">
                          <a:solidFill>
                            <a:schemeClr val="bg1"/>
                          </a:solidFill>
                          <a:effectLst/>
                          <a:latin typeface="Calibri" panose="020F0502020204030204" pitchFamily="34" charset="0"/>
                        </a:rPr>
                        <a:t>Enter my company</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algn="ctr" defTabSz="914400" rtl="0" eaLnBrk="1" fontAlgn="ctr" latinLnBrk="0" hangingPunct="1"/>
                      <a:r>
                        <a:rPr lang="en-US" sz="1800" b="1" i="0" u="none" strike="noStrike" kern="1200" dirty="0">
                          <a:solidFill>
                            <a:schemeClr val="tx1">
                              <a:lumMod val="65000"/>
                              <a:lumOff val="35000"/>
                            </a:schemeClr>
                          </a:solidFill>
                          <a:effectLst/>
                          <a:latin typeface="Calibri" panose="020F0502020204030204" pitchFamily="34" charset="0"/>
                          <a:ea typeface="+mn-ea"/>
                          <a:cs typeface="+mn-cs"/>
                        </a:rPr>
                        <a:t>Enter competitor</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ctr" defTabSz="914400" rtl="0" eaLnBrk="1" fontAlgn="ctr" latinLnBrk="0" hangingPunct="1"/>
                      <a:r>
                        <a:rPr lang="en-US" sz="1800" b="1" i="0" u="none" strike="noStrike" kern="1200" dirty="0">
                          <a:solidFill>
                            <a:schemeClr val="tx1">
                              <a:lumMod val="65000"/>
                              <a:lumOff val="35000"/>
                            </a:schemeClr>
                          </a:solidFill>
                          <a:effectLst/>
                          <a:latin typeface="Calibri" panose="020F0502020204030204" pitchFamily="34" charset="0"/>
                          <a:ea typeface="+mn-ea"/>
                          <a:cs typeface="+mn-cs"/>
                        </a:rPr>
                        <a:t>Enter competitor</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ctr" defTabSz="914400" rtl="0" eaLnBrk="1" fontAlgn="ctr" latinLnBrk="0" hangingPunct="1"/>
                      <a:r>
                        <a:rPr lang="en-US" sz="1800" b="1" i="0" u="none" strike="noStrike" kern="1200" dirty="0">
                          <a:solidFill>
                            <a:schemeClr val="tx1">
                              <a:lumMod val="65000"/>
                              <a:lumOff val="35000"/>
                            </a:schemeClr>
                          </a:solidFill>
                          <a:effectLst/>
                          <a:latin typeface="Calibri" panose="020F0502020204030204" pitchFamily="34" charset="0"/>
                          <a:ea typeface="+mn-ea"/>
                          <a:cs typeface="+mn-cs"/>
                        </a:rPr>
                        <a:t>Enter competitor</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algn="ctr" defTabSz="914400" rtl="0" eaLnBrk="1" fontAlgn="ctr" latinLnBrk="0" hangingPunct="1"/>
                      <a:r>
                        <a:rPr lang="en-US" sz="1800" b="1" i="0" u="none" strike="noStrike" kern="1200" dirty="0">
                          <a:solidFill>
                            <a:schemeClr val="tx1">
                              <a:lumMod val="65000"/>
                              <a:lumOff val="35000"/>
                            </a:schemeClr>
                          </a:solidFill>
                          <a:effectLst/>
                          <a:latin typeface="Calibri" panose="020F0502020204030204" pitchFamily="34" charset="0"/>
                          <a:ea typeface="+mn-ea"/>
                          <a:cs typeface="+mn-cs"/>
                        </a:rPr>
                        <a:t>Enter competitor</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561165568"/>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Products / Services</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fontAlgn="t">
                        <a:buFont typeface="Arial" panose="020B0604020202020204" pitchFamily="34" charset="0"/>
                        <a:buChar char="•"/>
                      </a:pPr>
                      <a:r>
                        <a:rPr lang="en-US" sz="1000" b="0" i="0" u="none" strike="noStrike" dirty="0">
                          <a:solidFill>
                            <a:schemeClr val="tx1">
                              <a:lumMod val="75000"/>
                              <a:lumOff val="25000"/>
                            </a:schemeClr>
                          </a:solidFill>
                          <a:effectLst/>
                          <a:latin typeface="Calibri" panose="020F0502020204030204" pitchFamily="34" charset="0"/>
                        </a:rPr>
                        <a:t>Enter data from my company to describe this dimension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marR="0" lvl="0" indent="-117475"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mn-ea"/>
                          <a:cs typeface="+mn-cs"/>
                        </a:rPr>
                        <a:t>Enter data from competitor to describe this dimension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marR="0" lvl="0" indent="-117475"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a:ln>
                            <a:noFill/>
                          </a:ln>
                          <a:solidFill>
                            <a:prstClr val="black">
                              <a:lumMod val="75000"/>
                              <a:lumOff val="25000"/>
                            </a:prstClr>
                          </a:solidFill>
                          <a:effectLst/>
                          <a:uLnTx/>
                          <a:uFillTx/>
                          <a:latin typeface="Calibri" panose="020F0502020204030204" pitchFamily="34" charset="0"/>
                          <a:ea typeface="+mn-ea"/>
                          <a:cs typeface="+mn-cs"/>
                        </a:rPr>
                        <a:t>Enter data from competitor to describe this dimension </a:t>
                      </a:r>
                      <a:endParaRPr kumimoji="0" lang="en-US" sz="1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mn-ea"/>
                        <a:cs typeface="+mn-cs"/>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marR="0" lvl="0" indent="-117475"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a:ln>
                            <a:noFill/>
                          </a:ln>
                          <a:solidFill>
                            <a:prstClr val="black">
                              <a:lumMod val="75000"/>
                              <a:lumOff val="25000"/>
                            </a:prstClr>
                          </a:solidFill>
                          <a:effectLst/>
                          <a:uLnTx/>
                          <a:uFillTx/>
                          <a:latin typeface="Calibri" panose="020F0502020204030204" pitchFamily="34" charset="0"/>
                          <a:ea typeface="+mn-ea"/>
                          <a:cs typeface="+mn-cs"/>
                        </a:rPr>
                        <a:t>Enter data from competitor to describe this dimension </a:t>
                      </a:r>
                      <a:endParaRPr kumimoji="0" lang="en-US" sz="1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mn-ea"/>
                        <a:cs typeface="+mn-cs"/>
                      </a:endParaRP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marR="0" lvl="0" indent="-117475"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mn-ea"/>
                          <a:cs typeface="+mn-cs"/>
                        </a:rPr>
                        <a:t>Enter data from competitor to describe this dimension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43276130"/>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Financial Resources</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fontAlgn="t">
                        <a:buFont typeface="Arial" panose="020B0604020202020204" pitchFamily="34" charset="0"/>
                        <a:buChar char="•"/>
                      </a:pPr>
                      <a:r>
                        <a:rPr lang="en-US" sz="1000" b="0" i="0" u="none" strike="noStrike" dirty="0">
                          <a:solidFill>
                            <a:schemeClr val="tx1">
                              <a:lumMod val="75000"/>
                              <a:lumOff val="25000"/>
                            </a:schemeClr>
                          </a:solidFill>
                          <a:effectLst/>
                          <a:latin typeface="Calibri" panose="020F0502020204030204" pitchFamily="34" charset="0"/>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2181545"/>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Market Share / Growth</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6962246"/>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Strategies</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6730332"/>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Business Model</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62278485"/>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Strengths</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3727234"/>
                  </a:ext>
                </a:extLst>
              </a:tr>
              <a:tr h="652217">
                <a:tc>
                  <a:txBody>
                    <a:bodyPr/>
                    <a:lstStyle/>
                    <a:p>
                      <a:pPr marL="0" algn="ctr" defTabSz="914400" rtl="0" eaLnBrk="1" fontAlgn="ctr" latinLnBrk="0" hangingPunct="1"/>
                      <a:r>
                        <a:rPr lang="en-US" sz="1400" b="1" i="0" u="none" strike="noStrike" kern="1200" dirty="0">
                          <a:solidFill>
                            <a:schemeClr val="bg1"/>
                          </a:solidFill>
                          <a:effectLst/>
                          <a:latin typeface="Calibri" panose="020F0502020204030204" pitchFamily="34" charset="0"/>
                          <a:ea typeface="+mn-ea"/>
                          <a:cs typeface="+mn-cs"/>
                        </a:rPr>
                        <a:t>Weaknesses</a:t>
                      </a:r>
                    </a:p>
                  </a:txBody>
                  <a:tcPr marL="45720" marR="45720" anchor="ctr">
                    <a:lnL w="1270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17475" indent="-117475" algn="l" defTabSz="914400" rtl="0" eaLnBrk="1" fontAlgn="t" latinLnBrk="0" hangingPunct="1">
                        <a:buFont typeface="Arial" panose="020B0604020202020204" pitchFamily="34" charset="0"/>
                        <a:buChar char="•"/>
                      </a:pPr>
                      <a:r>
                        <a:rPr lang="en-US" sz="1000" b="0" i="0" u="none" strike="noStrike" kern="1200" dirty="0">
                          <a:solidFill>
                            <a:schemeClr val="tx1">
                              <a:lumMod val="75000"/>
                              <a:lumOff val="25000"/>
                            </a:schemeClr>
                          </a:solidFill>
                          <a:effectLst/>
                          <a:latin typeface="Calibri" panose="020F0502020204030204" pitchFamily="34" charset="0"/>
                          <a:ea typeface="+mn-ea"/>
                          <a:cs typeface="+mn-cs"/>
                        </a:rPr>
                        <a:t> </a:t>
                      </a:r>
                    </a:p>
                  </a:txBody>
                  <a:tcPr marL="45720" marR="4572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5215283"/>
                  </a:ext>
                </a:extLst>
              </a:tr>
            </a:tbl>
          </a:graphicData>
        </a:graphic>
      </p:graphicFrame>
      <p:sp>
        <p:nvSpPr>
          <p:cNvPr id="5" name="TextBox 4">
            <a:extLst>
              <a:ext uri="{FF2B5EF4-FFF2-40B4-BE49-F238E27FC236}">
                <a16:creationId xmlns:a16="http://schemas.microsoft.com/office/drawing/2014/main" id="{12865858-E8D4-B24C-AFC2-CC06E9357272}"/>
              </a:ext>
            </a:extLst>
          </p:cNvPr>
          <p:cNvSpPr txBox="1"/>
          <p:nvPr/>
        </p:nvSpPr>
        <p:spPr>
          <a:xfrm>
            <a:off x="6109335" y="237689"/>
            <a:ext cx="4207993" cy="577081"/>
          </a:xfrm>
          <a:prstGeom prst="rect">
            <a:avLst/>
          </a:prstGeom>
          <a:noFill/>
        </p:spPr>
        <p:txBody>
          <a:bodyPr wrap="square" rtlCol="0">
            <a:spAutoFit/>
          </a:bodyPr>
          <a:lstStyle/>
          <a:p>
            <a:pPr lvl="0">
              <a:defRPr/>
            </a:pPr>
            <a:r>
              <a:rPr lang="en-US" sz="1050" dirty="0">
                <a:solidFill>
                  <a:srgbClr val="000000">
                    <a:lumMod val="50000"/>
                    <a:lumOff val="50000"/>
                  </a:srgbClr>
                </a:solidFill>
              </a:rPr>
              <a:t>List your company name and the names of your competitors across the top of the chart. Enter data to describe each dimension of competition. Edit the dimensions if desired before beginning your competitive analysis.</a:t>
            </a:r>
            <a:endPar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completing your Competitive Analysis, including any research, data, and input needed to inform your work. Also include actions based on addressing the implications or strategies that arise from completing your analysis.</a:t>
            </a:r>
          </a:p>
        </p:txBody>
      </p:sp>
    </p:spTree>
    <p:extLst>
      <p:ext uri="{BB962C8B-B14F-4D97-AF65-F5344CB8AC3E}">
        <p14:creationId xmlns:p14="http://schemas.microsoft.com/office/powerpoint/2010/main" val="2116949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1" ma:contentTypeDescription="Create a new document." ma:contentTypeScope="" ma:versionID="020a68427f0ab554e818b577bb21e158">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78fd1c00abbaadb6f161755a853fdabc"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schemas.microsoft.com/office/2006/documentManagement/types"/>
    <ds:schemaRef ds:uri="http://purl.org/dc/terms/"/>
    <ds:schemaRef ds:uri="2b6f4d9c-e67e-4634-a886-8566b3a998fa"/>
    <ds:schemaRef ds:uri="http://schemas.openxmlformats.org/package/2006/metadata/core-properties"/>
    <ds:schemaRef ds:uri="http://purl.org/dc/elements/1.1/"/>
    <ds:schemaRef ds:uri="http://schemas.microsoft.com/office/infopath/2007/PartnerControls"/>
    <ds:schemaRef ds:uri="3c7d788f-59f0-4ee8-87d4-6b60b595ee8d"/>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9620422A-62DB-400C-A0A6-B60B4F6CCA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4143</TotalTime>
  <Words>329</Words>
  <Application>Microsoft Macintosh PowerPoint</Application>
  <PresentationFormat>Widescreen</PresentationFormat>
  <Paragraphs>63</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Competitive Analysis Template</vt:lpstr>
      <vt:lpstr>Competitive Analysis Template</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68</cp:revision>
  <dcterms:created xsi:type="dcterms:W3CDTF">2018-02-04T00:01:51Z</dcterms:created>
  <dcterms:modified xsi:type="dcterms:W3CDTF">2025-05-01T16:56:24Z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