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64" r:id="rId5"/>
    <p:sldId id="269" r:id="rId6"/>
    <p:sldId id="27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918"/>
  </p:normalViewPr>
  <p:slideViewPr>
    <p:cSldViewPr snapToGrid="0">
      <p:cViewPr varScale="1">
        <p:scale>
          <a:sx n="123" d="100"/>
          <a:sy n="123" d="100"/>
        </p:scale>
        <p:origin x="32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D164C472-35CD-5EDB-D23A-40AC19F6B30F}"/>
    <pc:docChg chg="delSld">
      <pc:chgData name="" userId="" providerId="" clId="Web-{D164C472-35CD-5EDB-D23A-40AC19F6B30F}" dt="2025-01-21T01:20:13.285" v="0"/>
      <pc:docMkLst>
        <pc:docMk/>
      </pc:docMkLst>
      <pc:sldChg chg="del">
        <pc:chgData name="" userId="" providerId="" clId="Web-{D164C472-35CD-5EDB-D23A-40AC19F6B30F}" dt="2025-01-21T01:20:13.285" v="0"/>
        <pc:sldMkLst>
          <pc:docMk/>
          <pc:sldMk cId="3230871284" sldId="271"/>
        </pc:sldMkLst>
      </pc:sldChg>
    </pc:docChg>
  </pc:docChgLst>
  <pc:docChgLst>
    <pc:chgData name="Karen Cramer" userId="6f45dc0a-8301-4568-85ab-e443a52a7875" providerId="ADAL" clId="{EA097D5E-8006-9A42-A37B-FC9348BA1A36}"/>
    <pc:docChg chg="modSld">
      <pc:chgData name="Karen Cramer" userId="6f45dc0a-8301-4568-85ab-e443a52a7875" providerId="ADAL" clId="{EA097D5E-8006-9A42-A37B-FC9348BA1A36}" dt="2022-06-16T13:34:25.686" v="25" actId="20577"/>
      <pc:docMkLst>
        <pc:docMk/>
      </pc:docMkLst>
      <pc:sldChg chg="modSp mod">
        <pc:chgData name="Karen Cramer" userId="6f45dc0a-8301-4568-85ab-e443a52a7875" providerId="ADAL" clId="{EA097D5E-8006-9A42-A37B-FC9348BA1A36}" dt="2022-06-16T13:33:40.961" v="18" actId="20577"/>
        <pc:sldMkLst>
          <pc:docMk/>
          <pc:sldMk cId="3941081118" sldId="264"/>
        </pc:sldMkLst>
      </pc:sldChg>
      <pc:sldChg chg="modSp mod">
        <pc:chgData name="Karen Cramer" userId="6f45dc0a-8301-4568-85ab-e443a52a7875" providerId="ADAL" clId="{EA097D5E-8006-9A42-A37B-FC9348BA1A36}" dt="2022-06-16T13:34:03.754" v="21" actId="20577"/>
        <pc:sldMkLst>
          <pc:docMk/>
          <pc:sldMk cId="4153985650" sldId="269"/>
        </pc:sldMkLst>
      </pc:sldChg>
      <pc:sldChg chg="modSp mod">
        <pc:chgData name="Karen Cramer" userId="6f45dc0a-8301-4568-85ab-e443a52a7875" providerId="ADAL" clId="{EA097D5E-8006-9A42-A37B-FC9348BA1A36}" dt="2022-06-16T13:34:25.686" v="25" actId="20577"/>
        <pc:sldMkLst>
          <pc:docMk/>
          <pc:sldMk cId="2157248967" sldId="270"/>
        </pc:sldMkLst>
      </pc:sldChg>
    </pc:docChg>
  </pc:docChgLst>
  <pc:docChgLst>
    <pc:chgData name="Karen Cramer" userId="aede53a7-72c9-42f8-9033-e091be3de375" providerId="ADAL" clId="{C37D95B6-650D-BF43-938A-224DDD70C396}"/>
    <pc:docChg chg="undo custSel modSld modMainMaster">
      <pc:chgData name="Karen Cramer" userId="aede53a7-72c9-42f8-9033-e091be3de375" providerId="ADAL" clId="{C37D95B6-650D-BF43-938A-224DDD70C396}" dt="2025-05-01T17:25:16.856" v="8" actId="478"/>
      <pc:docMkLst>
        <pc:docMk/>
      </pc:docMkLst>
      <pc:sldChg chg="delSp mod">
        <pc:chgData name="Karen Cramer" userId="aede53a7-72c9-42f8-9033-e091be3de375" providerId="ADAL" clId="{C37D95B6-650D-BF43-938A-224DDD70C396}" dt="2025-05-01T17:24:46.073" v="2" actId="478"/>
        <pc:sldMkLst>
          <pc:docMk/>
          <pc:sldMk cId="3941081118" sldId="264"/>
        </pc:sldMkLst>
        <pc:spChg chg="del">
          <ac:chgData name="Karen Cramer" userId="aede53a7-72c9-42f8-9033-e091be3de375" providerId="ADAL" clId="{C37D95B6-650D-BF43-938A-224DDD70C396}" dt="2025-05-01T17:24:46.073" v="2" actId="478"/>
          <ac:spMkLst>
            <pc:docMk/>
            <pc:sldMk cId="3941081118" sldId="264"/>
            <ac:spMk id="7" creationId="{FFB2AB14-4AB8-4657-A711-BDCA357A288E}"/>
          </ac:spMkLst>
        </pc:spChg>
      </pc:sldChg>
      <pc:sldChg chg="addSp delSp mod">
        <pc:chgData name="Karen Cramer" userId="aede53a7-72c9-42f8-9033-e091be3de375" providerId="ADAL" clId="{C37D95B6-650D-BF43-938A-224DDD70C396}" dt="2025-05-01T17:25:11.936" v="7" actId="478"/>
        <pc:sldMkLst>
          <pc:docMk/>
          <pc:sldMk cId="4153985650" sldId="269"/>
        </pc:sldMkLst>
        <pc:spChg chg="add del">
          <ac:chgData name="Karen Cramer" userId="aede53a7-72c9-42f8-9033-e091be3de375" providerId="ADAL" clId="{C37D95B6-650D-BF43-938A-224DDD70C396}" dt="2025-05-01T17:25:11.936" v="7" actId="478"/>
          <ac:spMkLst>
            <pc:docMk/>
            <pc:sldMk cId="4153985650" sldId="269"/>
            <ac:spMk id="7" creationId="{FFB2AB14-4AB8-4657-A711-BDCA357A288E}"/>
          </ac:spMkLst>
        </pc:spChg>
        <pc:cxnChg chg="add del">
          <ac:chgData name="Karen Cramer" userId="aede53a7-72c9-42f8-9033-e091be3de375" providerId="ADAL" clId="{C37D95B6-650D-BF43-938A-224DDD70C396}" dt="2025-05-01T17:25:03.574" v="6" actId="478"/>
          <ac:cxnSpMkLst>
            <pc:docMk/>
            <pc:sldMk cId="4153985650" sldId="269"/>
            <ac:cxnSpMk id="42" creationId="{FE4D4CDB-C22F-2A4D-AEE6-4738275877EA}"/>
          </ac:cxnSpMkLst>
        </pc:cxnChg>
      </pc:sldChg>
      <pc:sldChg chg="delSp mod">
        <pc:chgData name="Karen Cramer" userId="aede53a7-72c9-42f8-9033-e091be3de375" providerId="ADAL" clId="{C37D95B6-650D-BF43-938A-224DDD70C396}" dt="2025-05-01T17:25:16.856" v="8" actId="478"/>
        <pc:sldMkLst>
          <pc:docMk/>
          <pc:sldMk cId="2157248967" sldId="270"/>
        </pc:sldMkLst>
        <pc:spChg chg="del">
          <ac:chgData name="Karen Cramer" userId="aede53a7-72c9-42f8-9033-e091be3de375" providerId="ADAL" clId="{C37D95B6-650D-BF43-938A-224DDD70C396}" dt="2025-05-01T17:25:16.856" v="8" actId="478"/>
          <ac:spMkLst>
            <pc:docMk/>
            <pc:sldMk cId="2157248967" sldId="270"/>
            <ac:spMk id="5" creationId="{9834833B-8C59-4B41-9B6A-16A8D8F867E2}"/>
          </ac:spMkLst>
        </pc:spChg>
      </pc:sldChg>
      <pc:sldMasterChg chg="modSldLayout">
        <pc:chgData name="Karen Cramer" userId="aede53a7-72c9-42f8-9033-e091be3de375" providerId="ADAL" clId="{C37D95B6-650D-BF43-938A-224DDD70C396}" dt="2025-05-01T17:24:33.439" v="1" actId="478"/>
        <pc:sldMasterMkLst>
          <pc:docMk/>
          <pc:sldMasterMk cId="2711881703" sldId="2147483648"/>
        </pc:sldMasterMkLst>
        <pc:sldLayoutChg chg="delSp mod">
          <pc:chgData name="Karen Cramer" userId="aede53a7-72c9-42f8-9033-e091be3de375" providerId="ADAL" clId="{C37D95B6-650D-BF43-938A-224DDD70C396}" dt="2025-05-01T17:24:33.439" v="1" actId="478"/>
          <pc:sldLayoutMkLst>
            <pc:docMk/>
            <pc:sldMasterMk cId="2711881703" sldId="2147483648"/>
            <pc:sldLayoutMk cId="1149268650" sldId="2147483650"/>
          </pc:sldLayoutMkLst>
          <pc:picChg chg="del">
            <ac:chgData name="Karen Cramer" userId="aede53a7-72c9-42f8-9033-e091be3de375" providerId="ADAL" clId="{C37D95B6-650D-BF43-938A-224DDD70C396}" dt="2025-05-01T17:24:33.439" v="1"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C37D95B6-650D-BF43-938A-224DDD70C396}" dt="2025-05-01T17:24:30.877" v="0" actId="478"/>
          <pc:sldLayoutMkLst>
            <pc:docMk/>
            <pc:sldMasterMk cId="2711881703" sldId="2147483648"/>
            <pc:sldLayoutMk cId="832806540" sldId="2147483660"/>
          </pc:sldLayoutMkLst>
          <pc:picChg chg="del">
            <ac:chgData name="Karen Cramer" userId="aede53a7-72c9-42f8-9033-e091be3de375" providerId="ADAL" clId="{C37D95B6-650D-BF43-938A-224DDD70C396}" dt="2025-05-01T17:24:30.877" v="0" actId="478"/>
            <ac:picMkLst>
              <pc:docMk/>
              <pc:sldMasterMk cId="2711881703" sldId="2147483648"/>
              <pc:sldLayoutMk cId="832806540" sldId="2147483660"/>
              <ac:picMk id="7" creationId="{AC013EE7-FE64-694F-8821-B4BB0D5423E0}"/>
            </ac:picMkLst>
          </pc:picChg>
        </pc:sldLayoutChg>
      </pc:sldMasterChg>
    </pc:docChg>
  </pc:docChgLst>
  <pc:docChgLst>
    <pc:chgData name="Gabriel Mendoza" userId="1db57bf0-472e-4f10-9c09-fbc986dd95a0" providerId="ADAL" clId="{6F05857F-FB3A-4099-ABE4-768B1AD05289}"/>
    <pc:docChg chg="custSel modSld">
      <pc:chgData name="Gabriel Mendoza" userId="1db57bf0-472e-4f10-9c09-fbc986dd95a0" providerId="ADAL" clId="{6F05857F-FB3A-4099-ABE4-768B1AD05289}" dt="2021-07-28T14:55:09.077" v="9" actId="207"/>
      <pc:docMkLst>
        <pc:docMk/>
      </pc:docMkLst>
      <pc:sldChg chg="modSp mod">
        <pc:chgData name="Gabriel Mendoza" userId="1db57bf0-472e-4f10-9c09-fbc986dd95a0" providerId="ADAL" clId="{6F05857F-FB3A-4099-ABE4-768B1AD05289}" dt="2021-07-28T14:53:55.894" v="3" actId="20577"/>
        <pc:sldMkLst>
          <pc:docMk/>
          <pc:sldMk cId="3941081118" sldId="264"/>
        </pc:sldMkLst>
      </pc:sldChg>
      <pc:sldChg chg="modSp mod">
        <pc:chgData name="Gabriel Mendoza" userId="1db57bf0-472e-4f10-9c09-fbc986dd95a0" providerId="ADAL" clId="{6F05857F-FB3A-4099-ABE4-768B1AD05289}" dt="2021-07-28T14:55:09.077" v="9" actId="207"/>
        <pc:sldMkLst>
          <pc:docMk/>
          <pc:sldMk cId="4153985650"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2128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Kotler's Pricing Strategies</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b="1" dirty="0">
                <a:solidFill>
                  <a:schemeClr val="tx1">
                    <a:lumMod val="50000"/>
                    <a:lumOff val="50000"/>
                  </a:schemeClr>
                </a:solidFill>
                <a:latin typeface="+mn-lt"/>
              </a:rPr>
              <a:t>Philip</a:t>
            </a:r>
            <a:r>
              <a:rPr lang="en-IN" dirty="0">
                <a:solidFill>
                  <a:schemeClr val="tx1">
                    <a:lumMod val="50000"/>
                    <a:lumOff val="50000"/>
                  </a:schemeClr>
                </a:solidFill>
                <a:latin typeface="+mn-lt"/>
              </a:rPr>
              <a:t> </a:t>
            </a:r>
            <a:r>
              <a:rPr lang="en-IN" b="1" dirty="0">
                <a:solidFill>
                  <a:schemeClr val="tx1">
                    <a:lumMod val="50000"/>
                    <a:lumOff val="50000"/>
                  </a:schemeClr>
                </a:solidFill>
                <a:latin typeface="+mn-lt"/>
              </a:rPr>
              <a:t>Kotler’s Pricing Strategies</a:t>
            </a:r>
            <a:r>
              <a:rPr lang="en-IN" dirty="0">
                <a:solidFill>
                  <a:schemeClr val="tx1">
                    <a:lumMod val="50000"/>
                    <a:lumOff val="50000"/>
                  </a:schemeClr>
                </a:solidFill>
                <a:latin typeface="+mn-lt"/>
              </a:rPr>
              <a:t>, also known as the </a:t>
            </a:r>
            <a:r>
              <a:rPr lang="en-IN" b="1" dirty="0">
                <a:solidFill>
                  <a:schemeClr val="tx1">
                    <a:lumMod val="50000"/>
                    <a:lumOff val="50000"/>
                  </a:schemeClr>
                </a:solidFill>
                <a:latin typeface="+mn-lt"/>
              </a:rPr>
              <a:t>Nine Quality-Pricing Strategy</a:t>
            </a:r>
            <a:r>
              <a:rPr lang="en-IN" dirty="0">
                <a:solidFill>
                  <a:schemeClr val="tx1">
                    <a:lumMod val="50000"/>
                    <a:lumOff val="50000"/>
                  </a:schemeClr>
                </a:solidFill>
                <a:latin typeface="+mn-lt"/>
              </a:rPr>
              <a:t>, consists of a matrix of nine pricing options. </a:t>
            </a:r>
          </a:p>
          <a:p>
            <a:pPr marL="0" indent="0" fontAlgn="base">
              <a:buNone/>
            </a:pPr>
            <a:r>
              <a:rPr lang="en-IN" dirty="0">
                <a:solidFill>
                  <a:schemeClr val="tx1">
                    <a:lumMod val="50000"/>
                    <a:lumOff val="50000"/>
                  </a:schemeClr>
                </a:solidFill>
                <a:latin typeface="+mn-lt"/>
              </a:rPr>
              <a:t>The goal is to assist companies in positioning products based on their perceived place in the market relative to the competition. This model relates pricing to the quality delivered.</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Kotler's Pricing Strategies</a:t>
            </a:r>
          </a:p>
        </p:txBody>
      </p:sp>
      <p:sp>
        <p:nvSpPr>
          <p:cNvPr id="39" name="Content Placeholder 4">
            <a:extLst>
              <a:ext uri="{FF2B5EF4-FFF2-40B4-BE49-F238E27FC236}">
                <a16:creationId xmlns:a16="http://schemas.microsoft.com/office/drawing/2014/main" id="{749ED7FD-0D4B-934C-9E42-F86DAF19DA99}"/>
              </a:ext>
            </a:extLst>
          </p:cNvPr>
          <p:cNvSpPr txBox="1">
            <a:spLocks/>
          </p:cNvSpPr>
          <p:nvPr/>
        </p:nvSpPr>
        <p:spPr>
          <a:xfrm>
            <a:off x="5518204" y="137129"/>
            <a:ext cx="4703473" cy="704423"/>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50000"/>
                  </a:schemeClr>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rPr>
              <a:t>List your products and assign High, Medium, or Low to their Product Quality and Price. Based on your assessment, enter the product names in each of the relevant boxes. Conduct this assessment for yourself and / or your competition to better understand the market landscape and define strategies for differentiation and growth.</a:t>
            </a:r>
          </a:p>
        </p:txBody>
      </p:sp>
      <p:graphicFrame>
        <p:nvGraphicFramePr>
          <p:cNvPr id="9" name="Table 9">
            <a:extLst>
              <a:ext uri="{FF2B5EF4-FFF2-40B4-BE49-F238E27FC236}">
                <a16:creationId xmlns:a16="http://schemas.microsoft.com/office/drawing/2014/main" id="{4F638DAA-ADFF-7543-82A0-ECEDA61AE43E}"/>
              </a:ext>
            </a:extLst>
          </p:cNvPr>
          <p:cNvGraphicFramePr>
            <a:graphicFrameLocks noGrp="1"/>
          </p:cNvGraphicFramePr>
          <p:nvPr>
            <p:extLst>
              <p:ext uri="{D42A27DB-BD31-4B8C-83A1-F6EECF244321}">
                <p14:modId xmlns:p14="http://schemas.microsoft.com/office/powerpoint/2010/main" val="2072436723"/>
              </p:ext>
            </p:extLst>
          </p:nvPr>
        </p:nvGraphicFramePr>
        <p:xfrm>
          <a:off x="712776" y="1294489"/>
          <a:ext cx="4542969" cy="4747166"/>
        </p:xfrm>
        <a:graphic>
          <a:graphicData uri="http://schemas.openxmlformats.org/drawingml/2006/table">
            <a:tbl>
              <a:tblPr firstRow="1" bandRow="1">
                <a:tableStyleId>{5C22544A-7EE6-4342-B048-85BDC9FD1C3A}</a:tableStyleId>
              </a:tblPr>
              <a:tblGrid>
                <a:gridCol w="1984831">
                  <a:extLst>
                    <a:ext uri="{9D8B030D-6E8A-4147-A177-3AD203B41FA5}">
                      <a16:colId xmlns:a16="http://schemas.microsoft.com/office/drawing/2014/main" val="3845416860"/>
                    </a:ext>
                  </a:extLst>
                </a:gridCol>
                <a:gridCol w="1317172">
                  <a:extLst>
                    <a:ext uri="{9D8B030D-6E8A-4147-A177-3AD203B41FA5}">
                      <a16:colId xmlns:a16="http://schemas.microsoft.com/office/drawing/2014/main" val="1454904298"/>
                    </a:ext>
                  </a:extLst>
                </a:gridCol>
                <a:gridCol w="1240966">
                  <a:extLst>
                    <a:ext uri="{9D8B030D-6E8A-4147-A177-3AD203B41FA5}">
                      <a16:colId xmlns:a16="http://schemas.microsoft.com/office/drawing/2014/main" val="2609605612"/>
                    </a:ext>
                  </a:extLst>
                </a:gridCol>
              </a:tblGrid>
              <a:tr h="285863">
                <a:tc>
                  <a:txBody>
                    <a:bodyPr/>
                    <a:lstStyle/>
                    <a:p>
                      <a:pPr algn="ctr"/>
                      <a:r>
                        <a:rPr lang="en-US" sz="1200" dirty="0"/>
                        <a:t>Products</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sz="1200" dirty="0"/>
                        <a:t>Product Quality</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sz="1200" dirty="0"/>
                        <a:t>Price</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extLst>
                  <a:ext uri="{0D108BD9-81ED-4DB2-BD59-A6C34878D82A}">
                    <a16:rowId xmlns:a16="http://schemas.microsoft.com/office/drawing/2014/main" val="2615028985"/>
                  </a:ext>
                </a:extLst>
              </a:tr>
              <a:tr h="405573">
                <a:tc>
                  <a:txBody>
                    <a:bodyPr/>
                    <a:lstStyle/>
                    <a:p>
                      <a:r>
                        <a:rPr lang="en-US" sz="1200" b="1" dirty="0">
                          <a:solidFill>
                            <a:schemeClr val="tx1">
                              <a:lumMod val="75000"/>
                              <a:lumOff val="25000"/>
                            </a:schemeClr>
                          </a:solidFill>
                        </a:rPr>
                        <a:t>Enter product 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a:solidFill>
                            <a:schemeClr val="tx1">
                              <a:lumMod val="75000"/>
                              <a:lumOff val="25000"/>
                            </a:schemeClr>
                          </a:solidFill>
                        </a:rPr>
                        <a:t>High / Med / Low</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solidFill>
                            <a:schemeClr val="tx1">
                              <a:lumMod val="75000"/>
                              <a:lumOff val="25000"/>
                            </a:schemeClr>
                          </a:solidFill>
                        </a:rPr>
                        <a:t>High / Med / Low</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5783478"/>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Enter product 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69490027"/>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lumMod val="75000"/>
                              <a:lumOff val="25000"/>
                            </a:schemeClr>
                          </a:solidFill>
                          <a:effectLst/>
                          <a:uLnTx/>
                          <a:uFillTx/>
                          <a:latin typeface="Calibri"/>
                          <a:ea typeface="+mn-ea"/>
                          <a:cs typeface="+mn-cs"/>
                        </a:rPr>
                        <a:t>Enter product name</a:t>
                      </a:r>
                      <a:endPar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93704097"/>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Enter product 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25376220"/>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lumMod val="75000"/>
                              <a:lumOff val="25000"/>
                            </a:schemeClr>
                          </a:solidFill>
                          <a:effectLst/>
                          <a:uLnTx/>
                          <a:uFillTx/>
                          <a:latin typeface="Calibri"/>
                          <a:ea typeface="+mn-ea"/>
                          <a:cs typeface="+mn-cs"/>
                        </a:rPr>
                        <a:t>Enter product name</a:t>
                      </a:r>
                      <a:endPar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01531439"/>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lumMod val="75000"/>
                              <a:lumOff val="25000"/>
                            </a:schemeClr>
                          </a:solidFill>
                          <a:effectLst/>
                          <a:uLnTx/>
                          <a:uFillTx/>
                          <a:latin typeface="Calibri"/>
                          <a:ea typeface="+mn-ea"/>
                          <a:cs typeface="+mn-cs"/>
                        </a:rPr>
                        <a:t>Enter product name</a:t>
                      </a:r>
                      <a:endPar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51164116"/>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lumMod val="75000"/>
                              <a:lumOff val="25000"/>
                            </a:schemeClr>
                          </a:solidFill>
                          <a:effectLst/>
                          <a:uLnTx/>
                          <a:uFillTx/>
                          <a:latin typeface="Calibri"/>
                          <a:ea typeface="+mn-ea"/>
                          <a:cs typeface="+mn-cs"/>
                        </a:rPr>
                        <a:t>Enter product name</a:t>
                      </a:r>
                      <a:endPar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02836629"/>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lumMod val="75000"/>
                              <a:lumOff val="25000"/>
                            </a:schemeClr>
                          </a:solidFill>
                          <a:effectLst/>
                          <a:uLnTx/>
                          <a:uFillTx/>
                          <a:latin typeface="Calibri"/>
                          <a:ea typeface="+mn-ea"/>
                          <a:cs typeface="+mn-cs"/>
                        </a:rPr>
                        <a:t>Enter product name</a:t>
                      </a:r>
                      <a:endPar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4765573"/>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lumMod val="75000"/>
                              <a:lumOff val="25000"/>
                            </a:schemeClr>
                          </a:solidFill>
                          <a:effectLst/>
                          <a:uLnTx/>
                          <a:uFillTx/>
                          <a:latin typeface="Calibri"/>
                          <a:ea typeface="+mn-ea"/>
                          <a:cs typeface="+mn-cs"/>
                        </a:rPr>
                        <a:t>Enter product name</a:t>
                      </a:r>
                      <a:endPar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1041357"/>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Enter product 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576489"/>
                  </a:ext>
                </a:extLst>
              </a:tr>
              <a:tr h="40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tx1">
                              <a:lumMod val="75000"/>
                              <a:lumOff val="25000"/>
                            </a:schemeClr>
                          </a:solidFill>
                          <a:effectLst/>
                          <a:uLnTx/>
                          <a:uFillTx/>
                          <a:latin typeface="+mn-lt"/>
                          <a:ea typeface="+mn-ea"/>
                          <a:cs typeface="+mn-cs"/>
                        </a:rPr>
                        <a:t>Enter product 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solidFill>
                          <a:schemeClr val="tx1">
                            <a:lumMod val="75000"/>
                            <a:lumOff val="25000"/>
                          </a:schemeClr>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53832150"/>
                  </a:ext>
                </a:extLst>
              </a:tr>
            </a:tbl>
          </a:graphicData>
        </a:graphic>
      </p:graphicFrame>
      <p:sp>
        <p:nvSpPr>
          <p:cNvPr id="40" name="Rectangle 39">
            <a:extLst>
              <a:ext uri="{FF2B5EF4-FFF2-40B4-BE49-F238E27FC236}">
                <a16:creationId xmlns:a16="http://schemas.microsoft.com/office/drawing/2014/main" id="{B40B76FD-1219-724A-BD00-4831162832C5}"/>
              </a:ext>
            </a:extLst>
          </p:cNvPr>
          <p:cNvSpPr/>
          <p:nvPr/>
        </p:nvSpPr>
        <p:spPr>
          <a:xfrm>
            <a:off x="5969023" y="1008622"/>
            <a:ext cx="1865005" cy="1693980"/>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a:ea typeface="+mn-ea"/>
                <a:cs typeface="+mn-cs"/>
              </a:rPr>
              <a:t>Super High Value</a:t>
            </a:r>
          </a:p>
          <a:p>
            <a:pPr marL="117475" marR="0" lvl="0" indent="-117475"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white"/>
                </a:solidFill>
                <a:effectLst/>
                <a:uLnTx/>
                <a:uFillTx/>
                <a:latin typeface="Calibri"/>
                <a:ea typeface="+mn-ea"/>
                <a:cs typeface="+mn-cs"/>
              </a:rPr>
              <a:t>Enter products</a:t>
            </a:r>
          </a:p>
        </p:txBody>
      </p:sp>
      <p:cxnSp>
        <p:nvCxnSpPr>
          <p:cNvPr id="41" name="Straight Connector 40">
            <a:extLst>
              <a:ext uri="{FF2B5EF4-FFF2-40B4-BE49-F238E27FC236}">
                <a16:creationId xmlns:a16="http://schemas.microsoft.com/office/drawing/2014/main" id="{95D36048-5FDE-0248-964C-15893F570DB5}"/>
              </a:ext>
            </a:extLst>
          </p:cNvPr>
          <p:cNvCxnSpPr>
            <a:cxnSpLocks/>
          </p:cNvCxnSpPr>
          <p:nvPr/>
        </p:nvCxnSpPr>
        <p:spPr>
          <a:xfrm>
            <a:off x="5808523" y="1063365"/>
            <a:ext cx="0" cy="4978290"/>
          </a:xfrm>
          <a:prstGeom prst="line">
            <a:avLst/>
          </a:prstGeom>
          <a:ln w="12700">
            <a:solidFill>
              <a:srgbClr val="428CDE"/>
            </a:solidFill>
            <a:prstDash val="dash"/>
            <a:headEnd type="triangle"/>
            <a:tailEnd type="ova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E4D4CDB-C22F-2A4D-AEE6-4738275877EA}"/>
              </a:ext>
            </a:extLst>
          </p:cNvPr>
          <p:cNvCxnSpPr>
            <a:cxnSpLocks/>
          </p:cNvCxnSpPr>
          <p:nvPr/>
        </p:nvCxnSpPr>
        <p:spPr>
          <a:xfrm>
            <a:off x="6008897" y="6323006"/>
            <a:ext cx="5595581" cy="0"/>
          </a:xfrm>
          <a:prstGeom prst="line">
            <a:avLst/>
          </a:prstGeom>
          <a:ln w="12700">
            <a:solidFill>
              <a:srgbClr val="428CDE"/>
            </a:solidFill>
            <a:prstDash val="dash"/>
            <a:headEnd type="ova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1E9610E-2AE9-1744-AA45-8ABF21D0D446}"/>
              </a:ext>
            </a:extLst>
          </p:cNvPr>
          <p:cNvSpPr txBox="1"/>
          <p:nvPr/>
        </p:nvSpPr>
        <p:spPr>
          <a:xfrm rot="16200000">
            <a:off x="5112073" y="3277469"/>
            <a:ext cx="1354282" cy="30777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4088D8"/>
                </a:solidFill>
                <a:effectLst/>
                <a:uLnTx/>
                <a:uFillTx/>
                <a:latin typeface="Calibri"/>
                <a:ea typeface="+mn-ea"/>
                <a:cs typeface="+mn-cs"/>
              </a:rPr>
              <a:t>Product Quality</a:t>
            </a:r>
          </a:p>
        </p:txBody>
      </p:sp>
      <p:sp>
        <p:nvSpPr>
          <p:cNvPr id="44" name="TextBox 43">
            <a:extLst>
              <a:ext uri="{FF2B5EF4-FFF2-40B4-BE49-F238E27FC236}">
                <a16:creationId xmlns:a16="http://schemas.microsoft.com/office/drawing/2014/main" id="{BFB9C241-F063-5946-8EB4-ACD6E8F334E0}"/>
              </a:ext>
            </a:extLst>
          </p:cNvPr>
          <p:cNvSpPr txBox="1"/>
          <p:nvPr/>
        </p:nvSpPr>
        <p:spPr>
          <a:xfrm>
            <a:off x="8529208" y="6167183"/>
            <a:ext cx="554960" cy="30777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4088D8"/>
                </a:solidFill>
                <a:effectLst/>
                <a:uLnTx/>
                <a:uFillTx/>
                <a:latin typeface="Calibri"/>
                <a:ea typeface="+mn-ea"/>
                <a:cs typeface="+mn-cs"/>
              </a:rPr>
              <a:t>Price</a:t>
            </a:r>
          </a:p>
        </p:txBody>
      </p:sp>
      <p:sp>
        <p:nvSpPr>
          <p:cNvPr id="45" name="Rectangle 44">
            <a:extLst>
              <a:ext uri="{FF2B5EF4-FFF2-40B4-BE49-F238E27FC236}">
                <a16:creationId xmlns:a16="http://schemas.microsoft.com/office/drawing/2014/main" id="{1997505A-3C72-424C-9506-8BBD8B1F0041}"/>
              </a:ext>
            </a:extLst>
          </p:cNvPr>
          <p:cNvSpPr/>
          <p:nvPr/>
        </p:nvSpPr>
        <p:spPr>
          <a:xfrm>
            <a:off x="7853449" y="1008622"/>
            <a:ext cx="1865005" cy="16939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High Value</a:t>
            </a:r>
          </a:p>
          <a:p>
            <a:pPr marL="117475" lvl="0" indent="-117475" algn="ctr">
              <a:buFont typeface="Arial" panose="020B0604020202020204" pitchFamily="34" charset="0"/>
              <a:buChar char="•"/>
              <a:defRPr/>
            </a:pPr>
            <a:r>
              <a:rPr lang="en-US" sz="1200" dirty="0">
                <a:solidFill>
                  <a:schemeClr val="tx1">
                    <a:lumMod val="75000"/>
                    <a:lumOff val="25000"/>
                  </a:schemeClr>
                </a:solidFill>
              </a:rPr>
              <a:t>Enter products</a:t>
            </a:r>
          </a:p>
        </p:txBody>
      </p:sp>
      <p:sp>
        <p:nvSpPr>
          <p:cNvPr id="46" name="Rectangle 45">
            <a:extLst>
              <a:ext uri="{FF2B5EF4-FFF2-40B4-BE49-F238E27FC236}">
                <a16:creationId xmlns:a16="http://schemas.microsoft.com/office/drawing/2014/main" id="{42BCC48F-522C-AA40-B331-65BB4FE53060}"/>
              </a:ext>
            </a:extLst>
          </p:cNvPr>
          <p:cNvSpPr/>
          <p:nvPr/>
        </p:nvSpPr>
        <p:spPr>
          <a:xfrm>
            <a:off x="9739473" y="1008622"/>
            <a:ext cx="1865005" cy="1693980"/>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a:ea typeface="+mn-ea"/>
                <a:cs typeface="+mn-cs"/>
              </a:rPr>
              <a:t>Premium</a:t>
            </a:r>
          </a:p>
          <a:p>
            <a:pPr marL="117475" lvl="0" indent="-117475" algn="ctr">
              <a:buFont typeface="Arial" panose="020B0604020202020204" pitchFamily="34" charset="0"/>
              <a:buChar char="•"/>
              <a:defRPr/>
            </a:pPr>
            <a:r>
              <a:rPr lang="en-US" sz="1200" dirty="0">
                <a:solidFill>
                  <a:prstClr val="white"/>
                </a:solidFill>
              </a:rPr>
              <a:t>Enter products</a:t>
            </a:r>
          </a:p>
        </p:txBody>
      </p:sp>
      <p:sp>
        <p:nvSpPr>
          <p:cNvPr id="47" name="Rectangle 46">
            <a:extLst>
              <a:ext uri="{FF2B5EF4-FFF2-40B4-BE49-F238E27FC236}">
                <a16:creationId xmlns:a16="http://schemas.microsoft.com/office/drawing/2014/main" id="{B9E71FA1-4D1A-094B-A0F4-F9B13ED73A58}"/>
              </a:ext>
            </a:extLst>
          </p:cNvPr>
          <p:cNvSpPr/>
          <p:nvPr/>
        </p:nvSpPr>
        <p:spPr>
          <a:xfrm>
            <a:off x="5969023" y="2723453"/>
            <a:ext cx="1865005" cy="16939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Good Value</a:t>
            </a:r>
          </a:p>
          <a:p>
            <a:pPr marL="117475" lvl="0" indent="-117475" algn="ctr">
              <a:buFont typeface="Arial" panose="020B0604020202020204" pitchFamily="34" charset="0"/>
              <a:buChar char="•"/>
              <a:defRPr/>
            </a:pPr>
            <a:r>
              <a:rPr lang="en-US" sz="1200" dirty="0">
                <a:solidFill>
                  <a:schemeClr val="tx1">
                    <a:lumMod val="75000"/>
                    <a:lumOff val="25000"/>
                  </a:schemeClr>
                </a:solidFill>
              </a:rPr>
              <a:t>Enter products</a:t>
            </a:r>
          </a:p>
        </p:txBody>
      </p:sp>
      <p:sp>
        <p:nvSpPr>
          <p:cNvPr id="48" name="Rectangle 47">
            <a:extLst>
              <a:ext uri="{FF2B5EF4-FFF2-40B4-BE49-F238E27FC236}">
                <a16:creationId xmlns:a16="http://schemas.microsoft.com/office/drawing/2014/main" id="{A6320AA0-92E8-EE42-9EBB-DFE4BCF5F484}"/>
              </a:ext>
            </a:extLst>
          </p:cNvPr>
          <p:cNvSpPr/>
          <p:nvPr/>
        </p:nvSpPr>
        <p:spPr>
          <a:xfrm>
            <a:off x="7853449" y="2723453"/>
            <a:ext cx="1865005" cy="16939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Mid Value</a:t>
            </a:r>
          </a:p>
          <a:p>
            <a:pPr marL="117475" lvl="0" indent="-117475" algn="ctr">
              <a:buFont typeface="Arial" panose="020B0604020202020204" pitchFamily="34" charset="0"/>
              <a:buChar char="•"/>
              <a:defRPr/>
            </a:pPr>
            <a:r>
              <a:rPr lang="en-US" sz="1200" dirty="0">
                <a:solidFill>
                  <a:schemeClr val="tx1">
                    <a:lumMod val="75000"/>
                    <a:lumOff val="25000"/>
                  </a:schemeClr>
                </a:solidFill>
              </a:rPr>
              <a:t>Enter products</a:t>
            </a:r>
          </a:p>
        </p:txBody>
      </p:sp>
      <p:sp>
        <p:nvSpPr>
          <p:cNvPr id="49" name="Rectangle 48">
            <a:extLst>
              <a:ext uri="{FF2B5EF4-FFF2-40B4-BE49-F238E27FC236}">
                <a16:creationId xmlns:a16="http://schemas.microsoft.com/office/drawing/2014/main" id="{A9524EE2-A08E-A841-ADD8-12993BE44197}"/>
              </a:ext>
            </a:extLst>
          </p:cNvPr>
          <p:cNvSpPr/>
          <p:nvPr/>
        </p:nvSpPr>
        <p:spPr>
          <a:xfrm>
            <a:off x="9739473" y="2723453"/>
            <a:ext cx="1865005" cy="16939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Overarching</a:t>
            </a:r>
          </a:p>
          <a:p>
            <a:pPr marL="117475" lvl="0" indent="-117475" algn="ctr">
              <a:buFont typeface="Arial" panose="020B0604020202020204" pitchFamily="34" charset="0"/>
              <a:buChar char="•"/>
              <a:defRPr/>
            </a:pPr>
            <a:r>
              <a:rPr lang="en-US" sz="1200" dirty="0">
                <a:solidFill>
                  <a:schemeClr val="tx1">
                    <a:lumMod val="75000"/>
                    <a:lumOff val="25000"/>
                  </a:schemeClr>
                </a:solidFill>
              </a:rPr>
              <a:t>Enter products</a:t>
            </a:r>
          </a:p>
        </p:txBody>
      </p:sp>
      <p:sp>
        <p:nvSpPr>
          <p:cNvPr id="50" name="Rectangle 49">
            <a:extLst>
              <a:ext uri="{FF2B5EF4-FFF2-40B4-BE49-F238E27FC236}">
                <a16:creationId xmlns:a16="http://schemas.microsoft.com/office/drawing/2014/main" id="{0F92036A-D311-BF44-BE21-85C0214329ED}"/>
              </a:ext>
            </a:extLst>
          </p:cNvPr>
          <p:cNvSpPr/>
          <p:nvPr/>
        </p:nvSpPr>
        <p:spPr>
          <a:xfrm>
            <a:off x="5969023" y="4438284"/>
            <a:ext cx="1865005" cy="1693980"/>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a:ea typeface="+mn-ea"/>
                <a:cs typeface="+mn-cs"/>
              </a:rPr>
              <a:t>Economy</a:t>
            </a:r>
          </a:p>
          <a:p>
            <a:pPr marL="117475" lvl="0" indent="-117475" algn="ctr">
              <a:buFont typeface="Arial" panose="020B0604020202020204" pitchFamily="34" charset="0"/>
              <a:buChar char="•"/>
              <a:defRPr/>
            </a:pPr>
            <a:r>
              <a:rPr lang="en-US" sz="1200" dirty="0">
                <a:solidFill>
                  <a:prstClr val="white"/>
                </a:solidFill>
              </a:rPr>
              <a:t>Enter products</a:t>
            </a:r>
          </a:p>
        </p:txBody>
      </p:sp>
      <p:sp>
        <p:nvSpPr>
          <p:cNvPr id="51" name="Rectangle 50">
            <a:extLst>
              <a:ext uri="{FF2B5EF4-FFF2-40B4-BE49-F238E27FC236}">
                <a16:creationId xmlns:a16="http://schemas.microsoft.com/office/drawing/2014/main" id="{7ADE1AC6-A31F-7446-ACBE-AD2A931C9863}"/>
              </a:ext>
            </a:extLst>
          </p:cNvPr>
          <p:cNvSpPr/>
          <p:nvPr/>
        </p:nvSpPr>
        <p:spPr>
          <a:xfrm>
            <a:off x="7853449" y="4438284"/>
            <a:ext cx="1865005" cy="16939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False Economy</a:t>
            </a:r>
          </a:p>
          <a:p>
            <a:pPr marL="117475" lvl="0" indent="-117475" algn="ctr">
              <a:buFont typeface="Arial" panose="020B0604020202020204" pitchFamily="34" charset="0"/>
              <a:buChar char="•"/>
              <a:defRPr/>
            </a:pPr>
            <a:r>
              <a:rPr lang="en-US" sz="1200" dirty="0">
                <a:solidFill>
                  <a:schemeClr val="tx1">
                    <a:lumMod val="75000"/>
                    <a:lumOff val="25000"/>
                  </a:schemeClr>
                </a:solidFill>
              </a:rPr>
              <a:t>Enter products</a:t>
            </a:r>
          </a:p>
        </p:txBody>
      </p:sp>
      <p:sp>
        <p:nvSpPr>
          <p:cNvPr id="52" name="Rectangle 51">
            <a:extLst>
              <a:ext uri="{FF2B5EF4-FFF2-40B4-BE49-F238E27FC236}">
                <a16:creationId xmlns:a16="http://schemas.microsoft.com/office/drawing/2014/main" id="{7FC0548A-8D1C-844F-8A8D-5C804EED4F65}"/>
              </a:ext>
            </a:extLst>
          </p:cNvPr>
          <p:cNvSpPr/>
          <p:nvPr/>
        </p:nvSpPr>
        <p:spPr>
          <a:xfrm>
            <a:off x="9739473" y="4438284"/>
            <a:ext cx="1865005" cy="16939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tx1">
                    <a:lumMod val="75000"/>
                    <a:lumOff val="25000"/>
                  </a:schemeClr>
                </a:solidFill>
                <a:effectLst/>
                <a:uLnTx/>
                <a:uFillTx/>
                <a:latin typeface="Calibri"/>
                <a:ea typeface="+mn-ea"/>
                <a:cs typeface="+mn-cs"/>
              </a:rPr>
              <a:t>Rip-Off</a:t>
            </a:r>
          </a:p>
          <a:p>
            <a:pPr marL="117475" lvl="0" indent="-117475" algn="ctr">
              <a:buFont typeface="Arial" panose="020B0604020202020204" pitchFamily="34" charset="0"/>
              <a:buChar char="•"/>
              <a:defRPr/>
            </a:pPr>
            <a:r>
              <a:rPr lang="en-US" sz="1200" dirty="0">
                <a:solidFill>
                  <a:schemeClr val="tx1">
                    <a:lumMod val="75000"/>
                    <a:lumOff val="25000"/>
                  </a:schemeClr>
                </a:solidFill>
              </a:rPr>
              <a:t>Enter products</a:t>
            </a:r>
          </a:p>
        </p:txBody>
      </p:sp>
      <p:sp>
        <p:nvSpPr>
          <p:cNvPr id="53" name="Rectangle 52">
            <a:extLst>
              <a:ext uri="{FF2B5EF4-FFF2-40B4-BE49-F238E27FC236}">
                <a16:creationId xmlns:a16="http://schemas.microsoft.com/office/drawing/2014/main" id="{DFB14823-ABF0-5947-9037-C970F7F94B54}"/>
              </a:ext>
            </a:extLst>
          </p:cNvPr>
          <p:cNvSpPr/>
          <p:nvPr/>
        </p:nvSpPr>
        <p:spPr>
          <a:xfrm>
            <a:off x="10433497" y="6164160"/>
            <a:ext cx="478016" cy="276999"/>
          </a:xfrm>
          <a:prstGeom prst="rect">
            <a:avLst/>
          </a:prstGeom>
          <a:solidFill>
            <a:schemeClr val="bg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alibri"/>
                <a:ea typeface="+mn-ea"/>
                <a:cs typeface="+mn-cs"/>
              </a:rPr>
              <a:t>High</a:t>
            </a:r>
            <a:endPar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endParaRPr>
          </a:p>
        </p:txBody>
      </p:sp>
      <p:sp>
        <p:nvSpPr>
          <p:cNvPr id="54" name="Rectangle 53">
            <a:extLst>
              <a:ext uri="{FF2B5EF4-FFF2-40B4-BE49-F238E27FC236}">
                <a16:creationId xmlns:a16="http://schemas.microsoft.com/office/drawing/2014/main" id="{F3674C23-CDDA-974F-9031-C406E69F430A}"/>
              </a:ext>
            </a:extLst>
          </p:cNvPr>
          <p:cNvSpPr/>
          <p:nvPr/>
        </p:nvSpPr>
        <p:spPr>
          <a:xfrm>
            <a:off x="6662517" y="6177613"/>
            <a:ext cx="448841" cy="276999"/>
          </a:xfrm>
          <a:prstGeom prst="rect">
            <a:avLst/>
          </a:prstGeom>
          <a:solidFill>
            <a:schemeClr val="bg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alibri"/>
                <a:ea typeface="+mn-ea"/>
                <a:cs typeface="+mn-cs"/>
              </a:rPr>
              <a:t>Low</a:t>
            </a:r>
            <a:endPar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endParaRPr>
          </a:p>
        </p:txBody>
      </p:sp>
      <p:sp>
        <p:nvSpPr>
          <p:cNvPr id="55" name="Rectangle 54">
            <a:extLst>
              <a:ext uri="{FF2B5EF4-FFF2-40B4-BE49-F238E27FC236}">
                <a16:creationId xmlns:a16="http://schemas.microsoft.com/office/drawing/2014/main" id="{E6A6AF9D-68E1-0644-A819-0316E2043B88}"/>
              </a:ext>
            </a:extLst>
          </p:cNvPr>
          <p:cNvSpPr/>
          <p:nvPr/>
        </p:nvSpPr>
        <p:spPr>
          <a:xfrm rot="16200000">
            <a:off x="5567471" y="1675234"/>
            <a:ext cx="478016" cy="276999"/>
          </a:xfrm>
          <a:prstGeom prst="rect">
            <a:avLst/>
          </a:prstGeom>
          <a:solidFill>
            <a:schemeClr val="bg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alibri"/>
                <a:ea typeface="+mn-ea"/>
                <a:cs typeface="+mn-cs"/>
              </a:rPr>
              <a:t>High</a:t>
            </a:r>
            <a:endPar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endParaRPr>
          </a:p>
        </p:txBody>
      </p:sp>
      <p:sp>
        <p:nvSpPr>
          <p:cNvPr id="56" name="Rectangle 55">
            <a:extLst>
              <a:ext uri="{FF2B5EF4-FFF2-40B4-BE49-F238E27FC236}">
                <a16:creationId xmlns:a16="http://schemas.microsoft.com/office/drawing/2014/main" id="{169307FD-5813-9D44-ADFF-9E88E82E2F96}"/>
              </a:ext>
            </a:extLst>
          </p:cNvPr>
          <p:cNvSpPr/>
          <p:nvPr/>
        </p:nvSpPr>
        <p:spPr>
          <a:xfrm rot="16200000">
            <a:off x="5564789" y="5146775"/>
            <a:ext cx="448841" cy="276999"/>
          </a:xfrm>
          <a:prstGeom prst="rect">
            <a:avLst/>
          </a:prstGeom>
          <a:solidFill>
            <a:schemeClr val="bg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alibri"/>
                <a:ea typeface="+mn-ea"/>
                <a:cs typeface="+mn-cs"/>
              </a:rPr>
              <a:t>Low</a:t>
            </a:r>
            <a:endPar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endParaRPr>
          </a:p>
        </p:txBody>
      </p:sp>
    </p:spTree>
    <p:extLst>
      <p:ext uri="{BB962C8B-B14F-4D97-AF65-F5344CB8AC3E}">
        <p14:creationId xmlns:p14="http://schemas.microsoft.com/office/powerpoint/2010/main" val="4153985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06459"/>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65000"/>
                              <a:lumOff val="35000"/>
                            </a:schemeClr>
                          </a:solidFill>
                        </a:rPr>
                        <a:t>Enter action here</a:t>
                      </a:r>
                    </a:p>
                  </a:txBody>
                  <a:tcPr/>
                </a:tc>
                <a:tc>
                  <a:txBody>
                    <a:bodyPr/>
                    <a:lstStyle/>
                    <a:p>
                      <a:r>
                        <a:rPr lang="en-US" dirty="0">
                          <a:solidFill>
                            <a:schemeClr val="tx1">
                              <a:lumMod val="65000"/>
                              <a:lumOff val="35000"/>
                            </a:schemeClr>
                          </a:solidFill>
                        </a:rPr>
                        <a:t>Enter owner</a:t>
                      </a:r>
                    </a:p>
                  </a:txBody>
                  <a:tcPr/>
                </a:tc>
                <a:tc>
                  <a:txBody>
                    <a:bodyPr/>
                    <a:lstStyle/>
                    <a:p>
                      <a:r>
                        <a:rPr lang="en-US" dirty="0">
                          <a:solidFill>
                            <a:schemeClr val="tx1">
                              <a:lumMod val="65000"/>
                              <a:lumOff val="3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410097746"/>
                  </a:ext>
                </a:extLst>
              </a:tr>
              <a:tr h="370840">
                <a:tc>
                  <a:txBody>
                    <a:bodyPr/>
                    <a:lstStyle/>
                    <a:p>
                      <a:endParaRPr lang="en-US" dirty="0">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6707357"/>
                  </a:ext>
                </a:extLst>
              </a:tr>
            </a:tbl>
          </a:graphicData>
        </a:graphic>
      </p:graphicFrame>
      <p:sp>
        <p:nvSpPr>
          <p:cNvPr id="6" name="Content Placeholder 4">
            <a:extLst>
              <a:ext uri="{FF2B5EF4-FFF2-40B4-BE49-F238E27FC236}">
                <a16:creationId xmlns:a16="http://schemas.microsoft.com/office/drawing/2014/main" id="{42F39A6F-23FC-1347-A210-31054439214F}"/>
              </a:ext>
            </a:extLst>
          </p:cNvPr>
          <p:cNvSpPr txBox="1">
            <a:spLocks/>
          </p:cNvSpPr>
          <p:nvPr/>
        </p:nvSpPr>
        <p:spPr>
          <a:xfrm>
            <a:off x="516833" y="1102036"/>
            <a:ext cx="11226798" cy="704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50000"/>
                  </a:schemeClr>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rPr>
              <a:t>Create an action plan focused on creating and implementing your Pricing </a:t>
            </a:r>
            <a:r>
              <a:rPr lang="en-US" sz="1400" dirty="0">
                <a:solidFill>
                  <a:prstClr val="black">
                    <a:lumMod val="50000"/>
                    <a:lumOff val="50000"/>
                  </a:prstClr>
                </a:solidFill>
                <a:latin typeface="Calibri"/>
              </a:rPr>
              <a:t>S</a:t>
            </a:r>
            <a:r>
              <a:rPr kumimoji="0" lang="en-US" sz="1400" b="0" i="0" u="none" strike="noStrike" kern="1200" cap="none" spc="0" normalizeH="0" baseline="0" noProof="0">
                <a:ln>
                  <a:noFill/>
                </a:ln>
                <a:solidFill>
                  <a:prstClr val="black">
                    <a:lumMod val="50000"/>
                    <a:lumOff val="50000"/>
                  </a:prstClr>
                </a:solidFill>
                <a:effectLst/>
                <a:uLnTx/>
                <a:uFillTx/>
                <a:latin typeface="Calibri"/>
                <a:ea typeface="Roboto" panose="02000000000000000000" pitchFamily="2" charset="0"/>
                <a:cs typeface="+mn-cs"/>
              </a:rPr>
              <a:t>trategies</a:t>
            </a:r>
            <a:r>
              <a:rPr kumimoji="0" lang="en-US" sz="1400" b="0"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rPr>
              <a:t> matrix. Consider the people, processes, and technologies that will be needed to create and agree upon the data in the matrix, and the specific actions needed to implement your strategy or projects based on your work.</a:t>
            </a:r>
            <a:endParaRPr kumimoji="0" lang="en-US" sz="1400" b="1"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endParaRPr>
          </a:p>
        </p:txBody>
      </p:sp>
    </p:spTree>
    <p:extLst>
      <p:ext uri="{BB962C8B-B14F-4D97-AF65-F5344CB8AC3E}">
        <p14:creationId xmlns:p14="http://schemas.microsoft.com/office/powerpoint/2010/main" val="2157248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Props1.xml><?xml version="1.0" encoding="utf-8"?>
<ds:datastoreItem xmlns:ds="http://schemas.openxmlformats.org/officeDocument/2006/customXml" ds:itemID="{A524D0BF-EA1F-4641-BFB3-27C25CD43A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1FD2720B-28F1-4100-8F03-3AFF0D1F5C1E}">
  <ds:schemaRefs>
    <ds:schemaRef ds:uri="http://purl.org/dc/dcmitype/"/>
    <ds:schemaRef ds:uri="http://www.w3.org/XML/1998/namespace"/>
    <ds:schemaRef ds:uri="3c7d788f-59f0-4ee8-87d4-6b60b595ee8d"/>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2b6f4d9c-e67e-4634-a886-8566b3a998fa"/>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4140</TotalTime>
  <Words>272</Words>
  <Application>Microsoft Macintosh PowerPoint</Application>
  <PresentationFormat>Widescreen</PresentationFormat>
  <Paragraphs>55</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Roboto</vt:lpstr>
      <vt:lpstr>Roboto Black</vt:lpstr>
      <vt:lpstr>Office Theme</vt:lpstr>
      <vt:lpstr>Kotler's Pricing Strategies</vt:lpstr>
      <vt:lpstr>Kotler's Pricing Strategies</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67</cp:revision>
  <dcterms:created xsi:type="dcterms:W3CDTF">2018-02-04T00:01:51Z</dcterms:created>
  <dcterms:modified xsi:type="dcterms:W3CDTF">2025-05-01T17:25:21Z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