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 id="2147483661" r:id="rId5"/>
    <p:sldMasterId id="2147483672" r:id="rId6"/>
  </p:sldMasterIdLst>
  <p:notesMasterIdLst>
    <p:notesMasterId r:id="rId10"/>
  </p:notesMasterIdLst>
  <p:sldIdLst>
    <p:sldId id="256" r:id="rId7"/>
    <p:sldId id="257" r:id="rId8"/>
    <p:sldId id="273" r:id="rId9"/>
  </p:sldIdLst>
  <p:sldSz cx="12192000" cy="6858000"/>
  <p:notesSz cx="6858000" cy="9144000"/>
  <p:embeddedFontLst>
    <p:embeddedFont>
      <p:font typeface="Roboto" panose="02000000000000000000" pitchFamily="2" charset="0"/>
      <p:regular r:id="rId11"/>
      <p:bold r:id="rId12"/>
      <p:italic r:id="rId13"/>
      <p:boldItalic r:id="rId14"/>
    </p:embeddedFont>
    <p:embeddedFont>
      <p:font typeface="Roboto Black" panose="02000000000000000000" pitchFamily="2" charset="0"/>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iEx7j7NF2dD0AHYQXPXNGSbl3y6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8E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45EAC3C-202E-4D85-B07D-5B0BE2503E4C}">
  <a:tblStyle styleId="{B45EAC3C-202E-4D85-B07D-5B0BE2503E4C}"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26"/>
  </p:normalViewPr>
  <p:slideViewPr>
    <p:cSldViewPr snapToGrid="0">
      <p:cViewPr varScale="1">
        <p:scale>
          <a:sx n="121" d="100"/>
          <a:sy n="121" d="100"/>
        </p:scale>
        <p:origin x="744" y="1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font" Target="fonts/font3.fntdata"/><Relationship Id="rId26"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font" Target="fonts/font2.fntdata"/><Relationship Id="rId17" Type="http://schemas.openxmlformats.org/officeDocument/2006/relationships/font" Target="fonts/font7.fntdata"/><Relationship Id="rId25" Type="http://customschemas.google.com/relationships/presentationmetadata" Target="metadata"/><Relationship Id="rId2" Type="http://schemas.openxmlformats.org/officeDocument/2006/relationships/customXml" Target="../customXml/item2.xml"/><Relationship Id="rId16" Type="http://schemas.openxmlformats.org/officeDocument/2006/relationships/font" Target="fonts/font6.fntdata"/><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font" Target="fonts/font1.fntdata"/><Relationship Id="rId5" Type="http://schemas.openxmlformats.org/officeDocument/2006/relationships/slideMaster" Target="slideMasters/slideMaster2.xml"/><Relationship Id="rId15" Type="http://schemas.openxmlformats.org/officeDocument/2006/relationships/font" Target="fonts/font5.fntdata"/><Relationship Id="rId28"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font" Target="fonts/font4.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Cramer" userId="aede53a7-72c9-42f8-9033-e091be3de375" providerId="ADAL" clId="{3DDF025D-C47B-D44B-AAF1-4081BD8214BE}"/>
    <pc:docChg chg="custSel modSld modMainMaster">
      <pc:chgData name="Karen Cramer" userId="aede53a7-72c9-42f8-9033-e091be3de375" providerId="ADAL" clId="{3DDF025D-C47B-D44B-AAF1-4081BD8214BE}" dt="2025-05-01T17:35:23.591" v="14" actId="478"/>
      <pc:docMkLst>
        <pc:docMk/>
      </pc:docMkLst>
      <pc:sldChg chg="delSp mod">
        <pc:chgData name="Karen Cramer" userId="aede53a7-72c9-42f8-9033-e091be3de375" providerId="ADAL" clId="{3DDF025D-C47B-D44B-AAF1-4081BD8214BE}" dt="2025-05-01T17:34:30.216" v="6" actId="478"/>
        <pc:sldMkLst>
          <pc:docMk/>
          <pc:sldMk cId="0" sldId="256"/>
        </pc:sldMkLst>
        <pc:spChg chg="del">
          <ac:chgData name="Karen Cramer" userId="aede53a7-72c9-42f8-9033-e091be3de375" providerId="ADAL" clId="{3DDF025D-C47B-D44B-AAF1-4081BD8214BE}" dt="2025-05-01T17:34:30.216" v="6" actId="478"/>
          <ac:spMkLst>
            <pc:docMk/>
            <pc:sldMk cId="0" sldId="256"/>
            <ac:spMk id="96" creationId="{00000000-0000-0000-0000-000000000000}"/>
          </ac:spMkLst>
        </pc:spChg>
      </pc:sldChg>
      <pc:sldChg chg="delSp modSp mod">
        <pc:chgData name="Karen Cramer" userId="aede53a7-72c9-42f8-9033-e091be3de375" providerId="ADAL" clId="{3DDF025D-C47B-D44B-AAF1-4081BD8214BE}" dt="2025-05-01T17:35:07.413" v="13" actId="20577"/>
        <pc:sldMkLst>
          <pc:docMk/>
          <pc:sldMk cId="0" sldId="257"/>
        </pc:sldMkLst>
        <pc:spChg chg="del">
          <ac:chgData name="Karen Cramer" userId="aede53a7-72c9-42f8-9033-e091be3de375" providerId="ADAL" clId="{3DDF025D-C47B-D44B-AAF1-4081BD8214BE}" dt="2025-05-01T17:34:48.826" v="7" actId="478"/>
          <ac:spMkLst>
            <pc:docMk/>
            <pc:sldMk cId="0" sldId="257"/>
            <ac:spMk id="103" creationId="{00000000-0000-0000-0000-000000000000}"/>
          </ac:spMkLst>
        </pc:spChg>
        <pc:graphicFrameChg chg="modGraphic">
          <ac:chgData name="Karen Cramer" userId="aede53a7-72c9-42f8-9033-e091be3de375" providerId="ADAL" clId="{3DDF025D-C47B-D44B-AAF1-4081BD8214BE}" dt="2025-05-01T17:35:07.413" v="13" actId="20577"/>
          <ac:graphicFrameMkLst>
            <pc:docMk/>
            <pc:sldMk cId="0" sldId="257"/>
            <ac:graphicFrameMk id="104" creationId="{00000000-0000-0000-0000-000000000000}"/>
          </ac:graphicFrameMkLst>
        </pc:graphicFrameChg>
        <pc:graphicFrameChg chg="modGraphic">
          <ac:chgData name="Karen Cramer" userId="aede53a7-72c9-42f8-9033-e091be3de375" providerId="ADAL" clId="{3DDF025D-C47B-D44B-AAF1-4081BD8214BE}" dt="2025-05-01T17:35:02.771" v="11" actId="20577"/>
          <ac:graphicFrameMkLst>
            <pc:docMk/>
            <pc:sldMk cId="0" sldId="257"/>
            <ac:graphicFrameMk id="105" creationId="{00000000-0000-0000-0000-000000000000}"/>
          </ac:graphicFrameMkLst>
        </pc:graphicFrameChg>
      </pc:sldChg>
      <pc:sldChg chg="delSp mod">
        <pc:chgData name="Karen Cramer" userId="aede53a7-72c9-42f8-9033-e091be3de375" providerId="ADAL" clId="{3DDF025D-C47B-D44B-AAF1-4081BD8214BE}" dt="2025-05-01T17:35:23.591" v="14" actId="478"/>
        <pc:sldMkLst>
          <pc:docMk/>
          <pc:sldMk cId="2116949261" sldId="273"/>
        </pc:sldMkLst>
        <pc:spChg chg="del">
          <ac:chgData name="Karen Cramer" userId="aede53a7-72c9-42f8-9033-e091be3de375" providerId="ADAL" clId="{3DDF025D-C47B-D44B-AAF1-4081BD8214BE}" dt="2025-05-01T17:35:23.591" v="14" actId="478"/>
          <ac:spMkLst>
            <pc:docMk/>
            <pc:sldMk cId="2116949261" sldId="273"/>
            <ac:spMk id="5" creationId="{9834833B-8C59-4B41-9B6A-16A8D8F867E2}"/>
          </ac:spMkLst>
        </pc:spChg>
      </pc:sldChg>
      <pc:sldMasterChg chg="modSldLayout">
        <pc:chgData name="Karen Cramer" userId="aede53a7-72c9-42f8-9033-e091be3de375" providerId="ADAL" clId="{3DDF025D-C47B-D44B-AAF1-4081BD8214BE}" dt="2025-05-01T17:33:57" v="1" actId="478"/>
        <pc:sldMasterMkLst>
          <pc:docMk/>
          <pc:sldMasterMk cId="0" sldId="2147483648"/>
        </pc:sldMasterMkLst>
        <pc:sldLayoutChg chg="delSp mod">
          <pc:chgData name="Karen Cramer" userId="aede53a7-72c9-42f8-9033-e091be3de375" providerId="ADAL" clId="{3DDF025D-C47B-D44B-AAF1-4081BD8214BE}" dt="2025-05-01T17:33:53.991" v="0" actId="478"/>
          <pc:sldLayoutMkLst>
            <pc:docMk/>
            <pc:sldMasterMk cId="0" sldId="2147483648"/>
            <pc:sldLayoutMk cId="0" sldId="2147483649"/>
          </pc:sldLayoutMkLst>
          <pc:picChg chg="del">
            <ac:chgData name="Karen Cramer" userId="aede53a7-72c9-42f8-9033-e091be3de375" providerId="ADAL" clId="{3DDF025D-C47B-D44B-AAF1-4081BD8214BE}" dt="2025-05-01T17:33:53.991" v="0" actId="478"/>
            <ac:picMkLst>
              <pc:docMk/>
              <pc:sldMasterMk cId="0" sldId="2147483648"/>
              <pc:sldLayoutMk cId="0" sldId="2147483649"/>
              <ac:picMk id="20" creationId="{00000000-0000-0000-0000-000000000000}"/>
            </ac:picMkLst>
          </pc:picChg>
        </pc:sldLayoutChg>
        <pc:sldLayoutChg chg="delSp mod">
          <pc:chgData name="Karen Cramer" userId="aede53a7-72c9-42f8-9033-e091be3de375" providerId="ADAL" clId="{3DDF025D-C47B-D44B-AAF1-4081BD8214BE}" dt="2025-05-01T17:33:57" v="1" actId="478"/>
          <pc:sldLayoutMkLst>
            <pc:docMk/>
            <pc:sldMasterMk cId="0" sldId="2147483648"/>
            <pc:sldLayoutMk cId="0" sldId="2147483652"/>
          </pc:sldLayoutMkLst>
          <pc:picChg chg="del">
            <ac:chgData name="Karen Cramer" userId="aede53a7-72c9-42f8-9033-e091be3de375" providerId="ADAL" clId="{3DDF025D-C47B-D44B-AAF1-4081BD8214BE}" dt="2025-05-01T17:33:57" v="1" actId="478"/>
            <ac:picMkLst>
              <pc:docMk/>
              <pc:sldMasterMk cId="0" sldId="2147483648"/>
              <pc:sldLayoutMk cId="0" sldId="2147483652"/>
              <ac:picMk id="34" creationId="{00000000-0000-0000-0000-000000000000}"/>
            </ac:picMkLst>
          </pc:picChg>
        </pc:sldLayoutChg>
      </pc:sldMasterChg>
      <pc:sldMasterChg chg="modSldLayout">
        <pc:chgData name="Karen Cramer" userId="aede53a7-72c9-42f8-9033-e091be3de375" providerId="ADAL" clId="{3DDF025D-C47B-D44B-AAF1-4081BD8214BE}" dt="2025-05-01T17:34:04.963" v="3" actId="478"/>
        <pc:sldMasterMkLst>
          <pc:docMk/>
          <pc:sldMasterMk cId="2686683982" sldId="2147483661"/>
        </pc:sldMasterMkLst>
        <pc:sldLayoutChg chg="delSp mod">
          <pc:chgData name="Karen Cramer" userId="aede53a7-72c9-42f8-9033-e091be3de375" providerId="ADAL" clId="{3DDF025D-C47B-D44B-AAF1-4081BD8214BE}" dt="2025-05-01T17:34:01.947" v="2" actId="478"/>
          <pc:sldLayoutMkLst>
            <pc:docMk/>
            <pc:sldMasterMk cId="2686683982" sldId="2147483661"/>
            <pc:sldLayoutMk cId="1183931571" sldId="2147483662"/>
          </pc:sldLayoutMkLst>
          <pc:picChg chg="del">
            <ac:chgData name="Karen Cramer" userId="aede53a7-72c9-42f8-9033-e091be3de375" providerId="ADAL" clId="{3DDF025D-C47B-D44B-AAF1-4081BD8214BE}" dt="2025-05-01T17:34:01.947" v="2" actId="478"/>
            <ac:picMkLst>
              <pc:docMk/>
              <pc:sldMasterMk cId="2686683982" sldId="2147483661"/>
              <pc:sldLayoutMk cId="1183931571" sldId="2147483662"/>
              <ac:picMk id="20" creationId="{00000000-0000-0000-0000-000000000000}"/>
            </ac:picMkLst>
          </pc:picChg>
        </pc:sldLayoutChg>
        <pc:sldLayoutChg chg="delSp mod">
          <pc:chgData name="Karen Cramer" userId="aede53a7-72c9-42f8-9033-e091be3de375" providerId="ADAL" clId="{3DDF025D-C47B-D44B-AAF1-4081BD8214BE}" dt="2025-05-01T17:34:04.963" v="3" actId="478"/>
          <pc:sldLayoutMkLst>
            <pc:docMk/>
            <pc:sldMasterMk cId="2686683982" sldId="2147483661"/>
            <pc:sldLayoutMk cId="279456391" sldId="2147483663"/>
          </pc:sldLayoutMkLst>
          <pc:picChg chg="del">
            <ac:chgData name="Karen Cramer" userId="aede53a7-72c9-42f8-9033-e091be3de375" providerId="ADAL" clId="{3DDF025D-C47B-D44B-AAF1-4081BD8214BE}" dt="2025-05-01T17:34:04.963" v="3" actId="478"/>
            <ac:picMkLst>
              <pc:docMk/>
              <pc:sldMasterMk cId="2686683982" sldId="2147483661"/>
              <pc:sldLayoutMk cId="279456391" sldId="2147483663"/>
              <ac:picMk id="34" creationId="{00000000-0000-0000-0000-000000000000}"/>
            </ac:picMkLst>
          </pc:picChg>
        </pc:sldLayoutChg>
      </pc:sldMasterChg>
      <pc:sldMasterChg chg="modSldLayout">
        <pc:chgData name="Karen Cramer" userId="aede53a7-72c9-42f8-9033-e091be3de375" providerId="ADAL" clId="{3DDF025D-C47B-D44B-AAF1-4081BD8214BE}" dt="2025-05-01T17:34:13.524" v="5" actId="478"/>
        <pc:sldMasterMkLst>
          <pc:docMk/>
          <pc:sldMasterMk cId="217502348" sldId="2147483672"/>
        </pc:sldMasterMkLst>
        <pc:sldLayoutChg chg="delSp mod">
          <pc:chgData name="Karen Cramer" userId="aede53a7-72c9-42f8-9033-e091be3de375" providerId="ADAL" clId="{3DDF025D-C47B-D44B-AAF1-4081BD8214BE}" dt="2025-05-01T17:34:10.729" v="4" actId="478"/>
          <pc:sldLayoutMkLst>
            <pc:docMk/>
            <pc:sldMasterMk cId="217502348" sldId="2147483672"/>
            <pc:sldLayoutMk cId="3902848219" sldId="2147483674"/>
          </pc:sldLayoutMkLst>
          <pc:picChg chg="del">
            <ac:chgData name="Karen Cramer" userId="aede53a7-72c9-42f8-9033-e091be3de375" providerId="ADAL" clId="{3DDF025D-C47B-D44B-AAF1-4081BD8214BE}" dt="2025-05-01T17:34:10.729" v="4" actId="478"/>
            <ac:picMkLst>
              <pc:docMk/>
              <pc:sldMasterMk cId="217502348" sldId="2147483672"/>
              <pc:sldLayoutMk cId="3902848219" sldId="2147483674"/>
              <ac:picMk id="5" creationId="{71958951-78DB-564F-B470-299A0ED186D0}"/>
            </ac:picMkLst>
          </pc:picChg>
        </pc:sldLayoutChg>
        <pc:sldLayoutChg chg="delSp mod">
          <pc:chgData name="Karen Cramer" userId="aede53a7-72c9-42f8-9033-e091be3de375" providerId="ADAL" clId="{3DDF025D-C47B-D44B-AAF1-4081BD8214BE}" dt="2025-05-01T17:34:13.524" v="5" actId="478"/>
          <pc:sldLayoutMkLst>
            <pc:docMk/>
            <pc:sldMasterMk cId="217502348" sldId="2147483672"/>
            <pc:sldLayoutMk cId="2510771995" sldId="2147483675"/>
          </pc:sldLayoutMkLst>
          <pc:picChg chg="del">
            <ac:chgData name="Karen Cramer" userId="aede53a7-72c9-42f8-9033-e091be3de375" providerId="ADAL" clId="{3DDF025D-C47B-D44B-AAF1-4081BD8214BE}" dt="2025-05-01T17:34:13.524" v="5" actId="478"/>
            <ac:picMkLst>
              <pc:docMk/>
              <pc:sldMasterMk cId="217502348" sldId="2147483672"/>
              <pc:sldLayoutMk cId="2510771995" sldId="2147483675"/>
              <ac:picMk id="7" creationId="{AC013EE7-FE64-694F-8821-B4BB0D5423E0}"/>
            </ac:picMkLst>
          </pc:picChg>
        </pc:sldLayoutChg>
      </pc:sldMasterChg>
    </pc:docChg>
  </pc:docChgLst>
  <pc:docChgLst>
    <pc:chgData name="Gabriel Mendoza" userId="1db57bf0-472e-4f10-9c09-fbc986dd95a0" providerId="ADAL" clId="{C1310E13-B04E-4C49-8E12-54D05F26EEA0}"/>
    <pc:docChg chg="undo custSel modSld">
      <pc:chgData name="Gabriel Mendoza" userId="1db57bf0-472e-4f10-9c09-fbc986dd95a0" providerId="ADAL" clId="{C1310E13-B04E-4C49-8E12-54D05F26EEA0}" dt="2021-07-28T19:32:17.178" v="197" actId="207"/>
      <pc:docMkLst>
        <pc:docMk/>
      </pc:docMkLst>
      <pc:sldChg chg="modSp mod">
        <pc:chgData name="Gabriel Mendoza" userId="1db57bf0-472e-4f10-9c09-fbc986dd95a0" providerId="ADAL" clId="{C1310E13-B04E-4C49-8E12-54D05F26EEA0}" dt="2021-07-28T19:23:22.765" v="9" actId="20577"/>
        <pc:sldMkLst>
          <pc:docMk/>
          <pc:sldMk cId="0" sldId="256"/>
        </pc:sldMkLst>
      </pc:sldChg>
      <pc:sldChg chg="modSp mod">
        <pc:chgData name="Gabriel Mendoza" userId="1db57bf0-472e-4f10-9c09-fbc986dd95a0" providerId="ADAL" clId="{C1310E13-B04E-4C49-8E12-54D05F26EEA0}" dt="2021-07-28T19:32:17.178" v="197" actId="207"/>
        <pc:sldMkLst>
          <pc:docMk/>
          <pc:sldMk cId="0" sldId="257"/>
        </pc:sldMkLst>
      </pc:sldChg>
    </pc:docChg>
  </pc:docChgLst>
  <pc:docChgLst>
    <pc:chgData name="Stefan Ramsey" userId="S::sramsey@innovation-point.com::ec4101ff-a23d-4c99-9b28-4fa8caaa98d4" providerId="AD" clId="Web-{C79E2D66-4E84-D047-1D26-B519BBF5C726}"/>
    <pc:docChg chg="delSld">
      <pc:chgData name="Stefan Ramsey" userId="S::sramsey@innovation-point.com::ec4101ff-a23d-4c99-9b28-4fa8caaa98d4" providerId="AD" clId="Web-{C79E2D66-4E84-D047-1D26-B519BBF5C726}" dt="2025-01-21T01:37:14.183" v="0"/>
      <pc:docMkLst>
        <pc:docMk/>
      </pc:docMkLst>
      <pc:sldChg chg="del">
        <pc:chgData name="Stefan Ramsey" userId="S::sramsey@innovation-point.com::ec4101ff-a23d-4c99-9b28-4fa8caaa98d4" providerId="AD" clId="Web-{C79E2D66-4E84-D047-1D26-B519BBF5C726}" dt="2025-01-21T01:37:14.183" v="0"/>
        <pc:sldMkLst>
          <pc:docMk/>
          <pc:sldMk cId="3230871284"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1" name="Google Shape;9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9" name="Google Shape;9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and Content" type="obj">
  <p:cSld name="OBJECT">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5"/>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5"/>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t>‹#›</a:t>
            </a:fld>
            <a:endParaRPr sz="1200" b="0" i="0" u="none" strike="noStrike" cap="none">
              <a:solidFill>
                <a:srgbClr val="757070"/>
              </a:solidFill>
              <a:latin typeface="Calibri"/>
              <a:ea typeface="Calibri"/>
              <a:cs typeface="Calibri"/>
              <a:sym typeface="Calibri"/>
            </a:endParaRPr>
          </a:p>
        </p:txBody>
      </p:sp>
      <p:cxnSp>
        <p:nvCxnSpPr>
          <p:cNvPr id="19" name="Google Shape;19;p5"/>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7"/>
        <p:cNvGrpSpPr/>
        <p:nvPr/>
      </p:nvGrpSpPr>
      <p:grpSpPr>
        <a:xfrm>
          <a:off x="0" y="0"/>
          <a:ext cx="0" cy="0"/>
          <a:chOff x="0" y="0"/>
          <a:chExt cx="0" cy="0"/>
        </a:xfrm>
      </p:grpSpPr>
      <p:sp>
        <p:nvSpPr>
          <p:cNvPr id="78" name="Google Shape;78;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11839315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279456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4426418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1313023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0200282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8550046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534458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462470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1289622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5439728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581090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28482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7719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6220593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8784695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42869359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0949815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343219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8"/>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8"/>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8"/>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41937425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6851977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0234889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333678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4"/>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3.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686683982"/>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175023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488EFD"/>
              </a:buClr>
              <a:buSzPts val="3200"/>
              <a:buFont typeface="Calibri"/>
              <a:buNone/>
            </a:pPr>
            <a:r>
              <a:rPr lang="en-US" dirty="0"/>
              <a:t>OGSM Strategy Framework</a:t>
            </a:r>
            <a:endParaRPr dirty="0"/>
          </a:p>
        </p:txBody>
      </p:sp>
      <p:sp>
        <p:nvSpPr>
          <p:cNvPr id="95" name="Google Shape;95;p1"/>
          <p:cNvSpPr txBox="1">
            <a:spLocks noGrp="1"/>
          </p:cNvSpPr>
          <p:nvPr>
            <p:ph type="body" idx="1"/>
          </p:nvPr>
        </p:nvSpPr>
        <p:spPr>
          <a:xfrm>
            <a:off x="613185" y="1194099"/>
            <a:ext cx="11130891" cy="476937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F7F7F"/>
              </a:buClr>
              <a:buSzPts val="2000"/>
              <a:buNone/>
            </a:pPr>
            <a:r>
              <a:rPr lang="en-US" dirty="0">
                <a:solidFill>
                  <a:srgbClr val="7F7F7F"/>
                </a:solidFill>
                <a:latin typeface="Calibri"/>
                <a:ea typeface="Calibri"/>
                <a:cs typeface="Calibri"/>
                <a:sym typeface="Calibri"/>
              </a:rPr>
              <a:t>The </a:t>
            </a:r>
            <a:r>
              <a:rPr lang="en-US" b="1" dirty="0">
                <a:solidFill>
                  <a:srgbClr val="7F7F7F"/>
                </a:solidFill>
                <a:latin typeface="Calibri"/>
                <a:ea typeface="Calibri"/>
                <a:cs typeface="Calibri"/>
                <a:sym typeface="Calibri"/>
              </a:rPr>
              <a:t>OGSM Strategy Framework </a:t>
            </a:r>
            <a:r>
              <a:rPr lang="en-US" dirty="0">
                <a:solidFill>
                  <a:srgbClr val="7F7F7F"/>
                </a:solidFill>
                <a:latin typeface="Calibri"/>
                <a:ea typeface="Calibri"/>
                <a:cs typeface="Calibri"/>
                <a:sym typeface="Calibri"/>
              </a:rPr>
              <a:t>is a method that helps to guide organizations from the planning to the implementation phase of the business strategy development process. OGSM is an acronym that stands for Objective, Goals, Strategies, and Measures. An organization can use this method to connect its broader strategies, such as its mission and vision statements or its values, to concrete and actionable steps that can be taken to integrate the strategy into the daily behaviors of its employees. OGSM definitions include:</a:t>
            </a:r>
            <a:endParaRPr dirty="0"/>
          </a:p>
          <a:p>
            <a:pPr marL="228600" lvl="0" indent="-228600" algn="l" rtl="0">
              <a:lnSpc>
                <a:spcPct val="90000"/>
              </a:lnSpc>
              <a:spcBef>
                <a:spcPts val="1000"/>
              </a:spcBef>
              <a:spcAft>
                <a:spcPts val="0"/>
              </a:spcAft>
              <a:buClr>
                <a:srgbClr val="7F7F7F"/>
              </a:buClr>
              <a:buSzPts val="1800"/>
              <a:buChar char="•"/>
            </a:pPr>
            <a:r>
              <a:rPr lang="en-US" sz="1800" b="1" dirty="0">
                <a:solidFill>
                  <a:srgbClr val="7F7F7F"/>
                </a:solidFill>
                <a:latin typeface="Calibri"/>
                <a:ea typeface="Calibri"/>
                <a:cs typeface="Calibri"/>
                <a:sym typeface="Calibri"/>
              </a:rPr>
              <a:t>Objective</a:t>
            </a:r>
            <a:r>
              <a:rPr lang="en-US" sz="1800" dirty="0">
                <a:solidFill>
                  <a:srgbClr val="7F7F7F"/>
                </a:solidFill>
                <a:latin typeface="Calibri"/>
                <a:ea typeface="Calibri"/>
                <a:cs typeface="Calibri"/>
                <a:sym typeface="Calibri"/>
              </a:rPr>
              <a:t> - Clearly define the team’s overall objective, which should be linked to the team’s ultimate purpose. For example: </a:t>
            </a:r>
            <a:r>
              <a:rPr lang="en-US" sz="1800" i="1" dirty="0">
                <a:solidFill>
                  <a:srgbClr val="7F7F7F"/>
                </a:solidFill>
                <a:latin typeface="Calibri"/>
                <a:ea typeface="Calibri"/>
                <a:cs typeface="Calibri"/>
                <a:sym typeface="Calibri"/>
              </a:rPr>
              <a:t>Create an engaging customer experience that drives repeat sales</a:t>
            </a:r>
            <a:r>
              <a:rPr lang="en-US" sz="1800" dirty="0">
                <a:solidFill>
                  <a:srgbClr val="7F7F7F"/>
                </a:solidFill>
                <a:latin typeface="Calibri"/>
                <a:ea typeface="Calibri"/>
                <a:cs typeface="Calibri"/>
                <a:sym typeface="Calibri"/>
              </a:rPr>
              <a:t>. </a:t>
            </a:r>
            <a:endParaRPr dirty="0"/>
          </a:p>
          <a:p>
            <a:pPr marL="228600" lvl="0" indent="-228600" algn="l" rtl="0">
              <a:lnSpc>
                <a:spcPct val="90000"/>
              </a:lnSpc>
              <a:spcBef>
                <a:spcPts val="1000"/>
              </a:spcBef>
              <a:spcAft>
                <a:spcPts val="0"/>
              </a:spcAft>
              <a:buClr>
                <a:srgbClr val="7F7F7F"/>
              </a:buClr>
              <a:buSzPts val="1800"/>
              <a:buChar char="•"/>
            </a:pPr>
            <a:r>
              <a:rPr lang="en-US" sz="1800" b="1" dirty="0">
                <a:solidFill>
                  <a:srgbClr val="7F7F7F"/>
                </a:solidFill>
                <a:latin typeface="Calibri"/>
                <a:ea typeface="Calibri"/>
                <a:cs typeface="Calibri"/>
                <a:sym typeface="Calibri"/>
              </a:rPr>
              <a:t>Goals</a:t>
            </a:r>
            <a:r>
              <a:rPr lang="en-US" sz="1800" dirty="0">
                <a:solidFill>
                  <a:srgbClr val="7F7F7F"/>
                </a:solidFill>
                <a:latin typeface="Calibri"/>
                <a:ea typeface="Calibri"/>
                <a:cs typeface="Calibri"/>
                <a:sym typeface="Calibri"/>
              </a:rPr>
              <a:t> - Break-down the objective into smaller, more attainable goals. Each goal should be defined in a way that it can be clearly tracked and recorded. For example: </a:t>
            </a:r>
            <a:r>
              <a:rPr lang="en-US" sz="1800" i="1" dirty="0">
                <a:solidFill>
                  <a:srgbClr val="7F7F7F"/>
                </a:solidFill>
                <a:latin typeface="Calibri"/>
                <a:ea typeface="Calibri"/>
                <a:cs typeface="Calibri"/>
                <a:sym typeface="Calibri"/>
              </a:rPr>
              <a:t>Update website to include useful content that enhances the customer experience</a:t>
            </a:r>
            <a:r>
              <a:rPr lang="en-US" sz="1800" dirty="0">
                <a:solidFill>
                  <a:srgbClr val="7F7F7F"/>
                </a:solidFill>
                <a:latin typeface="Calibri"/>
                <a:ea typeface="Calibri"/>
                <a:cs typeface="Calibri"/>
                <a:sym typeface="Calibri"/>
              </a:rPr>
              <a:t>. </a:t>
            </a:r>
            <a:endParaRPr dirty="0"/>
          </a:p>
          <a:p>
            <a:pPr marL="228600" lvl="0" indent="-228600" algn="l" rtl="0">
              <a:lnSpc>
                <a:spcPct val="90000"/>
              </a:lnSpc>
              <a:spcBef>
                <a:spcPts val="1000"/>
              </a:spcBef>
              <a:spcAft>
                <a:spcPts val="0"/>
              </a:spcAft>
              <a:buClr>
                <a:srgbClr val="7F7F7F"/>
              </a:buClr>
              <a:buSzPts val="1800"/>
              <a:buChar char="•"/>
            </a:pPr>
            <a:r>
              <a:rPr lang="en-US" sz="1800" b="1" dirty="0">
                <a:solidFill>
                  <a:srgbClr val="7F7F7F"/>
                </a:solidFill>
                <a:latin typeface="Calibri"/>
                <a:ea typeface="Calibri"/>
                <a:cs typeface="Calibri"/>
                <a:sym typeface="Calibri"/>
              </a:rPr>
              <a:t>Strategies</a:t>
            </a:r>
            <a:r>
              <a:rPr lang="en-US" sz="1800" dirty="0">
                <a:solidFill>
                  <a:srgbClr val="7F7F7F"/>
                </a:solidFill>
                <a:latin typeface="Calibri"/>
                <a:ea typeface="Calibri"/>
                <a:cs typeface="Calibri"/>
                <a:sym typeface="Calibri"/>
              </a:rPr>
              <a:t> - Create strategies to accomplish each goal by considering what it will take to achieve the goal, your available resources, and your timeline. For example: </a:t>
            </a:r>
            <a:r>
              <a:rPr lang="en-US" sz="1800" i="1" dirty="0">
                <a:solidFill>
                  <a:srgbClr val="7F7F7F"/>
                </a:solidFill>
                <a:latin typeface="Calibri"/>
                <a:ea typeface="Calibri"/>
                <a:cs typeface="Calibri"/>
                <a:sym typeface="Calibri"/>
              </a:rPr>
              <a:t>Use articles to engage customers in learning about new technologies, including our products</a:t>
            </a:r>
            <a:r>
              <a:rPr lang="en-US" sz="1800" dirty="0">
                <a:solidFill>
                  <a:srgbClr val="7F7F7F"/>
                </a:solidFill>
                <a:latin typeface="Calibri"/>
                <a:ea typeface="Calibri"/>
                <a:cs typeface="Calibri"/>
                <a:sym typeface="Calibri"/>
              </a:rPr>
              <a:t>.</a:t>
            </a:r>
            <a:endParaRPr dirty="0"/>
          </a:p>
          <a:p>
            <a:pPr marL="228600" lvl="0" indent="-228600" algn="l" rtl="0">
              <a:lnSpc>
                <a:spcPct val="90000"/>
              </a:lnSpc>
              <a:spcBef>
                <a:spcPts val="1000"/>
              </a:spcBef>
              <a:spcAft>
                <a:spcPts val="0"/>
              </a:spcAft>
              <a:buClr>
                <a:srgbClr val="7F7F7F"/>
              </a:buClr>
              <a:buSzPts val="1800"/>
              <a:buChar char="•"/>
            </a:pPr>
            <a:r>
              <a:rPr lang="en-US" sz="1800" b="1" dirty="0">
                <a:solidFill>
                  <a:srgbClr val="7F7F7F"/>
                </a:solidFill>
                <a:latin typeface="Calibri"/>
                <a:ea typeface="Calibri"/>
                <a:cs typeface="Calibri"/>
                <a:sym typeface="Calibri"/>
              </a:rPr>
              <a:t>Measures</a:t>
            </a:r>
            <a:r>
              <a:rPr lang="en-US" sz="1800" dirty="0">
                <a:solidFill>
                  <a:srgbClr val="7F7F7F"/>
                </a:solidFill>
                <a:latin typeface="Calibri"/>
                <a:ea typeface="Calibri"/>
                <a:cs typeface="Calibri"/>
                <a:sym typeface="Calibri"/>
              </a:rPr>
              <a:t> - Define specific, quantifiable metrics that allow you to compare where you are today with what you will achieve in your defined time frame. For example: </a:t>
            </a:r>
            <a:r>
              <a:rPr lang="en-US" sz="1800" i="1" dirty="0">
                <a:solidFill>
                  <a:srgbClr val="7F7F7F"/>
                </a:solidFill>
                <a:latin typeface="Calibri"/>
                <a:ea typeface="Calibri"/>
                <a:cs typeface="Calibri"/>
                <a:sym typeface="Calibri"/>
              </a:rPr>
              <a:t>Write six new articles this quarter to publish on our website and promote through social media</a:t>
            </a:r>
            <a:r>
              <a:rPr lang="en-US" sz="1800" dirty="0">
                <a:solidFill>
                  <a:srgbClr val="7F7F7F"/>
                </a:solidFill>
                <a:latin typeface="Calibri"/>
                <a:ea typeface="Calibri"/>
                <a:cs typeface="Calibri"/>
                <a:sym typeface="Calibri"/>
              </a:rPr>
              <a:t>.</a:t>
            </a:r>
            <a:endParaRPr sz="1800" dirty="0">
              <a:solidFill>
                <a:srgbClr val="7F7F7F"/>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488EFD"/>
              </a:buClr>
              <a:buSzPts val="3200"/>
              <a:buFont typeface="Calibri"/>
              <a:buNone/>
            </a:pPr>
            <a:r>
              <a:rPr lang="en-US" dirty="0"/>
              <a:t>OGSM Strategy Framework</a:t>
            </a:r>
            <a:endParaRPr dirty="0"/>
          </a:p>
        </p:txBody>
      </p:sp>
      <p:graphicFrame>
        <p:nvGraphicFramePr>
          <p:cNvPr id="104" name="Google Shape;104;p2"/>
          <p:cNvGraphicFramePr/>
          <p:nvPr>
            <p:extLst>
              <p:ext uri="{D42A27DB-BD31-4B8C-83A1-F6EECF244321}">
                <p14:modId xmlns:p14="http://schemas.microsoft.com/office/powerpoint/2010/main" val="1745366273"/>
              </p:ext>
            </p:extLst>
          </p:nvPr>
        </p:nvGraphicFramePr>
        <p:xfrm>
          <a:off x="162127" y="1129276"/>
          <a:ext cx="11861275" cy="1848591"/>
        </p:xfrm>
        <a:graphic>
          <a:graphicData uri="http://schemas.openxmlformats.org/drawingml/2006/table">
            <a:tbl>
              <a:tblPr>
                <a:noFill/>
                <a:tableStyleId>{B45EAC3C-202E-4D85-B07D-5B0BE2503E4C}</a:tableStyleId>
              </a:tblPr>
              <a:tblGrid>
                <a:gridCol w="901625">
                  <a:extLst>
                    <a:ext uri="{9D8B030D-6E8A-4147-A177-3AD203B41FA5}">
                      <a16:colId xmlns:a16="http://schemas.microsoft.com/office/drawing/2014/main" val="20000"/>
                    </a:ext>
                  </a:extLst>
                </a:gridCol>
                <a:gridCol w="7431875">
                  <a:extLst>
                    <a:ext uri="{9D8B030D-6E8A-4147-A177-3AD203B41FA5}">
                      <a16:colId xmlns:a16="http://schemas.microsoft.com/office/drawing/2014/main" val="20001"/>
                    </a:ext>
                  </a:extLst>
                </a:gridCol>
                <a:gridCol w="1756750">
                  <a:extLst>
                    <a:ext uri="{9D8B030D-6E8A-4147-A177-3AD203B41FA5}">
                      <a16:colId xmlns:a16="http://schemas.microsoft.com/office/drawing/2014/main" val="20002"/>
                    </a:ext>
                  </a:extLst>
                </a:gridCol>
                <a:gridCol w="1771025">
                  <a:extLst>
                    <a:ext uri="{9D8B030D-6E8A-4147-A177-3AD203B41FA5}">
                      <a16:colId xmlns:a16="http://schemas.microsoft.com/office/drawing/2014/main" val="20003"/>
                    </a:ext>
                  </a:extLst>
                </a:gridCol>
              </a:tblGrid>
              <a:tr h="655875">
                <a:tc>
                  <a:txBody>
                    <a:bodyPr/>
                    <a:lstStyle/>
                    <a:p>
                      <a:pPr marL="0" marR="0" lvl="0" indent="0" algn="l" rtl="0">
                        <a:lnSpc>
                          <a:spcPct val="100000"/>
                        </a:lnSpc>
                        <a:spcBef>
                          <a:spcPts val="0"/>
                        </a:spcBef>
                        <a:spcAft>
                          <a:spcPts val="0"/>
                        </a:spcAft>
                        <a:buClr>
                          <a:schemeClr val="lt1"/>
                        </a:buClr>
                        <a:buSzPts val="1200"/>
                        <a:buFont typeface="Calibri"/>
                        <a:buNone/>
                      </a:pPr>
                      <a:r>
                        <a:rPr lang="en-US" sz="1400" b="1" i="0" u="none" strike="noStrike" cap="none" dirty="0">
                          <a:solidFill>
                            <a:schemeClr val="lt1"/>
                          </a:solidFill>
                          <a:latin typeface="Calibri"/>
                          <a:ea typeface="Calibri"/>
                          <a:cs typeface="Calibri"/>
                          <a:sym typeface="Calibri"/>
                        </a:rPr>
                        <a:t>Objective:</a:t>
                      </a:r>
                      <a:endParaRPr sz="1600" dirty="0"/>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478EF9"/>
                    </a:solidFill>
                  </a:tcPr>
                </a:tc>
                <a:tc gridSpan="3">
                  <a:txBody>
                    <a:bodyPr/>
                    <a:lstStyle/>
                    <a:p>
                      <a:pPr marL="117475" marR="0" lvl="0" indent="0" algn="l" rtl="0">
                        <a:lnSpc>
                          <a:spcPct val="100000"/>
                        </a:lnSpc>
                        <a:spcBef>
                          <a:spcPts val="0"/>
                        </a:spcBef>
                        <a:spcAft>
                          <a:spcPts val="0"/>
                        </a:spcAft>
                        <a:buClr>
                          <a:schemeClr val="lt1"/>
                        </a:buClr>
                        <a:buSzPts val="1600"/>
                        <a:buFont typeface="Calibri"/>
                        <a:buNone/>
                      </a:pPr>
                      <a:r>
                        <a:rPr lang="en-US" sz="1400" b="1" i="0" u="none" strike="noStrike" cap="none" dirty="0">
                          <a:solidFill>
                            <a:schemeClr val="lt1"/>
                          </a:solidFill>
                          <a:latin typeface="Calibri"/>
                          <a:ea typeface="Calibri"/>
                          <a:cs typeface="Calibri"/>
                          <a:sym typeface="Calibri"/>
                        </a:rPr>
                        <a:t>Enter objective here</a:t>
                      </a:r>
                    </a:p>
                  </a:txBody>
                  <a:tcPr marL="45725" marR="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478EF9"/>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85394">
                <a:tc gridSpan="2">
                  <a:txBody>
                    <a:bodyPr/>
                    <a:lstStyle/>
                    <a:p>
                      <a:pPr marL="0" marR="0" lvl="0" indent="0" algn="l" rtl="0">
                        <a:lnSpc>
                          <a:spcPct val="100000"/>
                        </a:lnSpc>
                        <a:spcBef>
                          <a:spcPts val="0"/>
                        </a:spcBef>
                        <a:spcAft>
                          <a:spcPts val="0"/>
                        </a:spcAft>
                        <a:buClr>
                          <a:schemeClr val="dk1"/>
                        </a:buClr>
                        <a:buSzPts val="1200"/>
                        <a:buFont typeface="Calibri"/>
                        <a:buNone/>
                      </a:pPr>
                      <a:r>
                        <a:rPr lang="en-US" sz="1200" b="1" i="0" u="none" strike="noStrike" cap="none" dirty="0">
                          <a:solidFill>
                            <a:schemeClr val="tx1">
                              <a:lumMod val="65000"/>
                              <a:lumOff val="35000"/>
                            </a:schemeClr>
                          </a:solidFill>
                          <a:latin typeface="Calibri"/>
                          <a:ea typeface="Calibri"/>
                          <a:cs typeface="Calibri"/>
                          <a:sym typeface="Calibri"/>
                        </a:rPr>
                        <a:t>Goal</a:t>
                      </a:r>
                      <a:endParaRPr sz="1200" b="1" dirty="0">
                        <a:solidFill>
                          <a:schemeClr val="tx1">
                            <a:lumMod val="65000"/>
                            <a:lumOff val="3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tc>
                  <a:txBody>
                    <a:bodyPr/>
                    <a:lstStyle/>
                    <a:p>
                      <a:pPr marL="0" marR="0" lvl="0" indent="0" algn="ctr" rtl="0">
                        <a:lnSpc>
                          <a:spcPct val="100000"/>
                        </a:lnSpc>
                        <a:spcBef>
                          <a:spcPts val="0"/>
                        </a:spcBef>
                        <a:spcAft>
                          <a:spcPts val="0"/>
                        </a:spcAft>
                        <a:buNone/>
                      </a:pPr>
                      <a:r>
                        <a:rPr lang="en-US" sz="1200" b="1" i="0" u="none" strike="noStrike" cap="none" dirty="0">
                          <a:solidFill>
                            <a:schemeClr val="tx1">
                              <a:lumMod val="65000"/>
                              <a:lumOff val="35000"/>
                            </a:schemeClr>
                          </a:solidFill>
                          <a:latin typeface="Calibri"/>
                          <a:ea typeface="Calibri"/>
                          <a:cs typeface="Calibri"/>
                          <a:sym typeface="Calibri"/>
                        </a:rPr>
                        <a:t>Accountable</a:t>
                      </a: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ctr" rtl="0">
                        <a:lnSpc>
                          <a:spcPct val="100000"/>
                        </a:lnSpc>
                        <a:spcBef>
                          <a:spcPts val="0"/>
                        </a:spcBef>
                        <a:spcAft>
                          <a:spcPts val="0"/>
                        </a:spcAft>
                        <a:buNone/>
                      </a:pPr>
                      <a:r>
                        <a:rPr lang="en-US" sz="1200" b="1" i="0" u="none" strike="noStrike" cap="none" dirty="0">
                          <a:solidFill>
                            <a:schemeClr val="tx1">
                              <a:lumMod val="65000"/>
                              <a:lumOff val="35000"/>
                            </a:schemeClr>
                          </a:solidFill>
                          <a:latin typeface="Calibri"/>
                          <a:ea typeface="Calibri"/>
                          <a:cs typeface="Calibri"/>
                          <a:sym typeface="Calibri"/>
                        </a:rPr>
                        <a:t>Overall Status</a:t>
                      </a:r>
                      <a:endParaRPr sz="1400" b="1" dirty="0">
                        <a:solidFill>
                          <a:schemeClr val="tx1">
                            <a:lumMod val="65000"/>
                            <a:lumOff val="3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1"/>
                  </a:ext>
                </a:extLst>
              </a:tr>
              <a:tr h="807322">
                <a:tc gridSpan="2">
                  <a:txBody>
                    <a:bodyPr/>
                    <a:lstStyle/>
                    <a:p>
                      <a:pPr marL="176213" marR="0" lvl="0" indent="-176213" algn="l" rtl="0">
                        <a:lnSpc>
                          <a:spcPct val="100000"/>
                        </a:lnSpc>
                        <a:spcBef>
                          <a:spcPts val="0"/>
                        </a:spcBef>
                        <a:spcAft>
                          <a:spcPts val="0"/>
                        </a:spcAft>
                        <a:buClr>
                          <a:srgbClr val="757070"/>
                        </a:buClr>
                        <a:buSzPts val="1600"/>
                        <a:buFont typeface="Arial"/>
                        <a:buChar char="•"/>
                      </a:pPr>
                      <a:r>
                        <a:rPr lang="en-US" sz="1200" b="0" i="0" u="none" strike="noStrike" cap="none" dirty="0">
                          <a:solidFill>
                            <a:schemeClr val="tx1">
                              <a:lumMod val="75000"/>
                              <a:lumOff val="25000"/>
                            </a:schemeClr>
                          </a:solidFill>
                          <a:latin typeface="Calibri"/>
                          <a:ea typeface="Calibri"/>
                          <a:cs typeface="Calibri"/>
                          <a:sym typeface="Calibri"/>
                        </a:rPr>
                        <a:t>Enter goal statement(s) here</a:t>
                      </a:r>
                      <a:endParaRPr sz="1200" b="0" i="0" u="none" strike="noStrike" cap="none" dirty="0">
                        <a:solidFill>
                          <a:schemeClr val="tx1">
                            <a:lumMod val="75000"/>
                            <a:lumOff val="25000"/>
                          </a:schemeClr>
                        </a:solidFill>
                        <a:latin typeface="Calibri"/>
                        <a:ea typeface="Calibri"/>
                        <a:cs typeface="Calibri"/>
                        <a:sym typeface="Calibri"/>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tc>
                  <a:txBody>
                    <a:bodyPr/>
                    <a:lstStyle/>
                    <a:p>
                      <a:pPr marL="0" marR="0" lvl="0" indent="0" algn="ctr" rtl="0">
                        <a:lnSpc>
                          <a:spcPct val="100000"/>
                        </a:lnSpc>
                        <a:spcBef>
                          <a:spcPts val="0"/>
                        </a:spcBef>
                        <a:spcAft>
                          <a:spcPts val="0"/>
                        </a:spcAft>
                        <a:buClr>
                          <a:srgbClr val="757070"/>
                        </a:buClr>
                        <a:buSzPts val="1100"/>
                        <a:buFont typeface="Calibri"/>
                        <a:buNone/>
                      </a:pPr>
                      <a:r>
                        <a:rPr lang="en-US" sz="1200" b="0" i="0" u="none" strike="noStrike" cap="none" dirty="0">
                          <a:solidFill>
                            <a:schemeClr val="tx1">
                              <a:lumMod val="75000"/>
                              <a:lumOff val="25000"/>
                            </a:schemeClr>
                          </a:solidFill>
                          <a:latin typeface="Calibri"/>
                          <a:ea typeface="Calibri"/>
                          <a:cs typeface="Calibri"/>
                          <a:sym typeface="Calibri"/>
                        </a:rPr>
                        <a:t>Goal Owner name</a:t>
                      </a:r>
                      <a:endParaRPr sz="1200" b="0" dirty="0">
                        <a:solidFill>
                          <a:schemeClr val="tx1">
                            <a:lumMod val="75000"/>
                            <a:lumOff val="2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lnSpc>
                          <a:spcPct val="100000"/>
                        </a:lnSpc>
                        <a:spcBef>
                          <a:spcPts val="0"/>
                        </a:spcBef>
                        <a:spcAft>
                          <a:spcPts val="0"/>
                        </a:spcAft>
                        <a:buClr>
                          <a:schemeClr val="dk1"/>
                        </a:buClr>
                        <a:buSzPts val="1400"/>
                        <a:buFont typeface="Calibri"/>
                        <a:buNone/>
                      </a:pPr>
                      <a:r>
                        <a:rPr lang="en-US" sz="1400" b="1" i="0" u="none" strike="noStrike" cap="none" dirty="0">
                          <a:solidFill>
                            <a:schemeClr val="tx1">
                              <a:lumMod val="75000"/>
                              <a:lumOff val="25000"/>
                            </a:schemeClr>
                          </a:solidFill>
                          <a:latin typeface="Calibri"/>
                          <a:ea typeface="Calibri"/>
                          <a:cs typeface="Calibri"/>
                          <a:sym typeface="Calibri"/>
                        </a:rPr>
                        <a:t>In progress</a:t>
                      </a:r>
                      <a:endParaRPr dirty="0">
                        <a:solidFill>
                          <a:schemeClr val="tx1">
                            <a:lumMod val="75000"/>
                            <a:lumOff val="2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0002"/>
                  </a:ext>
                </a:extLst>
              </a:tr>
            </a:tbl>
          </a:graphicData>
        </a:graphic>
      </p:graphicFrame>
      <p:graphicFrame>
        <p:nvGraphicFramePr>
          <p:cNvPr id="105" name="Google Shape;105;p2"/>
          <p:cNvGraphicFramePr/>
          <p:nvPr>
            <p:extLst>
              <p:ext uri="{D42A27DB-BD31-4B8C-83A1-F6EECF244321}">
                <p14:modId xmlns:p14="http://schemas.microsoft.com/office/powerpoint/2010/main" val="3962359936"/>
              </p:ext>
            </p:extLst>
          </p:nvPr>
        </p:nvGraphicFramePr>
        <p:xfrm>
          <a:off x="162126" y="3137449"/>
          <a:ext cx="11861275" cy="3123975"/>
        </p:xfrm>
        <a:graphic>
          <a:graphicData uri="http://schemas.openxmlformats.org/drawingml/2006/table">
            <a:tbl>
              <a:tblPr>
                <a:noFill/>
                <a:tableStyleId>{B45EAC3C-202E-4D85-B07D-5B0BE2503E4C}</a:tableStyleId>
              </a:tblPr>
              <a:tblGrid>
                <a:gridCol w="6554350">
                  <a:extLst>
                    <a:ext uri="{9D8B030D-6E8A-4147-A177-3AD203B41FA5}">
                      <a16:colId xmlns:a16="http://schemas.microsoft.com/office/drawing/2014/main" val="20000"/>
                    </a:ext>
                  </a:extLst>
                </a:gridCol>
                <a:gridCol w="1768975">
                  <a:extLst>
                    <a:ext uri="{9D8B030D-6E8A-4147-A177-3AD203B41FA5}">
                      <a16:colId xmlns:a16="http://schemas.microsoft.com/office/drawing/2014/main" val="20001"/>
                    </a:ext>
                  </a:extLst>
                </a:gridCol>
                <a:gridCol w="1768975">
                  <a:extLst>
                    <a:ext uri="{9D8B030D-6E8A-4147-A177-3AD203B41FA5}">
                      <a16:colId xmlns:a16="http://schemas.microsoft.com/office/drawing/2014/main" val="20002"/>
                    </a:ext>
                  </a:extLst>
                </a:gridCol>
                <a:gridCol w="1768975">
                  <a:extLst>
                    <a:ext uri="{9D8B030D-6E8A-4147-A177-3AD203B41FA5}">
                      <a16:colId xmlns:a16="http://schemas.microsoft.com/office/drawing/2014/main" val="20003"/>
                    </a:ext>
                  </a:extLst>
                </a:gridCol>
              </a:tblGrid>
              <a:tr h="384400">
                <a:tc>
                  <a:txBody>
                    <a:bodyPr/>
                    <a:lstStyle/>
                    <a:p>
                      <a:pPr marL="0" marR="0" lvl="0" indent="0" algn="l" rtl="0">
                        <a:lnSpc>
                          <a:spcPct val="100000"/>
                        </a:lnSpc>
                        <a:spcBef>
                          <a:spcPts val="0"/>
                        </a:spcBef>
                        <a:spcAft>
                          <a:spcPts val="0"/>
                        </a:spcAft>
                        <a:buNone/>
                      </a:pPr>
                      <a:r>
                        <a:rPr lang="en-US" sz="1200" b="1" i="0" u="none" strike="noStrike" cap="none" dirty="0">
                          <a:solidFill>
                            <a:schemeClr val="tx1">
                              <a:lumMod val="65000"/>
                              <a:lumOff val="35000"/>
                            </a:schemeClr>
                          </a:solidFill>
                          <a:latin typeface="Calibri"/>
                          <a:ea typeface="Calibri"/>
                          <a:cs typeface="Calibri"/>
                          <a:sym typeface="Calibri"/>
                        </a:rPr>
                        <a:t>Key Strategies</a:t>
                      </a:r>
                      <a:endParaRPr sz="1200" b="1" i="0" u="none" strike="noStrike" cap="none" dirty="0">
                        <a:solidFill>
                          <a:schemeClr val="tx1">
                            <a:lumMod val="65000"/>
                            <a:lumOff val="35000"/>
                          </a:schemeClr>
                        </a:solidFill>
                        <a:latin typeface="Calibri"/>
                        <a:ea typeface="Calibri"/>
                        <a:cs typeface="Calibri"/>
                        <a:sym typeface="Calibri"/>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ctr" rtl="0">
                        <a:spcBef>
                          <a:spcPts val="0"/>
                        </a:spcBef>
                        <a:spcAft>
                          <a:spcPts val="0"/>
                        </a:spcAft>
                        <a:buNone/>
                      </a:pPr>
                      <a:r>
                        <a:rPr lang="en-US" sz="1200" b="1" i="0" u="none" strike="noStrike" cap="none" dirty="0">
                          <a:solidFill>
                            <a:schemeClr val="tx1">
                              <a:lumMod val="65000"/>
                              <a:lumOff val="35000"/>
                            </a:schemeClr>
                          </a:solidFill>
                          <a:latin typeface="Calibri"/>
                          <a:ea typeface="Calibri"/>
                          <a:cs typeface="Calibri"/>
                          <a:sym typeface="Calibri"/>
                        </a:rPr>
                        <a:t>Owner</a:t>
                      </a:r>
                      <a:endParaRPr sz="1200" b="1" u="none" strike="noStrike" cap="none" dirty="0">
                        <a:solidFill>
                          <a:schemeClr val="tx1">
                            <a:lumMod val="65000"/>
                            <a:lumOff val="3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ctr" rtl="0">
                        <a:spcBef>
                          <a:spcPts val="0"/>
                        </a:spcBef>
                        <a:spcAft>
                          <a:spcPts val="0"/>
                        </a:spcAft>
                        <a:buNone/>
                      </a:pPr>
                      <a:r>
                        <a:rPr lang="en-US" sz="1200" b="1" i="0" u="none" strike="noStrike" cap="none" dirty="0">
                          <a:solidFill>
                            <a:schemeClr val="tx1">
                              <a:lumMod val="65000"/>
                              <a:lumOff val="35000"/>
                            </a:schemeClr>
                          </a:solidFill>
                          <a:latin typeface="Calibri"/>
                          <a:ea typeface="Calibri"/>
                          <a:cs typeface="Calibri"/>
                          <a:sym typeface="Calibri"/>
                        </a:rPr>
                        <a:t>Measures</a:t>
                      </a:r>
                    </a:p>
                    <a:p>
                      <a:pPr marL="0" marR="0" lvl="0" indent="0" algn="ctr" rtl="0">
                        <a:spcBef>
                          <a:spcPts val="0"/>
                        </a:spcBef>
                        <a:spcAft>
                          <a:spcPts val="0"/>
                        </a:spcAft>
                        <a:buNone/>
                      </a:pPr>
                      <a:r>
                        <a:rPr lang="en-US" sz="1050" b="0" i="0" u="none" strike="noStrike" cap="none" dirty="0">
                          <a:solidFill>
                            <a:schemeClr val="tx1">
                              <a:lumMod val="65000"/>
                              <a:lumOff val="35000"/>
                            </a:schemeClr>
                          </a:solidFill>
                          <a:latin typeface="Calibri"/>
                          <a:ea typeface="Calibri"/>
                          <a:cs typeface="Calibri"/>
                          <a:sym typeface="Calibri"/>
                        </a:rPr>
                        <a:t>(Strategy Level)</a:t>
                      </a:r>
                      <a:endParaRPr lang="en-US" sz="1050" b="0" u="none" strike="noStrike" cap="none" dirty="0">
                        <a:solidFill>
                          <a:schemeClr val="tx1">
                            <a:lumMod val="65000"/>
                            <a:lumOff val="3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ctr" rtl="0">
                        <a:spcBef>
                          <a:spcPts val="0"/>
                        </a:spcBef>
                        <a:spcAft>
                          <a:spcPts val="0"/>
                        </a:spcAft>
                        <a:buNone/>
                      </a:pPr>
                      <a:r>
                        <a:rPr lang="en-US" sz="1200" b="1" u="none" strike="noStrike" cap="none" dirty="0">
                          <a:solidFill>
                            <a:schemeClr val="tx1">
                              <a:lumMod val="65000"/>
                              <a:lumOff val="35000"/>
                            </a:schemeClr>
                          </a:solidFill>
                          <a:latin typeface="Calibri" panose="020F0502020204030204" pitchFamily="34" charset="0"/>
                          <a:cs typeface="Calibri" panose="020F0502020204030204" pitchFamily="34" charset="0"/>
                        </a:rPr>
                        <a:t>Progress</a:t>
                      </a:r>
                      <a:endParaRPr sz="1200" b="1" u="none" strike="noStrike" cap="none" dirty="0">
                        <a:solidFill>
                          <a:schemeClr val="tx1">
                            <a:lumMod val="65000"/>
                            <a:lumOff val="3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495950">
                <a:tc>
                  <a:txBody>
                    <a:bodyPr/>
                    <a:lstStyle/>
                    <a:p>
                      <a:pPr marL="0" marR="0" lvl="0" indent="0" algn="l" rtl="0">
                        <a:lnSpc>
                          <a:spcPct val="100000"/>
                        </a:lnSpc>
                        <a:spcBef>
                          <a:spcPts val="0"/>
                        </a:spcBef>
                        <a:spcAft>
                          <a:spcPts val="0"/>
                        </a:spcAft>
                        <a:buNone/>
                      </a:pPr>
                      <a:r>
                        <a:rPr lang="en-US" sz="1200" b="0" i="0" u="none" strike="noStrike" cap="none" dirty="0">
                          <a:solidFill>
                            <a:schemeClr val="tx1">
                              <a:lumMod val="75000"/>
                              <a:lumOff val="25000"/>
                            </a:schemeClr>
                          </a:solidFill>
                          <a:latin typeface="Calibri" panose="020F0502020204030204" pitchFamily="34" charset="0"/>
                          <a:ea typeface="Calibri"/>
                          <a:cs typeface="Calibri" panose="020F0502020204030204" pitchFamily="34" charset="0"/>
                          <a:sym typeface="Calibri"/>
                        </a:rPr>
                        <a:t>Enter strategy Here</a:t>
                      </a:r>
                      <a:endParaRPr sz="1200" b="0" i="0" u="none" strike="noStrike" cap="none" dirty="0">
                        <a:solidFill>
                          <a:schemeClr val="tx1">
                            <a:lumMod val="75000"/>
                            <a:lumOff val="25000"/>
                          </a:schemeClr>
                        </a:solidFill>
                        <a:latin typeface="Calibri" panose="020F0502020204030204" pitchFamily="34" charset="0"/>
                        <a:ea typeface="Calibri"/>
                        <a:cs typeface="Calibri" panose="020F0502020204030204" pitchFamily="34" charset="0"/>
                        <a:sym typeface="Calibri"/>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u="none" strike="noStrike" cap="none" dirty="0">
                          <a:solidFill>
                            <a:schemeClr val="tx1">
                              <a:lumMod val="75000"/>
                              <a:lumOff val="25000"/>
                            </a:schemeClr>
                          </a:solidFill>
                          <a:latin typeface="Calibri" panose="020F0502020204030204" pitchFamily="34" charset="0"/>
                          <a:cs typeface="Calibri" panose="020F0502020204030204" pitchFamily="34" charset="0"/>
                        </a:rPr>
                        <a:t>Strategy Owner name</a:t>
                      </a: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0" u="none" strike="noStrike" cap="none" dirty="0">
                          <a:solidFill>
                            <a:schemeClr val="tx1">
                              <a:lumMod val="75000"/>
                              <a:lumOff val="25000"/>
                            </a:schemeClr>
                          </a:solidFill>
                          <a:latin typeface="Calibri" panose="020F0502020204030204" pitchFamily="34" charset="0"/>
                          <a:cs typeface="Calibri" panose="020F0502020204030204" pitchFamily="34" charset="0"/>
                        </a:rPr>
                        <a:t>Type Metric # here</a:t>
                      </a: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1" u="none" strike="noStrike" cap="none">
                          <a:solidFill>
                            <a:schemeClr val="tx1">
                              <a:lumMod val="75000"/>
                              <a:lumOff val="25000"/>
                            </a:schemeClr>
                          </a:solidFill>
                        </a:rPr>
                        <a:t>In progress</a:t>
                      </a:r>
                      <a:endParaRPr>
                        <a:solidFill>
                          <a:schemeClr val="tx1">
                            <a:lumMod val="75000"/>
                            <a:lumOff val="2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0001"/>
                  </a:ext>
                </a:extLst>
              </a:tr>
              <a:tr h="556175">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200" b="0" i="0" u="none" strike="noStrike" cap="none" dirty="0">
                        <a:solidFill>
                          <a:schemeClr val="tx1">
                            <a:lumMod val="75000"/>
                            <a:lumOff val="25000"/>
                          </a:schemeClr>
                        </a:solidFill>
                        <a:latin typeface="Calibri" panose="020F0502020204030204" pitchFamily="34" charset="0"/>
                        <a:ea typeface="Calibri"/>
                        <a:cs typeface="Calibri" panose="020F0502020204030204" pitchFamily="34" charset="0"/>
                        <a:sym typeface="Calibri"/>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1" u="none" strike="noStrike" cap="none">
                          <a:solidFill>
                            <a:schemeClr val="tx1">
                              <a:lumMod val="75000"/>
                              <a:lumOff val="25000"/>
                            </a:schemeClr>
                          </a:solidFill>
                        </a:rPr>
                        <a:t>Completed</a:t>
                      </a:r>
                      <a:endParaRPr>
                        <a:solidFill>
                          <a:schemeClr val="tx1">
                            <a:lumMod val="75000"/>
                            <a:lumOff val="2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50"/>
                    </a:solidFill>
                  </a:tcPr>
                </a:tc>
                <a:extLst>
                  <a:ext uri="{0D108BD9-81ED-4DB2-BD59-A6C34878D82A}">
                    <a16:rowId xmlns:a16="http://schemas.microsoft.com/office/drawing/2014/main" val="10002"/>
                  </a:ext>
                </a:extLst>
              </a:tr>
              <a:tr h="556175">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200" b="0" i="0" u="none" strike="noStrike" cap="none" dirty="0">
                        <a:solidFill>
                          <a:schemeClr val="tx1">
                            <a:lumMod val="75000"/>
                            <a:lumOff val="25000"/>
                          </a:schemeClr>
                        </a:solidFill>
                        <a:latin typeface="Calibri" panose="020F0502020204030204" pitchFamily="34" charset="0"/>
                        <a:ea typeface="Calibri"/>
                        <a:cs typeface="Calibri" panose="020F0502020204030204" pitchFamily="34" charset="0"/>
                        <a:sym typeface="Calibri"/>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1" u="none" strike="noStrike" cap="none">
                          <a:solidFill>
                            <a:schemeClr val="tx1">
                              <a:lumMod val="75000"/>
                              <a:lumOff val="25000"/>
                            </a:schemeClr>
                          </a:solidFill>
                        </a:rPr>
                        <a:t>At Risk</a:t>
                      </a:r>
                      <a:endParaRPr>
                        <a:solidFill>
                          <a:schemeClr val="tx1">
                            <a:lumMod val="75000"/>
                            <a:lumOff val="2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extLst>
                  <a:ext uri="{0D108BD9-81ED-4DB2-BD59-A6C34878D82A}">
                    <a16:rowId xmlns:a16="http://schemas.microsoft.com/office/drawing/2014/main" val="10003"/>
                  </a:ext>
                </a:extLst>
              </a:tr>
              <a:tr h="583525">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200" b="0" i="0" u="none" strike="noStrike" cap="none" dirty="0">
                        <a:solidFill>
                          <a:schemeClr val="tx1">
                            <a:lumMod val="75000"/>
                            <a:lumOff val="25000"/>
                          </a:schemeClr>
                        </a:solidFill>
                        <a:latin typeface="Calibri" panose="020F0502020204030204" pitchFamily="34" charset="0"/>
                        <a:ea typeface="Calibri"/>
                        <a:cs typeface="Calibri" panose="020F0502020204030204" pitchFamily="34" charset="0"/>
                        <a:sym typeface="Calibri"/>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r>
                        <a:rPr lang="en-US" sz="1200" b="1" u="none" strike="noStrike" cap="none">
                          <a:solidFill>
                            <a:schemeClr val="tx1">
                              <a:lumMod val="75000"/>
                              <a:lumOff val="25000"/>
                            </a:schemeClr>
                          </a:solidFill>
                        </a:rPr>
                        <a:t>Blocked</a:t>
                      </a:r>
                      <a:endParaRPr>
                        <a:solidFill>
                          <a:schemeClr val="tx1">
                            <a:lumMod val="75000"/>
                            <a:lumOff val="2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10004"/>
                  </a:ext>
                </a:extLst>
              </a:tr>
              <a:tr h="54775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200" b="0" i="0" u="none" strike="noStrike" cap="none" dirty="0">
                        <a:solidFill>
                          <a:schemeClr val="tx1">
                            <a:lumMod val="75000"/>
                            <a:lumOff val="25000"/>
                          </a:schemeClr>
                        </a:solidFill>
                        <a:latin typeface="Calibri" panose="020F0502020204030204" pitchFamily="34" charset="0"/>
                        <a:ea typeface="Calibri"/>
                        <a:cs typeface="Calibri" panose="020F0502020204030204" pitchFamily="34" charset="0"/>
                        <a:sym typeface="Calibri"/>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rtl="0">
                        <a:spcBef>
                          <a:spcPts val="0"/>
                        </a:spcBef>
                        <a:spcAft>
                          <a:spcPts val="0"/>
                        </a:spcAft>
                        <a:buNone/>
                      </a:pPr>
                      <a:endParaRPr sz="1200" b="0" u="none" strike="noStrike" cap="none" dirty="0">
                        <a:solidFill>
                          <a:schemeClr val="tx1">
                            <a:lumMod val="75000"/>
                            <a:lumOff val="25000"/>
                          </a:schemeClr>
                        </a:solidFill>
                        <a:latin typeface="Calibri" panose="020F0502020204030204" pitchFamily="34" charset="0"/>
                        <a:cs typeface="Calibri" panose="020F0502020204030204" pitchFamily="34" charset="0"/>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rtl="0">
                        <a:spcBef>
                          <a:spcPts val="0"/>
                        </a:spcBef>
                        <a:spcAft>
                          <a:spcPts val="0"/>
                        </a:spcAft>
                        <a:buNone/>
                      </a:pPr>
                      <a:endParaRPr sz="1200" b="1" u="none" strike="noStrike" cap="none" dirty="0">
                        <a:solidFill>
                          <a:schemeClr val="tx1">
                            <a:lumMod val="75000"/>
                            <a:lumOff val="25000"/>
                          </a:schemeClr>
                        </a:solidFill>
                      </a:endParaRPr>
                    </a:p>
                  </a:txBody>
                  <a:tcPr marL="45725"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6" name="TextBox 5">
            <a:extLst>
              <a:ext uri="{FF2B5EF4-FFF2-40B4-BE49-F238E27FC236}">
                <a16:creationId xmlns:a16="http://schemas.microsoft.com/office/drawing/2014/main" id="{B1D8A7BC-5C4D-4D42-8FC4-8FD762756E59}"/>
              </a:ext>
            </a:extLst>
          </p:cNvPr>
          <p:cNvSpPr txBox="1"/>
          <p:nvPr/>
        </p:nvSpPr>
        <p:spPr>
          <a:xfrm>
            <a:off x="5910567" y="70611"/>
            <a:ext cx="4167050"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Enter your objective and the goal(s) that support the objective. List the strategies and measures that support the goal(s). If desired, create a separate template for each goal to ensure that all strategies and measures support a single, specific goal.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39816"/>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7" name="TextBox 6">
            <a:extLst>
              <a:ext uri="{FF2B5EF4-FFF2-40B4-BE49-F238E27FC236}">
                <a16:creationId xmlns:a16="http://schemas.microsoft.com/office/drawing/2014/main" id="{A8B96D20-F954-E44B-A7F0-217FB6DA3FF2}"/>
              </a:ext>
            </a:extLst>
          </p:cNvPr>
          <p:cNvSpPr txBox="1"/>
          <p:nvPr/>
        </p:nvSpPr>
        <p:spPr>
          <a:xfrm>
            <a:off x="643719" y="1097519"/>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Create an action plan for creating your full OGSM Framework, including engaging your team and other key stakeholders. Include other actions focused on how you will implement the OGSM Framework as an ongoing review process to track your strategy.</a:t>
            </a:r>
          </a:p>
        </p:txBody>
      </p:sp>
    </p:spTree>
    <p:extLst>
      <p:ext uri="{BB962C8B-B14F-4D97-AF65-F5344CB8AC3E}">
        <p14:creationId xmlns:p14="http://schemas.microsoft.com/office/powerpoint/2010/main" val="2116949261"/>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67C7B1-6890-4F13-86EC-94B922BAABC3}">
  <ds:schemaRefs>
    <ds:schemaRef ds:uri="http://schemas.openxmlformats.org/package/2006/metadata/core-properties"/>
    <ds:schemaRef ds:uri="http://schemas.microsoft.com/office/2006/documentManagement/types"/>
    <ds:schemaRef ds:uri="http://purl.org/dc/dcmitype/"/>
    <ds:schemaRef ds:uri="http://purl.org/dc/elements/1.1/"/>
    <ds:schemaRef ds:uri="http://schemas.microsoft.com/office/infopath/2007/PartnerControls"/>
    <ds:schemaRef ds:uri="http://purl.org/dc/terms/"/>
    <ds:schemaRef ds:uri="http://www.w3.org/XML/1998/namespace"/>
    <ds:schemaRef ds:uri="2b6f4d9c-e67e-4634-a886-8566b3a998fa"/>
    <ds:schemaRef ds:uri="3c7d788f-59f0-4ee8-87d4-6b60b595ee8d"/>
    <ds:schemaRef ds:uri="http://schemas.microsoft.com/office/2006/metadata/properties"/>
  </ds:schemaRefs>
</ds:datastoreItem>
</file>

<file path=customXml/itemProps2.xml><?xml version="1.0" encoding="utf-8"?>
<ds:datastoreItem xmlns:ds="http://schemas.openxmlformats.org/officeDocument/2006/customXml" ds:itemID="{C3AE010A-EEBB-4B5D-AA8A-D71091AB74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2927784-78B1-4EC8-BB64-E5B4712CBB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TotalTime>
  <Words>417</Words>
  <Application>Microsoft Macintosh PowerPoint</Application>
  <PresentationFormat>Widescreen</PresentationFormat>
  <Paragraphs>38</Paragraphs>
  <Slides>3</Slides>
  <Notes>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Roboto</vt:lpstr>
      <vt:lpstr>Calibri</vt:lpstr>
      <vt:lpstr>Roboto Black</vt:lpstr>
      <vt:lpstr>Calibri Light</vt:lpstr>
      <vt:lpstr>Arial</vt:lpstr>
      <vt:lpstr>Office Theme</vt:lpstr>
      <vt:lpstr>1_Office Theme</vt:lpstr>
      <vt:lpstr>2_Office Theme</vt:lpstr>
      <vt:lpstr>OGSM Strategy Framework</vt:lpstr>
      <vt:lpstr>OGSM Strategy Framework</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OGSM Strategy Framework Template</dc:title>
  <dc:creator>Soren Kaplan</dc:creator>
  <cp:lastModifiedBy>Karen Cramer</cp:lastModifiedBy>
  <cp:revision>4</cp:revision>
  <dcterms:created xsi:type="dcterms:W3CDTF">2018-02-04T00:01:51Z</dcterms:created>
  <dcterms:modified xsi:type="dcterms:W3CDTF">2025-05-01T17:35:33Z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