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7"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850"/>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aede53a7-72c9-42f8-9033-e091be3de375" providerId="ADAL" clId="{7228C9EA-EB88-3B42-982A-1820FD6EE569}"/>
    <pc:docChg chg="custSel modSld modMainMaster">
      <pc:chgData name="Karen Cramer" userId="aede53a7-72c9-42f8-9033-e091be3de375" providerId="ADAL" clId="{7228C9EA-EB88-3B42-982A-1820FD6EE569}" dt="2025-05-01T17:44:38.935" v="6" actId="478"/>
      <pc:docMkLst>
        <pc:docMk/>
      </pc:docMkLst>
      <pc:sldChg chg="delSp mod">
        <pc:chgData name="Karen Cramer" userId="aede53a7-72c9-42f8-9033-e091be3de375" providerId="ADAL" clId="{7228C9EA-EB88-3B42-982A-1820FD6EE569}" dt="2025-05-01T17:44:25.736" v="4" actId="478"/>
        <pc:sldMkLst>
          <pc:docMk/>
          <pc:sldMk cId="3941081118" sldId="264"/>
        </pc:sldMkLst>
        <pc:spChg chg="del">
          <ac:chgData name="Karen Cramer" userId="aede53a7-72c9-42f8-9033-e091be3de375" providerId="ADAL" clId="{7228C9EA-EB88-3B42-982A-1820FD6EE569}" dt="2025-05-01T17:44:25.736" v="4" actId="478"/>
          <ac:spMkLst>
            <pc:docMk/>
            <pc:sldMk cId="3941081118" sldId="264"/>
            <ac:spMk id="7" creationId="{FFB2AB14-4AB8-4657-A711-BDCA357A288E}"/>
          </ac:spMkLst>
        </pc:spChg>
      </pc:sldChg>
      <pc:sldChg chg="delSp mod">
        <pc:chgData name="Karen Cramer" userId="aede53a7-72c9-42f8-9033-e091be3de375" providerId="ADAL" clId="{7228C9EA-EB88-3B42-982A-1820FD6EE569}" dt="2025-05-01T17:44:34.330" v="5" actId="478"/>
        <pc:sldMkLst>
          <pc:docMk/>
          <pc:sldMk cId="896249539" sldId="267"/>
        </pc:sldMkLst>
        <pc:spChg chg="del">
          <ac:chgData name="Karen Cramer" userId="aede53a7-72c9-42f8-9033-e091be3de375" providerId="ADAL" clId="{7228C9EA-EB88-3B42-982A-1820FD6EE569}" dt="2025-05-01T17:44:34.330" v="5" actId="478"/>
          <ac:spMkLst>
            <pc:docMk/>
            <pc:sldMk cId="896249539" sldId="267"/>
            <ac:spMk id="7" creationId="{FFB2AB14-4AB8-4657-A711-BDCA357A288E}"/>
          </ac:spMkLst>
        </pc:spChg>
      </pc:sldChg>
      <pc:sldChg chg="delSp mod">
        <pc:chgData name="Karen Cramer" userId="aede53a7-72c9-42f8-9033-e091be3de375" providerId="ADAL" clId="{7228C9EA-EB88-3B42-982A-1820FD6EE569}" dt="2025-05-01T17:44:38.935" v="6" actId="478"/>
        <pc:sldMkLst>
          <pc:docMk/>
          <pc:sldMk cId="2116949261" sldId="273"/>
        </pc:sldMkLst>
        <pc:spChg chg="del">
          <ac:chgData name="Karen Cramer" userId="aede53a7-72c9-42f8-9033-e091be3de375" providerId="ADAL" clId="{7228C9EA-EB88-3B42-982A-1820FD6EE569}" dt="2025-05-01T17:44:38.935" v="6" actId="478"/>
          <ac:spMkLst>
            <pc:docMk/>
            <pc:sldMk cId="2116949261" sldId="273"/>
            <ac:spMk id="5" creationId="{9834833B-8C59-4B41-9B6A-16A8D8F867E2}"/>
          </ac:spMkLst>
        </pc:spChg>
      </pc:sldChg>
      <pc:sldMasterChg chg="modSldLayout">
        <pc:chgData name="Karen Cramer" userId="aede53a7-72c9-42f8-9033-e091be3de375" providerId="ADAL" clId="{7228C9EA-EB88-3B42-982A-1820FD6EE569}" dt="2025-05-01T17:43:58.331" v="1" actId="478"/>
        <pc:sldMasterMkLst>
          <pc:docMk/>
          <pc:sldMasterMk cId="2711881703" sldId="2147483648"/>
        </pc:sldMasterMkLst>
        <pc:sldLayoutChg chg="delSp mod">
          <pc:chgData name="Karen Cramer" userId="aede53a7-72c9-42f8-9033-e091be3de375" providerId="ADAL" clId="{7228C9EA-EB88-3B42-982A-1820FD6EE569}" dt="2025-05-01T17:43:58.331" v="1" actId="478"/>
          <pc:sldLayoutMkLst>
            <pc:docMk/>
            <pc:sldMasterMk cId="2711881703" sldId="2147483648"/>
            <pc:sldLayoutMk cId="1149268650" sldId="2147483650"/>
          </pc:sldLayoutMkLst>
          <pc:picChg chg="del">
            <ac:chgData name="Karen Cramer" userId="aede53a7-72c9-42f8-9033-e091be3de375" providerId="ADAL" clId="{7228C9EA-EB88-3B42-982A-1820FD6EE569}" dt="2025-05-01T17:43:58.331" v="1"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7228C9EA-EB88-3B42-982A-1820FD6EE569}" dt="2025-05-01T17:43:55.824" v="0" actId="478"/>
          <pc:sldLayoutMkLst>
            <pc:docMk/>
            <pc:sldMasterMk cId="2711881703" sldId="2147483648"/>
            <pc:sldLayoutMk cId="832806540" sldId="2147483660"/>
          </pc:sldLayoutMkLst>
          <pc:picChg chg="del">
            <ac:chgData name="Karen Cramer" userId="aede53a7-72c9-42f8-9033-e091be3de375" providerId="ADAL" clId="{7228C9EA-EB88-3B42-982A-1820FD6EE569}" dt="2025-05-01T17:43:55.824"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7228C9EA-EB88-3B42-982A-1820FD6EE569}" dt="2025-05-01T17:44:07.287" v="3" actId="478"/>
        <pc:sldMasterMkLst>
          <pc:docMk/>
          <pc:sldMasterMk cId="3661489144" sldId="2147483661"/>
        </pc:sldMasterMkLst>
        <pc:sldLayoutChg chg="delSp mod">
          <pc:chgData name="Karen Cramer" userId="aede53a7-72c9-42f8-9033-e091be3de375" providerId="ADAL" clId="{7228C9EA-EB88-3B42-982A-1820FD6EE569}" dt="2025-05-01T17:44:04.614" v="2" actId="478"/>
          <pc:sldLayoutMkLst>
            <pc:docMk/>
            <pc:sldMasterMk cId="3661489144" sldId="2147483661"/>
            <pc:sldLayoutMk cId="3447183094" sldId="2147483662"/>
          </pc:sldLayoutMkLst>
          <pc:picChg chg="del">
            <ac:chgData name="Karen Cramer" userId="aede53a7-72c9-42f8-9033-e091be3de375" providerId="ADAL" clId="{7228C9EA-EB88-3B42-982A-1820FD6EE569}" dt="2025-05-01T17:44:04.614" v="2" actId="478"/>
            <ac:picMkLst>
              <pc:docMk/>
              <pc:sldMasterMk cId="3661489144" sldId="2147483661"/>
              <pc:sldLayoutMk cId="3447183094" sldId="2147483662"/>
              <ac:picMk id="20" creationId="{00000000-0000-0000-0000-000000000000}"/>
            </ac:picMkLst>
          </pc:picChg>
        </pc:sldLayoutChg>
        <pc:sldLayoutChg chg="delSp mod">
          <pc:chgData name="Karen Cramer" userId="aede53a7-72c9-42f8-9033-e091be3de375" providerId="ADAL" clId="{7228C9EA-EB88-3B42-982A-1820FD6EE569}" dt="2025-05-01T17:44:07.287" v="3" actId="478"/>
          <pc:sldLayoutMkLst>
            <pc:docMk/>
            <pc:sldMasterMk cId="3661489144" sldId="2147483661"/>
            <pc:sldLayoutMk cId="588297789" sldId="2147483663"/>
          </pc:sldLayoutMkLst>
          <pc:picChg chg="del">
            <ac:chgData name="Karen Cramer" userId="aede53a7-72c9-42f8-9033-e091be3de375" providerId="ADAL" clId="{7228C9EA-EB88-3B42-982A-1820FD6EE569}" dt="2025-05-01T17:44:07.287" v="3" actId="478"/>
            <ac:picMkLst>
              <pc:docMk/>
              <pc:sldMasterMk cId="3661489144" sldId="2147483661"/>
              <pc:sldLayoutMk cId="588297789" sldId="2147483663"/>
              <ac:picMk id="34" creationId="{00000000-0000-0000-0000-000000000000}"/>
            </ac:picMkLst>
          </pc:picChg>
        </pc:sldLayoutChg>
      </pc:sldMasterChg>
    </pc:docChg>
  </pc:docChgLst>
  <pc:docChgLst>
    <pc:chgData name="Karen Cramer" userId="6f45dc0a-8301-4568-85ab-e443a52a7875" providerId="ADAL" clId="{1F5E5295-52E8-D441-8C63-E65AA1742B51}"/>
    <pc:docChg chg="modSld">
      <pc:chgData name="Karen Cramer" userId="6f45dc0a-8301-4568-85ab-e443a52a7875" providerId="ADAL" clId="{1F5E5295-52E8-D441-8C63-E65AA1742B51}" dt="2022-06-16T14:00:56.356" v="30" actId="20577"/>
      <pc:docMkLst>
        <pc:docMk/>
      </pc:docMkLst>
      <pc:sldChg chg="modSp mod">
        <pc:chgData name="Karen Cramer" userId="6f45dc0a-8301-4568-85ab-e443a52a7875" providerId="ADAL" clId="{1F5E5295-52E8-D441-8C63-E65AA1742B51}" dt="2022-06-16T14:00:56.356" v="30" actId="20577"/>
        <pc:sldMkLst>
          <pc:docMk/>
          <pc:sldMk cId="3941081118" sldId="264"/>
        </pc:sldMkLst>
      </pc:sldChg>
    </pc:docChg>
  </pc:docChgLst>
  <pc:docChgLst>
    <pc:chgData name="Gabriel Mendoza" userId="1db57bf0-472e-4f10-9c09-fbc986dd95a0" providerId="ADAL" clId="{2C00BC75-D62B-4F9A-A96A-9F0B36E4F091}"/>
    <pc:docChg chg="custSel modSld">
      <pc:chgData name="Gabriel Mendoza" userId="1db57bf0-472e-4f10-9c09-fbc986dd95a0" providerId="ADAL" clId="{2C00BC75-D62B-4F9A-A96A-9F0B36E4F091}" dt="2021-07-29T17:15:04.051" v="52" actId="1076"/>
      <pc:docMkLst>
        <pc:docMk/>
      </pc:docMkLst>
      <pc:sldChg chg="addSp modSp mod">
        <pc:chgData name="Gabriel Mendoza" userId="1db57bf0-472e-4f10-9c09-fbc986dd95a0" providerId="ADAL" clId="{2C00BC75-D62B-4F9A-A96A-9F0B36E4F091}" dt="2021-07-29T17:15:04.051" v="52" actId="1076"/>
        <pc:sldMkLst>
          <pc:docMk/>
          <pc:sldMk cId="896249539" sldId="267"/>
        </pc:sldMkLst>
      </pc:sldChg>
    </pc:docChg>
  </pc:docChgLst>
  <pc:docChgLst>
    <pc:chgData name="Stefan Ramsey" userId="S::sramsey@innovation-point.com::ec4101ff-a23d-4c99-9b28-4fa8caaa98d4" providerId="AD" clId="Web-{2840B967-4D01-CA9B-48F4-0092A474BB60}"/>
    <pc:docChg chg="delSld">
      <pc:chgData name="Stefan Ramsey" userId="S::sramsey@innovation-point.com::ec4101ff-a23d-4c99-9b28-4fa8caaa98d4" providerId="AD" clId="Web-{2840B967-4D01-CA9B-48F4-0092A474BB60}" dt="2025-01-22T00:01:16.021" v="0"/>
      <pc:docMkLst>
        <pc:docMk/>
      </pc:docMkLst>
      <pc:sldChg chg="del">
        <pc:chgData name="Stefan Ramsey" userId="S::sramsey@innovation-point.com::ec4101ff-a23d-4c99-9b28-4fa8caaa98d4" providerId="AD" clId="Web-{2840B967-4D01-CA9B-48F4-0092A474BB60}" dt="2025-01-22T00:01:16.021"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447183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588297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688012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7296405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4184428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6349078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59113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920368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3606675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405292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661489144"/>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Porter’s Diamond</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Autofit/>
          </a:bodyPr>
          <a:lstStyle/>
          <a:p>
            <a:pPr marL="0" indent="0">
              <a:buNone/>
            </a:pPr>
            <a:r>
              <a:rPr lang="en-US" sz="1600" b="1" dirty="0">
                <a:solidFill>
                  <a:schemeClr val="tx1">
                    <a:lumMod val="50000"/>
                    <a:lumOff val="50000"/>
                  </a:schemeClr>
                </a:solidFill>
                <a:latin typeface="+mn-lt"/>
                <a:cs typeface="Calibri" panose="020F0502020204030204" pitchFamily="34" charset="0"/>
              </a:rPr>
              <a:t>Porter’s Diamond </a:t>
            </a:r>
            <a:r>
              <a:rPr lang="en-US" sz="1600" dirty="0">
                <a:solidFill>
                  <a:schemeClr val="tx1">
                    <a:lumMod val="50000"/>
                    <a:lumOff val="50000"/>
                  </a:schemeClr>
                </a:solidFill>
                <a:latin typeface="+mn-lt"/>
                <a:cs typeface="Calibri" panose="020F0502020204030204" pitchFamily="34" charset="0"/>
              </a:rPr>
              <a:t>explains the factors that influence how competitive an industry in one country would be internationally. This model specifically names firm strategy, structure &amp; rivalry, factor conditions, demand conditions, and related and supporting industries as conditions that exist in certain countries and not others. Organizations that have certain traits in common are competitors, which inspire them to innovate, improve productivity, and hopefully improve bottom-line performance. Additionally, for these reasons, organizations within the same cluster are able to compete in the international market.</a:t>
            </a:r>
          </a:p>
          <a:p>
            <a:pPr marL="0" indent="0">
              <a:buNone/>
            </a:pPr>
            <a:r>
              <a:rPr lang="en-US" sz="1600" dirty="0">
                <a:solidFill>
                  <a:schemeClr val="tx1">
                    <a:lumMod val="50000"/>
                    <a:lumOff val="50000"/>
                  </a:schemeClr>
                </a:solidFill>
                <a:latin typeface="+mn-lt"/>
                <a:cs typeface="Calibri" panose="020F0502020204030204" pitchFamily="34" charset="0"/>
              </a:rPr>
              <a:t>The Diamond contains:</a:t>
            </a:r>
          </a:p>
          <a:p>
            <a:pPr lvl="1"/>
            <a:r>
              <a:rPr lang="en-US" sz="1600" b="1" dirty="0">
                <a:solidFill>
                  <a:schemeClr val="tx1">
                    <a:lumMod val="50000"/>
                    <a:lumOff val="50000"/>
                  </a:schemeClr>
                </a:solidFill>
                <a:latin typeface="+mn-lt"/>
                <a:cs typeface="Calibri" panose="020F0502020204030204" pitchFamily="34" charset="0"/>
              </a:rPr>
              <a:t>Factor Conditions </a:t>
            </a:r>
            <a:r>
              <a:rPr lang="en-US" sz="1600" dirty="0">
                <a:solidFill>
                  <a:schemeClr val="tx1">
                    <a:lumMod val="50000"/>
                    <a:lumOff val="50000"/>
                  </a:schemeClr>
                </a:solidFill>
                <a:latin typeface="+mn-lt"/>
                <a:cs typeface="Calibri" panose="020F0502020204030204" pitchFamily="34" charset="0"/>
              </a:rPr>
              <a:t>- This involves environmental conditions (e.g., climate, oils and minerals), social resources (e.g., labor costs, quality of labor pool) or declarative and procedural knowledge that might differ among countries.</a:t>
            </a:r>
          </a:p>
          <a:p>
            <a:pPr lvl="1"/>
            <a:r>
              <a:rPr lang="en-US" sz="1600" b="1" dirty="0">
                <a:solidFill>
                  <a:schemeClr val="tx1">
                    <a:lumMod val="50000"/>
                    <a:lumOff val="50000"/>
                  </a:schemeClr>
                </a:solidFill>
                <a:latin typeface="+mn-lt"/>
                <a:cs typeface="Calibri" panose="020F0502020204030204" pitchFamily="34" charset="0"/>
              </a:rPr>
              <a:t>Firm Strategy, Structure and Rivalry </a:t>
            </a:r>
            <a:r>
              <a:rPr lang="en-US" sz="1600" dirty="0">
                <a:solidFill>
                  <a:schemeClr val="tx1">
                    <a:lumMod val="50000"/>
                    <a:lumOff val="50000"/>
                  </a:schemeClr>
                </a:solidFill>
                <a:latin typeface="+mn-lt"/>
                <a:cs typeface="Calibri" panose="020F0502020204030204" pitchFamily="34" charset="0"/>
              </a:rPr>
              <a:t>- Certain types of structure and organization, as well as goals, might differ in another country. This is because broader societal and cultural values shape those of the organization, which subsequently influence how receptive employees will be to individual or collective management styles. </a:t>
            </a:r>
          </a:p>
          <a:p>
            <a:pPr lvl="1"/>
            <a:r>
              <a:rPr lang="en-US" sz="1600" b="1" dirty="0">
                <a:solidFill>
                  <a:schemeClr val="tx1">
                    <a:lumMod val="50000"/>
                    <a:lumOff val="50000"/>
                  </a:schemeClr>
                </a:solidFill>
                <a:latin typeface="+mn-lt"/>
                <a:cs typeface="Calibri" panose="020F0502020204030204" pitchFamily="34" charset="0"/>
              </a:rPr>
              <a:t>Demand Conditions </a:t>
            </a:r>
            <a:r>
              <a:rPr lang="en-US" sz="1600" dirty="0">
                <a:solidFill>
                  <a:schemeClr val="tx1">
                    <a:lumMod val="50000"/>
                    <a:lumOff val="50000"/>
                  </a:schemeClr>
                </a:solidFill>
                <a:latin typeface="+mn-lt"/>
                <a:cs typeface="Calibri" panose="020F0502020204030204" pitchFamily="34" charset="0"/>
              </a:rPr>
              <a:t>- This factor concerns determining the characteristics of the market such as size and production cost. The more deeply the market is understood, the easier it will be for your organization to determine the cost for its products in a different location. </a:t>
            </a:r>
          </a:p>
          <a:p>
            <a:pPr lvl="1"/>
            <a:r>
              <a:rPr lang="en-US" sz="1600" b="1" dirty="0">
                <a:solidFill>
                  <a:schemeClr val="tx1">
                    <a:lumMod val="50000"/>
                    <a:lumOff val="50000"/>
                  </a:schemeClr>
                </a:solidFill>
                <a:latin typeface="+mn-lt"/>
                <a:cs typeface="Calibri" panose="020F0502020204030204" pitchFamily="34" charset="0"/>
              </a:rPr>
              <a:t>Related and Supporting Industries </a:t>
            </a:r>
            <a:r>
              <a:rPr lang="en-US" sz="1600" dirty="0">
                <a:solidFill>
                  <a:schemeClr val="tx1">
                    <a:lumMod val="50000"/>
                    <a:lumOff val="50000"/>
                  </a:schemeClr>
                </a:solidFill>
                <a:latin typeface="+mn-lt"/>
                <a:cs typeface="Calibri" panose="020F0502020204030204" pitchFamily="34" charset="0"/>
              </a:rPr>
              <a:t>- Success in an industry depends on the strengths and weaknesses of the other companies within that industry. Specifically, getting a broad sense of the </a:t>
            </a:r>
            <a:r>
              <a:rPr lang="en-US" sz="1600">
                <a:solidFill>
                  <a:schemeClr val="tx1">
                    <a:lumMod val="50000"/>
                    <a:lumOff val="50000"/>
                  </a:schemeClr>
                </a:solidFill>
                <a:latin typeface="+mn-lt"/>
                <a:cs typeface="Calibri" panose="020F0502020204030204" pitchFamily="34" charset="0"/>
              </a:rPr>
              <a:t>other organizations </a:t>
            </a:r>
            <a:r>
              <a:rPr lang="en-US" sz="1600" dirty="0">
                <a:solidFill>
                  <a:schemeClr val="tx1">
                    <a:lumMod val="50000"/>
                    <a:lumOff val="50000"/>
                  </a:schemeClr>
                </a:solidFill>
                <a:latin typeface="+mn-lt"/>
                <a:cs typeface="Calibri" panose="020F0502020204030204" pitchFamily="34" charset="0"/>
              </a:rPr>
              <a:t>in the market will help your organization determine which businesses would be useful partners and which businesses will be competitors.</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Porter’s Diamond</a:t>
            </a:r>
          </a:p>
        </p:txBody>
      </p:sp>
      <p:grpSp>
        <p:nvGrpSpPr>
          <p:cNvPr id="2" name="Group 1">
            <a:extLst>
              <a:ext uri="{FF2B5EF4-FFF2-40B4-BE49-F238E27FC236}">
                <a16:creationId xmlns:a16="http://schemas.microsoft.com/office/drawing/2014/main" id="{FF4C8BE5-6F33-4A98-8687-A0E98FAFACAF}"/>
              </a:ext>
            </a:extLst>
          </p:cNvPr>
          <p:cNvGrpSpPr/>
          <p:nvPr/>
        </p:nvGrpSpPr>
        <p:grpSpPr>
          <a:xfrm>
            <a:off x="244526" y="1708370"/>
            <a:ext cx="5273678" cy="3898464"/>
            <a:chOff x="257989" y="1868562"/>
            <a:chExt cx="6196103" cy="3898464"/>
          </a:xfrm>
        </p:grpSpPr>
        <p:sp>
          <p:nvSpPr>
            <p:cNvPr id="11" name="Diamond 10">
              <a:extLst>
                <a:ext uri="{FF2B5EF4-FFF2-40B4-BE49-F238E27FC236}">
                  <a16:creationId xmlns:a16="http://schemas.microsoft.com/office/drawing/2014/main" id="{1D2BEAF7-DD37-4155-AA7D-46E141ECC1E4}"/>
                </a:ext>
              </a:extLst>
            </p:cNvPr>
            <p:cNvSpPr/>
            <p:nvPr/>
          </p:nvSpPr>
          <p:spPr>
            <a:xfrm>
              <a:off x="1865333" y="1868562"/>
              <a:ext cx="2981415" cy="1850279"/>
            </a:xfrm>
            <a:prstGeom prst="diamond">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Factor Conditions</a:t>
              </a:r>
            </a:p>
          </p:txBody>
        </p:sp>
        <p:sp>
          <p:nvSpPr>
            <p:cNvPr id="12" name="Diamond 11">
              <a:extLst>
                <a:ext uri="{FF2B5EF4-FFF2-40B4-BE49-F238E27FC236}">
                  <a16:creationId xmlns:a16="http://schemas.microsoft.com/office/drawing/2014/main" id="{46ADE375-2271-4396-A14A-6D40D910858C}"/>
                </a:ext>
              </a:extLst>
            </p:cNvPr>
            <p:cNvSpPr/>
            <p:nvPr/>
          </p:nvSpPr>
          <p:spPr>
            <a:xfrm>
              <a:off x="257989" y="2902352"/>
              <a:ext cx="2981415" cy="1850279"/>
            </a:xfrm>
            <a:prstGeom prst="diamond">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Demand Conditions</a:t>
              </a:r>
            </a:p>
          </p:txBody>
        </p:sp>
        <p:sp>
          <p:nvSpPr>
            <p:cNvPr id="13" name="Diamond 12">
              <a:extLst>
                <a:ext uri="{FF2B5EF4-FFF2-40B4-BE49-F238E27FC236}">
                  <a16:creationId xmlns:a16="http://schemas.microsoft.com/office/drawing/2014/main" id="{688336F9-FB98-48AD-85B7-164F2236A9E3}"/>
                </a:ext>
              </a:extLst>
            </p:cNvPr>
            <p:cNvSpPr/>
            <p:nvPr/>
          </p:nvSpPr>
          <p:spPr>
            <a:xfrm>
              <a:off x="3472677" y="2902352"/>
              <a:ext cx="2981415" cy="1850279"/>
            </a:xfrm>
            <a:prstGeom prst="diamond">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Related &amp; Supporting Industries</a:t>
              </a:r>
            </a:p>
          </p:txBody>
        </p:sp>
        <p:sp>
          <p:nvSpPr>
            <p:cNvPr id="14" name="Diamond 13">
              <a:extLst>
                <a:ext uri="{FF2B5EF4-FFF2-40B4-BE49-F238E27FC236}">
                  <a16:creationId xmlns:a16="http://schemas.microsoft.com/office/drawing/2014/main" id="{B28D6157-8BF8-4E0C-BF8C-950929EF162E}"/>
                </a:ext>
              </a:extLst>
            </p:cNvPr>
            <p:cNvSpPr/>
            <p:nvPr/>
          </p:nvSpPr>
          <p:spPr>
            <a:xfrm>
              <a:off x="1865332" y="3916747"/>
              <a:ext cx="2981415" cy="1850279"/>
            </a:xfrm>
            <a:prstGeom prst="diamond">
              <a:avLst/>
            </a:prstGeom>
            <a:solidFill>
              <a:srgbClr val="488E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Strategy, Structure, and Rivalry</a:t>
              </a:r>
            </a:p>
          </p:txBody>
        </p:sp>
      </p:grpSp>
      <p:graphicFrame>
        <p:nvGraphicFramePr>
          <p:cNvPr id="27" name="Table 26">
            <a:extLst>
              <a:ext uri="{FF2B5EF4-FFF2-40B4-BE49-F238E27FC236}">
                <a16:creationId xmlns:a16="http://schemas.microsoft.com/office/drawing/2014/main" id="{83748A8E-53CF-E447-8273-13D98DF1C408}"/>
              </a:ext>
            </a:extLst>
          </p:cNvPr>
          <p:cNvGraphicFramePr>
            <a:graphicFrameLocks noGrp="1"/>
          </p:cNvGraphicFramePr>
          <p:nvPr>
            <p:extLst>
              <p:ext uri="{D42A27DB-BD31-4B8C-83A1-F6EECF244321}">
                <p14:modId xmlns:p14="http://schemas.microsoft.com/office/powerpoint/2010/main" val="1116429849"/>
              </p:ext>
            </p:extLst>
          </p:nvPr>
        </p:nvGraphicFramePr>
        <p:xfrm>
          <a:off x="5716750" y="1122630"/>
          <a:ext cx="5985418" cy="5069944"/>
        </p:xfrm>
        <a:graphic>
          <a:graphicData uri="http://schemas.openxmlformats.org/drawingml/2006/table">
            <a:tbl>
              <a:tblPr/>
              <a:tblGrid>
                <a:gridCol w="1385018">
                  <a:extLst>
                    <a:ext uri="{9D8B030D-6E8A-4147-A177-3AD203B41FA5}">
                      <a16:colId xmlns:a16="http://schemas.microsoft.com/office/drawing/2014/main" val="719228467"/>
                    </a:ext>
                  </a:extLst>
                </a:gridCol>
                <a:gridCol w="4600400">
                  <a:extLst>
                    <a:ext uri="{9D8B030D-6E8A-4147-A177-3AD203B41FA5}">
                      <a16:colId xmlns:a16="http://schemas.microsoft.com/office/drawing/2014/main" val="2788805015"/>
                    </a:ext>
                  </a:extLst>
                </a:gridCol>
              </a:tblGrid>
              <a:tr h="1267486">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FFFFFF"/>
                          </a:solidFill>
                          <a:effectLst/>
                          <a:latin typeface="Calibri" panose="020F0502020204030204" pitchFamily="34" charset="0"/>
                        </a:rPr>
                        <a:t>Factor</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FFFFFF"/>
                          </a:solidFill>
                          <a:effectLst/>
                          <a:latin typeface="Calibri" panose="020F0502020204030204" pitchFamily="34" charset="0"/>
                        </a:rPr>
                        <a:t>Conditions</a:t>
                      </a:r>
                    </a:p>
                  </a:txBody>
                  <a:tcPr marL="45720" marR="45720" marT="1828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65000"/>
                      </a:schemeClr>
                    </a:solidFill>
                  </a:tcPr>
                </a:tc>
                <a:tc>
                  <a:txBody>
                    <a:bodyPr/>
                    <a:lstStyle/>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Enter analysis here</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txBody>
                  <a:tcPr marL="45720" marR="45720" marT="18288"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2445484"/>
                  </a:ext>
                </a:extLst>
              </a:tr>
              <a:tr h="1267486">
                <a:tc>
                  <a:txBody>
                    <a:bodyPr/>
                    <a:lstStyle/>
                    <a:p>
                      <a:pPr algn="ctr" fontAlgn="ctr"/>
                      <a:r>
                        <a:rPr lang="en-US" sz="1600" b="1" i="0" u="none" strike="noStrike" dirty="0">
                          <a:solidFill>
                            <a:srgbClr val="FFFFFF"/>
                          </a:solidFill>
                          <a:effectLst/>
                          <a:latin typeface="Calibri" panose="020F0502020204030204" pitchFamily="34" charset="0"/>
                        </a:rPr>
                        <a:t>Demand Conditions</a:t>
                      </a:r>
                    </a:p>
                  </a:txBody>
                  <a:tcPr marL="45720" marR="45720" marT="1828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65000"/>
                      </a:schemeClr>
                    </a:solidFill>
                  </a:tcPr>
                </a:tc>
                <a:tc>
                  <a:txBody>
                    <a:bodyPr/>
                    <a:lstStyle/>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Enter analysis here</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txBody>
                  <a:tcPr marL="45720" marR="45720" marT="18288"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83977151"/>
                  </a:ext>
                </a:extLst>
              </a:tr>
              <a:tr h="1267486">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FFFFFF"/>
                          </a:solidFill>
                          <a:effectLst/>
                          <a:latin typeface="Calibri" panose="020F0502020204030204" pitchFamily="34" charset="0"/>
                        </a:rPr>
                        <a:t>Related &amp; Supporting Industries</a:t>
                      </a:r>
                    </a:p>
                  </a:txBody>
                  <a:tcPr marL="45720" marR="45720" marT="1828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65000"/>
                      </a:schemeClr>
                    </a:solidFill>
                  </a:tcPr>
                </a:tc>
                <a:tc>
                  <a:txBody>
                    <a:bodyPr/>
                    <a:lstStyle/>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Enter analysis here</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txBody>
                  <a:tcPr marL="45720" marR="45720" marT="18288"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88166689"/>
                  </a:ext>
                </a:extLst>
              </a:tr>
              <a:tr h="1267486">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FFFFFF"/>
                          </a:solidFill>
                          <a:effectLst/>
                          <a:latin typeface="Calibri" panose="020F0502020204030204" pitchFamily="34" charset="0"/>
                        </a:rPr>
                        <a:t>Strategy, Structure &amp; Rivalry</a:t>
                      </a:r>
                    </a:p>
                  </a:txBody>
                  <a:tcPr marL="45720" marR="45720" marT="1828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65000"/>
                      </a:schemeClr>
                    </a:solidFill>
                  </a:tcPr>
                </a:tc>
                <a:tc>
                  <a:txBody>
                    <a:bodyPr/>
                    <a:lstStyle/>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Enter analysis here</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400" b="0" i="0" u="none" strike="noStrike" dirty="0">
                          <a:solidFill>
                            <a:schemeClr val="tx1">
                              <a:lumMod val="65000"/>
                              <a:lumOff val="35000"/>
                            </a:schemeClr>
                          </a:solidFill>
                          <a:effectLst/>
                          <a:latin typeface="Calibri" panose="020F0502020204030204" pitchFamily="34" charset="0"/>
                        </a:rPr>
                        <a:t> </a:t>
                      </a:r>
                    </a:p>
                  </a:txBody>
                  <a:tcPr marL="45720" marR="45720" marT="18288"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10584319"/>
                  </a:ext>
                </a:extLst>
              </a:tr>
            </a:tbl>
          </a:graphicData>
        </a:graphic>
      </p:graphicFrame>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completing your Diamond model, including any research and input needed from key stakeholders or your team. Also include actions based on addressing the implications or strategies that arise from completing your analysis.</a:t>
            </a:r>
          </a:p>
        </p:txBody>
      </p:sp>
    </p:spTree>
    <p:extLst>
      <p:ext uri="{BB962C8B-B14F-4D97-AF65-F5344CB8AC3E}">
        <p14:creationId xmlns:p14="http://schemas.microsoft.com/office/powerpoint/2010/main" val="2116949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Props1.xml><?xml version="1.0" encoding="utf-8"?>
<ds:datastoreItem xmlns:ds="http://schemas.openxmlformats.org/officeDocument/2006/customXml" ds:itemID="{A74871CC-E8D2-444C-BD51-9494E3C327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1FD2720B-28F1-4100-8F03-3AFF0D1F5C1E}">
  <ds:schemaRefs>
    <ds:schemaRef ds:uri="3c7d788f-59f0-4ee8-87d4-6b60b595ee8d"/>
    <ds:schemaRef ds:uri="http://schemas.microsoft.com/office/2006/documentManagement/types"/>
    <ds:schemaRef ds:uri="http://purl.org/dc/terms/"/>
    <ds:schemaRef ds:uri="2b6f4d9c-e67e-4634-a886-8566b3a998fa"/>
    <ds:schemaRef ds:uri="http://schemas.microsoft.com/office/infopath/2007/PartnerControls"/>
    <ds:schemaRef ds:uri="http://purl.org/dc/dcmitype/"/>
    <ds:schemaRef ds:uri="http://purl.org/dc/elements/1.1/"/>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4152</TotalTime>
  <Words>405</Words>
  <Application>Microsoft Macintosh PowerPoint</Application>
  <PresentationFormat>Widescreen</PresentationFormat>
  <Paragraphs>39</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Porter’s Diamond</vt:lpstr>
      <vt:lpstr>Porter’s Diamond</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66</cp:revision>
  <dcterms:created xsi:type="dcterms:W3CDTF">2018-02-04T00:01:51Z</dcterms:created>
  <dcterms:modified xsi:type="dcterms:W3CDTF">2025-05-01T17:44:45Z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