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9"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C5A074CD-BAB3-4310-8F9D-B4BDD7B8E9A8}"/>
    <pc:docChg chg="custSel modSld">
      <pc:chgData name="Gabriel Mendoza" userId="1db57bf0-472e-4f10-9c09-fbc986dd95a0" providerId="ADAL" clId="{C5A074CD-BAB3-4310-8F9D-B4BDD7B8E9A8}" dt="2021-08-10T17:00:02.597" v="268"/>
      <pc:docMkLst>
        <pc:docMk/>
      </pc:docMkLst>
      <pc:sldChg chg="modSp mod">
        <pc:chgData name="Gabriel Mendoza" userId="1db57bf0-472e-4f10-9c09-fbc986dd95a0" providerId="ADAL" clId="{C5A074CD-BAB3-4310-8F9D-B4BDD7B8E9A8}" dt="2021-08-10T16:58:16.217" v="0" actId="113"/>
        <pc:sldMkLst>
          <pc:docMk/>
          <pc:sldMk cId="3941081118" sldId="264"/>
        </pc:sldMkLst>
      </pc:sldChg>
      <pc:sldChg chg="modSp mod">
        <pc:chgData name="Gabriel Mendoza" userId="1db57bf0-472e-4f10-9c09-fbc986dd95a0" providerId="ADAL" clId="{C5A074CD-BAB3-4310-8F9D-B4BDD7B8E9A8}" dt="2021-08-10T17:00:02.597" v="268"/>
        <pc:sldMkLst>
          <pc:docMk/>
          <pc:sldMk cId="2830775009" sldId="269"/>
        </pc:sldMkLst>
      </pc:sldChg>
    </pc:docChg>
  </pc:docChgLst>
  <pc:docChgLst>
    <pc:chgData name="Karen Cramer" userId="aede53a7-72c9-42f8-9033-e091be3de375" providerId="ADAL" clId="{AAC7A8F4-73A2-7545-879D-CCD573F57789}"/>
    <pc:docChg chg="custSel modSld modMainMaster">
      <pc:chgData name="Karen Cramer" userId="aede53a7-72c9-42f8-9033-e091be3de375" providerId="ADAL" clId="{AAC7A8F4-73A2-7545-879D-CCD573F57789}" dt="2025-05-01T17:58:32.098" v="7" actId="478"/>
      <pc:docMkLst>
        <pc:docMk/>
      </pc:docMkLst>
      <pc:sldChg chg="delSp mod">
        <pc:chgData name="Karen Cramer" userId="aede53a7-72c9-42f8-9033-e091be3de375" providerId="ADAL" clId="{AAC7A8F4-73A2-7545-879D-CCD573F57789}" dt="2025-05-01T17:58:21.651" v="5" actId="478"/>
        <pc:sldMkLst>
          <pc:docMk/>
          <pc:sldMk cId="3941081118" sldId="264"/>
        </pc:sldMkLst>
        <pc:spChg chg="del">
          <ac:chgData name="Karen Cramer" userId="aede53a7-72c9-42f8-9033-e091be3de375" providerId="ADAL" clId="{AAC7A8F4-73A2-7545-879D-CCD573F57789}" dt="2025-05-01T17:58:21.651" v="5" actId="478"/>
          <ac:spMkLst>
            <pc:docMk/>
            <pc:sldMk cId="3941081118" sldId="264"/>
            <ac:spMk id="7" creationId="{FFB2AB14-4AB8-4657-A711-BDCA357A288E}"/>
          </ac:spMkLst>
        </pc:spChg>
      </pc:sldChg>
      <pc:sldChg chg="delSp mod">
        <pc:chgData name="Karen Cramer" userId="aede53a7-72c9-42f8-9033-e091be3de375" providerId="ADAL" clId="{AAC7A8F4-73A2-7545-879D-CCD573F57789}" dt="2025-05-01T17:58:27.566" v="6" actId="478"/>
        <pc:sldMkLst>
          <pc:docMk/>
          <pc:sldMk cId="2830775009" sldId="269"/>
        </pc:sldMkLst>
        <pc:spChg chg="del">
          <ac:chgData name="Karen Cramer" userId="aede53a7-72c9-42f8-9033-e091be3de375" providerId="ADAL" clId="{AAC7A8F4-73A2-7545-879D-CCD573F57789}" dt="2025-05-01T17:58:27.566" v="6" actId="478"/>
          <ac:spMkLst>
            <pc:docMk/>
            <pc:sldMk cId="2830775009" sldId="269"/>
            <ac:spMk id="7" creationId="{FFB2AB14-4AB8-4657-A711-BDCA357A288E}"/>
          </ac:spMkLst>
        </pc:spChg>
      </pc:sldChg>
      <pc:sldChg chg="delSp mod">
        <pc:chgData name="Karen Cramer" userId="aede53a7-72c9-42f8-9033-e091be3de375" providerId="ADAL" clId="{AAC7A8F4-73A2-7545-879D-CCD573F57789}" dt="2025-05-01T17:58:32.098" v="7" actId="478"/>
        <pc:sldMkLst>
          <pc:docMk/>
          <pc:sldMk cId="988996987" sldId="277"/>
        </pc:sldMkLst>
        <pc:spChg chg="del">
          <ac:chgData name="Karen Cramer" userId="aede53a7-72c9-42f8-9033-e091be3de375" providerId="ADAL" clId="{AAC7A8F4-73A2-7545-879D-CCD573F57789}" dt="2025-05-01T17:58:32.098" v="7" actId="478"/>
          <ac:spMkLst>
            <pc:docMk/>
            <pc:sldMk cId="988996987" sldId="277"/>
            <ac:spMk id="5" creationId="{9834833B-8C59-4B41-9B6A-16A8D8F867E2}"/>
          </ac:spMkLst>
        </pc:spChg>
      </pc:sldChg>
      <pc:sldMasterChg chg="modSldLayout">
        <pc:chgData name="Karen Cramer" userId="aede53a7-72c9-42f8-9033-e091be3de375" providerId="ADAL" clId="{AAC7A8F4-73A2-7545-879D-CCD573F57789}" dt="2025-05-01T17:57:43.694" v="2" actId="478"/>
        <pc:sldMasterMkLst>
          <pc:docMk/>
          <pc:sldMasterMk cId="2711881703" sldId="2147483648"/>
        </pc:sldMasterMkLst>
        <pc:sldLayoutChg chg="delSp modSp mod">
          <pc:chgData name="Karen Cramer" userId="aede53a7-72c9-42f8-9033-e091be3de375" providerId="ADAL" clId="{AAC7A8F4-73A2-7545-879D-CCD573F57789}" dt="2025-05-01T17:57:43.694" v="2" actId="478"/>
          <pc:sldLayoutMkLst>
            <pc:docMk/>
            <pc:sldMasterMk cId="2711881703" sldId="2147483648"/>
            <pc:sldLayoutMk cId="1149268650" sldId="2147483650"/>
          </pc:sldLayoutMkLst>
          <pc:picChg chg="del mod">
            <ac:chgData name="Karen Cramer" userId="aede53a7-72c9-42f8-9033-e091be3de375" providerId="ADAL" clId="{AAC7A8F4-73A2-7545-879D-CCD573F57789}" dt="2025-05-01T17:57:43.694" v="2"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AAC7A8F4-73A2-7545-879D-CCD573F57789}" dt="2025-05-01T17:57:40.322" v="0" actId="478"/>
          <pc:sldLayoutMkLst>
            <pc:docMk/>
            <pc:sldMasterMk cId="2711881703" sldId="2147483648"/>
            <pc:sldLayoutMk cId="832806540" sldId="2147483660"/>
          </pc:sldLayoutMkLst>
          <pc:picChg chg="del">
            <ac:chgData name="Karen Cramer" userId="aede53a7-72c9-42f8-9033-e091be3de375" providerId="ADAL" clId="{AAC7A8F4-73A2-7545-879D-CCD573F57789}" dt="2025-05-01T17:57:40.322"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AAC7A8F4-73A2-7545-879D-CCD573F57789}" dt="2025-05-01T17:57:55.923" v="4" actId="478"/>
        <pc:sldMasterMkLst>
          <pc:docMk/>
          <pc:sldMasterMk cId="1802224539" sldId="2147483661"/>
        </pc:sldMasterMkLst>
        <pc:sldLayoutChg chg="delSp mod">
          <pc:chgData name="Karen Cramer" userId="aede53a7-72c9-42f8-9033-e091be3de375" providerId="ADAL" clId="{AAC7A8F4-73A2-7545-879D-CCD573F57789}" dt="2025-05-01T17:57:50.016" v="3" actId="478"/>
          <pc:sldLayoutMkLst>
            <pc:docMk/>
            <pc:sldMasterMk cId="1802224539" sldId="2147483661"/>
            <pc:sldLayoutMk cId="3836295099" sldId="2147483662"/>
          </pc:sldLayoutMkLst>
          <pc:picChg chg="del">
            <ac:chgData name="Karen Cramer" userId="aede53a7-72c9-42f8-9033-e091be3de375" providerId="ADAL" clId="{AAC7A8F4-73A2-7545-879D-CCD573F57789}" dt="2025-05-01T17:57:50.016" v="3" actId="478"/>
            <ac:picMkLst>
              <pc:docMk/>
              <pc:sldMasterMk cId="1802224539" sldId="2147483661"/>
              <pc:sldLayoutMk cId="3836295099" sldId="2147483662"/>
              <ac:picMk id="20" creationId="{00000000-0000-0000-0000-000000000000}"/>
            </ac:picMkLst>
          </pc:picChg>
        </pc:sldLayoutChg>
        <pc:sldLayoutChg chg="delSp mod">
          <pc:chgData name="Karen Cramer" userId="aede53a7-72c9-42f8-9033-e091be3de375" providerId="ADAL" clId="{AAC7A8F4-73A2-7545-879D-CCD573F57789}" dt="2025-05-01T17:57:55.923" v="4" actId="478"/>
          <pc:sldLayoutMkLst>
            <pc:docMk/>
            <pc:sldMasterMk cId="1802224539" sldId="2147483661"/>
            <pc:sldLayoutMk cId="2228858593" sldId="2147483665"/>
          </pc:sldLayoutMkLst>
          <pc:picChg chg="del">
            <ac:chgData name="Karen Cramer" userId="aede53a7-72c9-42f8-9033-e091be3de375" providerId="ADAL" clId="{AAC7A8F4-73A2-7545-879D-CCD573F57789}" dt="2025-05-01T17:57:55.923" v="4" actId="478"/>
            <ac:picMkLst>
              <pc:docMk/>
              <pc:sldMasterMk cId="1802224539" sldId="2147483661"/>
              <pc:sldLayoutMk cId="2228858593" sldId="2147483665"/>
              <ac:picMk id="34" creationId="{00000000-0000-0000-0000-000000000000}"/>
            </ac:picMkLst>
          </pc:picChg>
        </pc:sldLayoutChg>
      </pc:sldMasterChg>
    </pc:docChg>
  </pc:docChgLst>
  <pc:docChgLst>
    <pc:chgData name="Stefan Ramsey" userId="S::sramsey@innovation-point.com::ec4101ff-a23d-4c99-9b28-4fa8caaa98d4" providerId="AD" clId="Web-{D25DCD1A-0FA5-BFCB-0662-CC09B683D5EC}"/>
    <pc:docChg chg="delSld">
      <pc:chgData name="Stefan Ramsey" userId="S::sramsey@innovation-point.com::ec4101ff-a23d-4c99-9b28-4fa8caaa98d4" providerId="AD" clId="Web-{D25DCD1A-0FA5-BFCB-0662-CC09B683D5EC}" dt="2025-01-22T00:31:36.588" v="0"/>
      <pc:docMkLst>
        <pc:docMk/>
      </pc:docMkLst>
      <pc:sldChg chg="del">
        <pc:chgData name="Stefan Ramsey" userId="S::sramsey@innovation-point.com::ec4101ff-a23d-4c99-9b28-4fa8caaa98d4" providerId="AD" clId="Web-{D25DCD1A-0FA5-BFCB-0662-CC09B683D5EC}" dt="2025-01-22T00:31:36.588"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836295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40314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356558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228858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7832573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90231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75283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894754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1981103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9684536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018993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22362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802224539"/>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Strategy Roadmap</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dirty="0">
                <a:solidFill>
                  <a:schemeClr val="tx1">
                    <a:lumMod val="50000"/>
                    <a:lumOff val="50000"/>
                  </a:schemeClr>
                </a:solidFill>
                <a:latin typeface="+mn-lt"/>
              </a:rPr>
              <a:t>A </a:t>
            </a:r>
            <a:r>
              <a:rPr lang="en-IN" b="1" dirty="0">
                <a:solidFill>
                  <a:schemeClr val="tx1">
                    <a:lumMod val="50000"/>
                    <a:lumOff val="50000"/>
                  </a:schemeClr>
                </a:solidFill>
                <a:latin typeface="+mn-lt"/>
              </a:rPr>
              <a:t>Strategy Roadmap</a:t>
            </a:r>
            <a:r>
              <a:rPr lang="en-IN" dirty="0">
                <a:solidFill>
                  <a:schemeClr val="tx1">
                    <a:lumMod val="50000"/>
                    <a:lumOff val="50000"/>
                  </a:schemeClr>
                </a:solidFill>
                <a:latin typeface="+mn-lt"/>
              </a:rPr>
              <a:t>, also known as a Strategic Roadmap, is a visual depiction of where the organization currently is and where it would like to go in the future, including a plan to get from the current to the desired state. It can be used for many initiatives, but in general, a Strategy Roadmap serves as a guide toward an organizational vision or goal. Roadmaps typically include time point for key events, for example when the organization should implement each step of the plan or arrive at a desired state. While a strategic roadmap cannot be used to predict whether the organization will actually attain its goals, its visual display can allow your team to determine what steps need to be taken to get there. A Strategic Roadmap is often used by leadership to communicate its Strategic Plan.</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Strategy Roadmap</a:t>
            </a:r>
          </a:p>
        </p:txBody>
      </p:sp>
      <p:graphicFrame>
        <p:nvGraphicFramePr>
          <p:cNvPr id="11" name="Table 10">
            <a:extLst>
              <a:ext uri="{FF2B5EF4-FFF2-40B4-BE49-F238E27FC236}">
                <a16:creationId xmlns:a16="http://schemas.microsoft.com/office/drawing/2014/main" id="{40C1DCAD-F0E6-4F88-B192-7F55DFB575C7}"/>
              </a:ext>
            </a:extLst>
          </p:cNvPr>
          <p:cNvGraphicFramePr>
            <a:graphicFrameLocks noGrp="1"/>
          </p:cNvGraphicFramePr>
          <p:nvPr>
            <p:extLst>
              <p:ext uri="{D42A27DB-BD31-4B8C-83A1-F6EECF244321}">
                <p14:modId xmlns:p14="http://schemas.microsoft.com/office/powerpoint/2010/main" val="3227373097"/>
              </p:ext>
            </p:extLst>
          </p:nvPr>
        </p:nvGraphicFramePr>
        <p:xfrm>
          <a:off x="391494" y="1382486"/>
          <a:ext cx="11409012" cy="4963598"/>
        </p:xfrm>
        <a:graphic>
          <a:graphicData uri="http://schemas.openxmlformats.org/drawingml/2006/table">
            <a:tbl>
              <a:tblPr/>
              <a:tblGrid>
                <a:gridCol w="1981592">
                  <a:extLst>
                    <a:ext uri="{9D8B030D-6E8A-4147-A177-3AD203B41FA5}">
                      <a16:colId xmlns:a16="http://schemas.microsoft.com/office/drawing/2014/main" val="1195709041"/>
                    </a:ext>
                  </a:extLst>
                </a:gridCol>
                <a:gridCol w="3167743">
                  <a:extLst>
                    <a:ext uri="{9D8B030D-6E8A-4147-A177-3AD203B41FA5}">
                      <a16:colId xmlns:a16="http://schemas.microsoft.com/office/drawing/2014/main" val="1246885436"/>
                    </a:ext>
                  </a:extLst>
                </a:gridCol>
                <a:gridCol w="3311296">
                  <a:extLst>
                    <a:ext uri="{9D8B030D-6E8A-4147-A177-3AD203B41FA5}">
                      <a16:colId xmlns:a16="http://schemas.microsoft.com/office/drawing/2014/main" val="389961713"/>
                    </a:ext>
                  </a:extLst>
                </a:gridCol>
                <a:gridCol w="2948381">
                  <a:extLst>
                    <a:ext uri="{9D8B030D-6E8A-4147-A177-3AD203B41FA5}">
                      <a16:colId xmlns:a16="http://schemas.microsoft.com/office/drawing/2014/main" val="1041962337"/>
                    </a:ext>
                  </a:extLst>
                </a:gridCol>
              </a:tblGrid>
              <a:tr h="336038">
                <a:tc>
                  <a:txBody>
                    <a:bodyPr/>
                    <a:lstStyle/>
                    <a:p>
                      <a:pPr algn="ctr" fontAlgn="ctr"/>
                      <a:endParaRPr lang="en-US" sz="1050" b="0" i="0" u="none" strike="noStrike" dirty="0">
                        <a:solidFill>
                          <a:srgbClr val="000000"/>
                        </a:solidFill>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t"/>
                      <a:r>
                        <a:rPr lang="en-US" sz="2000" b="1" i="0" u="none" strike="noStrike" kern="1200" dirty="0">
                          <a:solidFill>
                            <a:schemeClr val="bg1"/>
                          </a:solidFill>
                          <a:effectLst/>
                          <a:latin typeface="Calibri" panose="020F0502020204030204" pitchFamily="34" charset="0"/>
                          <a:ea typeface="+mn-ea"/>
                          <a:cs typeface="+mn-cs"/>
                        </a:rPr>
                        <a:t>Short Term</a:t>
                      </a:r>
                    </a:p>
                  </a:txBody>
                  <a:tcPr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algn="ctr" fontAlgn="t"/>
                      <a:r>
                        <a:rPr lang="en-US" sz="2000" b="1" i="0" u="none" strike="noStrike" kern="1200" dirty="0">
                          <a:solidFill>
                            <a:schemeClr val="bg1"/>
                          </a:solidFill>
                          <a:effectLst/>
                          <a:latin typeface="Calibri" panose="020F0502020204030204" pitchFamily="34" charset="0"/>
                          <a:ea typeface="+mn-ea"/>
                          <a:cs typeface="+mn-cs"/>
                        </a:rPr>
                        <a:t>Mid Term</a:t>
                      </a:r>
                    </a:p>
                  </a:txBody>
                  <a:tcPr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algn="ctr" fontAlgn="t"/>
                      <a:r>
                        <a:rPr lang="en-US" sz="2000" b="1" i="0" u="none" strike="noStrike" kern="1200" dirty="0">
                          <a:solidFill>
                            <a:schemeClr val="bg1"/>
                          </a:solidFill>
                          <a:effectLst/>
                          <a:latin typeface="Calibri" panose="020F0502020204030204" pitchFamily="34" charset="0"/>
                          <a:ea typeface="+mn-ea"/>
                          <a:cs typeface="+mn-cs"/>
                        </a:rPr>
                        <a:t>Long Term</a:t>
                      </a:r>
                    </a:p>
                  </a:txBody>
                  <a:tcPr marT="0" marB="0" anchor="ctr">
                    <a:lnL w="12700" cap="flat" cmpd="sng" algn="ctr">
                      <a:solidFill>
                        <a:srgbClr val="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extLst>
                  <a:ext uri="{0D108BD9-81ED-4DB2-BD59-A6C34878D82A}">
                    <a16:rowId xmlns:a16="http://schemas.microsoft.com/office/drawing/2014/main" val="3167476204"/>
                  </a:ext>
                </a:extLst>
              </a:tr>
              <a:tr h="173825">
                <a:tc>
                  <a:txBody>
                    <a:bodyPr/>
                    <a:lstStyle/>
                    <a:p>
                      <a:pPr algn="ctr" fontAlgn="ctr"/>
                      <a:endParaRPr lang="en-US" sz="1050" b="0" i="0" u="none" strike="noStrike" dirty="0">
                        <a:solidFill>
                          <a:srgbClr val="000000"/>
                        </a:solidFill>
                        <a:effectLst/>
                        <a:latin typeface="Calibri" panose="020F0502020204030204" pitchFamily="34" charset="0"/>
                      </a:endParaRPr>
                    </a:p>
                  </a:txBody>
                  <a:tcPr marL="0" marR="0" marT="0" marB="0" anchor="ctr">
                    <a:lnL w="28575"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fontAlgn="t"/>
                      <a:r>
                        <a:rPr lang="en-US" sz="1200" b="1" i="0" u="none" strike="noStrike" kern="1200" dirty="0">
                          <a:solidFill>
                            <a:schemeClr val="tx1">
                              <a:lumMod val="65000"/>
                              <a:lumOff val="35000"/>
                            </a:schemeClr>
                          </a:solidFill>
                          <a:effectLst/>
                          <a:latin typeface="Calibri" panose="020F0502020204030204" pitchFamily="34" charset="0"/>
                          <a:ea typeface="+mn-ea"/>
                          <a:cs typeface="+mn-cs"/>
                        </a:rPr>
                        <a:t>1-6 Months</a:t>
                      </a:r>
                    </a:p>
                  </a:txBody>
                  <a:tcPr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t"/>
                      <a:r>
                        <a:rPr lang="en-US" sz="1200" b="1" i="0" u="none" strike="noStrike" kern="1200" dirty="0">
                          <a:solidFill>
                            <a:schemeClr val="tx1">
                              <a:lumMod val="65000"/>
                              <a:lumOff val="35000"/>
                            </a:schemeClr>
                          </a:solidFill>
                          <a:effectLst/>
                          <a:latin typeface="Calibri" panose="020F0502020204030204" pitchFamily="34" charset="0"/>
                          <a:ea typeface="+mn-ea"/>
                          <a:cs typeface="+mn-cs"/>
                        </a:rPr>
                        <a:t>6-12 Months</a:t>
                      </a:r>
                    </a:p>
                  </a:txBody>
                  <a:tcPr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fontAlgn="t"/>
                      <a:r>
                        <a:rPr lang="en-US" sz="1200" b="1" i="0" u="none" strike="noStrike" kern="1200" dirty="0">
                          <a:solidFill>
                            <a:schemeClr val="tx1">
                              <a:lumMod val="65000"/>
                              <a:lumOff val="35000"/>
                            </a:schemeClr>
                          </a:solidFill>
                          <a:effectLst/>
                          <a:latin typeface="Calibri" panose="020F0502020204030204" pitchFamily="34" charset="0"/>
                          <a:ea typeface="+mn-ea"/>
                          <a:cs typeface="+mn-cs"/>
                        </a:rPr>
                        <a:t>1+ Year</a:t>
                      </a:r>
                    </a:p>
                  </a:txBody>
                  <a:tcPr marT="0" marB="0" anchor="ctr">
                    <a:lnL w="12700" cap="flat" cmpd="sng" algn="ctr">
                      <a:solidFill>
                        <a:srgbClr val="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89717122"/>
                  </a:ext>
                </a:extLst>
              </a:tr>
              <a:tr h="740780">
                <a:tc>
                  <a:txBody>
                    <a:bodyPr/>
                    <a:lstStyle/>
                    <a:p>
                      <a:pPr algn="ctr" fontAlgn="ctr"/>
                      <a:r>
                        <a:rPr kumimoji="0" lang="en-US" sz="1600" b="1" i="0" u="none" strike="noStrike" kern="1200" cap="none" spc="0" normalizeH="0" baseline="0" dirty="0">
                          <a:ln>
                            <a:noFill/>
                          </a:ln>
                          <a:solidFill>
                            <a:schemeClr val="bg1"/>
                          </a:solidFill>
                          <a:effectLst/>
                          <a:uLnTx/>
                          <a:uFillTx/>
                          <a:latin typeface="Calibri" panose="020F0502020204030204" pitchFamily="34" charset="0"/>
                          <a:ea typeface="+mn-ea"/>
                          <a:cs typeface="+mn-cs"/>
                        </a:rPr>
                        <a:t>Strategic Focus</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focus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focus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focus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17125284"/>
                  </a:ext>
                </a:extLst>
              </a:tr>
              <a:tr h="74078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Customer Needs</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need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need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need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4509904"/>
                  </a:ext>
                </a:extLst>
              </a:tr>
              <a:tr h="74078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Marketing</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marketing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marketing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marketing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7155320"/>
                  </a:ext>
                </a:extLst>
              </a:tr>
              <a:tr h="740780">
                <a:tc>
                  <a:txBody>
                    <a:bodyPr/>
                    <a:lstStyle/>
                    <a:p>
                      <a:pPr algn="ctr" fontAlgn="ctr"/>
                      <a:r>
                        <a:rPr kumimoji="0" lang="en-US" sz="1600" b="1" i="0" u="none" strike="noStrike" kern="1200" cap="none" spc="0" normalizeH="0" baseline="0" dirty="0">
                          <a:ln>
                            <a:noFill/>
                          </a:ln>
                          <a:solidFill>
                            <a:schemeClr val="bg1"/>
                          </a:solidFill>
                          <a:effectLst/>
                          <a:uLnTx/>
                          <a:uFillTx/>
                          <a:latin typeface="Calibri" panose="020F0502020204030204" pitchFamily="34" charset="0"/>
                          <a:ea typeface="+mn-ea"/>
                          <a:cs typeface="+mn-cs"/>
                        </a:rPr>
                        <a:t>Operations</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operations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operations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operations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828498748"/>
                  </a:ext>
                </a:extLst>
              </a:tr>
              <a:tr h="740780">
                <a:tc>
                  <a:txBody>
                    <a:bodyPr/>
                    <a:lstStyle/>
                    <a:p>
                      <a:pPr algn="ctr" fontAlgn="ctr"/>
                      <a:r>
                        <a:rPr kumimoji="0" lang="en-US" sz="1600" b="1" i="0" u="none" strike="noStrike" kern="1200" cap="none" spc="0" normalizeH="0" baseline="0" dirty="0">
                          <a:ln>
                            <a:noFill/>
                          </a:ln>
                          <a:solidFill>
                            <a:schemeClr val="bg1"/>
                          </a:solidFill>
                          <a:effectLst/>
                          <a:uLnTx/>
                          <a:uFillTx/>
                          <a:latin typeface="Calibri" panose="020F0502020204030204" pitchFamily="34" charset="0"/>
                          <a:ea typeface="+mn-ea"/>
                          <a:cs typeface="+mn-cs"/>
                        </a:rPr>
                        <a:t>Partnerships</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partnership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partnership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partnership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40779440"/>
                  </a:ext>
                </a:extLst>
              </a:tr>
              <a:tr h="740780">
                <a:tc>
                  <a:txBody>
                    <a:bodyPr/>
                    <a:lstStyle/>
                    <a:p>
                      <a:pPr algn="ctr" fontAlgn="ctr"/>
                      <a:r>
                        <a:rPr kumimoji="0" lang="en-US" sz="1600" b="1" i="0" u="none" strike="noStrike" kern="1200" cap="none" spc="0" normalizeH="0" baseline="0" dirty="0">
                          <a:ln>
                            <a:noFill/>
                          </a:ln>
                          <a:solidFill>
                            <a:schemeClr val="bg1"/>
                          </a:solidFill>
                          <a:effectLst/>
                          <a:uLnTx/>
                          <a:uFillTx/>
                          <a:latin typeface="Calibri" panose="020F0502020204030204" pitchFamily="34" charset="0"/>
                          <a:ea typeface="+mn-ea"/>
                          <a:cs typeface="+mn-cs"/>
                        </a:rPr>
                        <a:t>Technology</a:t>
                      </a:r>
                    </a:p>
                  </a:txBody>
                  <a:tcPr marT="0" marB="0" anchor="ctr">
                    <a:lnL w="28575"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88EFD"/>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technology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technology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Enter technology for this timeframe</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p>
                      <a:pPr marL="171450" indent="-171450" algn="l" fontAlgn="t">
                        <a:buFont typeface="Arial" panose="020B0604020202020204" pitchFamily="34" charset="0"/>
                        <a:buChar char="•"/>
                      </a:pPr>
                      <a:r>
                        <a:rPr lang="en-US" sz="1100" b="0" i="0" u="none" strike="noStrike" dirty="0">
                          <a:solidFill>
                            <a:schemeClr val="tx1">
                              <a:lumMod val="75000"/>
                              <a:lumOff val="25000"/>
                            </a:schemeClr>
                          </a:solidFill>
                          <a:effectLst/>
                          <a:latin typeface="Calibri" panose="020F0502020204030204" pitchFamily="34" charset="0"/>
                        </a:rPr>
                        <a:t> </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64508703"/>
                  </a:ext>
                </a:extLst>
              </a:tr>
            </a:tbl>
          </a:graphicData>
        </a:graphic>
      </p:graphicFrame>
      <p:graphicFrame>
        <p:nvGraphicFramePr>
          <p:cNvPr id="2" name="Table 2">
            <a:extLst>
              <a:ext uri="{FF2B5EF4-FFF2-40B4-BE49-F238E27FC236}">
                <a16:creationId xmlns:a16="http://schemas.microsoft.com/office/drawing/2014/main" id="{FD9BE110-8B1F-374B-8784-5EA774B446A7}"/>
              </a:ext>
            </a:extLst>
          </p:cNvPr>
          <p:cNvGraphicFramePr>
            <a:graphicFrameLocks noGrp="1"/>
          </p:cNvGraphicFramePr>
          <p:nvPr>
            <p:extLst>
              <p:ext uri="{D42A27DB-BD31-4B8C-83A1-F6EECF244321}">
                <p14:modId xmlns:p14="http://schemas.microsoft.com/office/powerpoint/2010/main" val="3141399819"/>
              </p:ext>
            </p:extLst>
          </p:nvPr>
        </p:nvGraphicFramePr>
        <p:xfrm>
          <a:off x="2351314" y="1011646"/>
          <a:ext cx="9449192" cy="370840"/>
        </p:xfrm>
        <a:graphic>
          <a:graphicData uri="http://schemas.openxmlformats.org/drawingml/2006/table">
            <a:tbl>
              <a:tblPr firstRow="1" bandRow="1">
                <a:tableStyleId>{5C22544A-7EE6-4342-B048-85BDC9FD1C3A}</a:tableStyleId>
              </a:tblPr>
              <a:tblGrid>
                <a:gridCol w="9449192">
                  <a:extLst>
                    <a:ext uri="{9D8B030D-6E8A-4147-A177-3AD203B41FA5}">
                      <a16:colId xmlns:a16="http://schemas.microsoft.com/office/drawing/2014/main" val="276378541"/>
                    </a:ext>
                  </a:extLst>
                </a:gridCol>
              </a:tblGrid>
              <a:tr h="370840">
                <a:tc>
                  <a:txBody>
                    <a:bodyPr/>
                    <a:lstStyle/>
                    <a:p>
                      <a:r>
                        <a:rPr lang="en-US" dirty="0"/>
                        <a:t>Vision:</a:t>
                      </a:r>
                      <a:r>
                        <a:rPr lang="en-US" b="0" dirty="0"/>
                        <a:t> Vision Statement Here</a:t>
                      </a:r>
                    </a:p>
                  </a:txBody>
                  <a:tcPr>
                    <a:solidFill>
                      <a:srgbClr val="FFC000"/>
                    </a:solidFill>
                  </a:tcPr>
                </a:tc>
                <a:extLst>
                  <a:ext uri="{0D108BD9-81ED-4DB2-BD59-A6C34878D82A}">
                    <a16:rowId xmlns:a16="http://schemas.microsoft.com/office/drawing/2014/main" val="2009699764"/>
                  </a:ext>
                </a:extLst>
              </a:tr>
            </a:tbl>
          </a:graphicData>
        </a:graphic>
      </p:graphicFrame>
      <p:sp>
        <p:nvSpPr>
          <p:cNvPr id="8" name="Rectangle 7">
            <a:extLst>
              <a:ext uri="{FF2B5EF4-FFF2-40B4-BE49-F238E27FC236}">
                <a16:creationId xmlns:a16="http://schemas.microsoft.com/office/drawing/2014/main" id="{A55657DF-3111-A54A-9A6D-1D8F2903F5BB}"/>
              </a:ext>
            </a:extLst>
          </p:cNvPr>
          <p:cNvSpPr/>
          <p:nvPr/>
        </p:nvSpPr>
        <p:spPr>
          <a:xfrm>
            <a:off x="4586861" y="249231"/>
            <a:ext cx="5932715"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000" b="0" i="0" u="none" strike="noStrike" kern="1200" cap="none" spc="0" normalizeH="0" baseline="0" noProof="0" dirty="0">
                <a:ln>
                  <a:noFill/>
                </a:ln>
                <a:solidFill>
                  <a:prstClr val="black">
                    <a:lumMod val="75000"/>
                    <a:lumOff val="25000"/>
                  </a:prstClr>
                </a:solidFill>
                <a:effectLst/>
                <a:uLnTx/>
                <a:uFillTx/>
                <a:latin typeface="Calibri"/>
                <a:ea typeface="+mn-ea"/>
                <a:cs typeface="+mn-cs"/>
              </a:rPr>
              <a:t>Enter your vision and then create your strategy roadmap by outlining the progression of your strategy over time. Change topic areas as desired and modify the definitions of short, mid, and long-term to fit your desired definitions. It can often be helpful to start with the long-term and work backwards.</a:t>
            </a:r>
            <a:endParaRPr kumimoji="0" lang="en-US" sz="1000" b="0" i="0" u="none" strike="noStrike" kern="0" cap="none" spc="0" normalizeH="0" baseline="0" noProof="0" dirty="0">
              <a:ln>
                <a:noFill/>
              </a:ln>
              <a:solidFill>
                <a:prstClr val="black">
                  <a:lumMod val="50000"/>
                  <a:lumOff val="50000"/>
                </a:prstClr>
              </a:solidFill>
              <a:effectLst/>
              <a:uLnTx/>
              <a:uFillTx/>
              <a:latin typeface="Calibri" panose="020F0502020204030204" pitchFamily="34" charset="0"/>
              <a:ea typeface="+mn-ea"/>
              <a:cs typeface="Calibri" panose="020F0502020204030204" pitchFamily="34" charset="0"/>
              <a:sym typeface="Arial"/>
            </a:endParaRPr>
          </a:p>
        </p:txBody>
      </p:sp>
    </p:spTree>
    <p:extLst>
      <p:ext uri="{BB962C8B-B14F-4D97-AF65-F5344CB8AC3E}">
        <p14:creationId xmlns:p14="http://schemas.microsoft.com/office/powerpoint/2010/main" val="2830775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99089" y="2181120"/>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75000"/>
                              <a:lumOff val="25000"/>
                            </a:schemeClr>
                          </a:solidFill>
                        </a:rPr>
                        <a:t>Enter action here</a:t>
                      </a:r>
                    </a:p>
                  </a:txBody>
                  <a:tcPr/>
                </a:tc>
                <a:tc>
                  <a:txBody>
                    <a:bodyPr/>
                    <a:lstStyle/>
                    <a:p>
                      <a:r>
                        <a:rPr lang="en-US" dirty="0">
                          <a:solidFill>
                            <a:schemeClr val="tx1">
                              <a:lumMod val="75000"/>
                              <a:lumOff val="25000"/>
                            </a:schemeClr>
                          </a:solidFill>
                        </a:rPr>
                        <a:t>Enter owner</a:t>
                      </a:r>
                    </a:p>
                  </a:txBody>
                  <a:tcPr/>
                </a:tc>
                <a:tc>
                  <a:txBody>
                    <a:bodyPr/>
                    <a:lstStyle/>
                    <a:p>
                      <a:r>
                        <a:rPr lang="en-US" dirty="0">
                          <a:solidFill>
                            <a:schemeClr val="tx1">
                              <a:lumMod val="75000"/>
                              <a:lumOff val="2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6" name="Rectangle 5">
            <a:extLst>
              <a:ext uri="{FF2B5EF4-FFF2-40B4-BE49-F238E27FC236}">
                <a16:creationId xmlns:a16="http://schemas.microsoft.com/office/drawing/2014/main" id="{68070A97-D86E-4A46-A82A-F2B95334F7F9}"/>
              </a:ext>
            </a:extLst>
          </p:cNvPr>
          <p:cNvSpPr/>
          <p:nvPr/>
        </p:nvSpPr>
        <p:spPr>
          <a:xfrm>
            <a:off x="599089" y="1068116"/>
            <a:ext cx="11076077"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800" b="0" i="0" u="none" strike="noStrike" kern="0" cap="none" spc="0" normalizeH="0" baseline="0" noProof="0" dirty="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sym typeface="Arial"/>
              </a:rPr>
              <a:t>Create an action plan based on creating your Strategy Roadmap. Consider how to incorporate your roadmap into your strategic planning process and plan. Also create actions for implementing the map.</a:t>
            </a:r>
          </a:p>
        </p:txBody>
      </p:sp>
    </p:spTree>
    <p:extLst>
      <p:ext uri="{BB962C8B-B14F-4D97-AF65-F5344CB8AC3E}">
        <p14:creationId xmlns:p14="http://schemas.microsoft.com/office/powerpoint/2010/main" val="988996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1" ma:contentTypeDescription="Create a new document." ma:contentTypeScope="" ma:versionID="020a68427f0ab554e818b577bb21e158">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78fd1c00abbaadb6f161755a853fdabc"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2.xml><?xml version="1.0" encoding="utf-8"?>
<ds:datastoreItem xmlns:ds="http://schemas.openxmlformats.org/officeDocument/2006/customXml" ds:itemID="{B1248DD3-F71B-432D-AFA6-759570B1AE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D2720B-28F1-4100-8F03-3AFF0D1F5C1E}">
  <ds:schemaRefs>
    <ds:schemaRef ds:uri="http://schemas.microsoft.com/office/2006/metadata/properties"/>
    <ds:schemaRef ds:uri="http://purl.org/dc/elements/1.1/"/>
    <ds:schemaRef ds:uri="http://purl.org/dc/dcmitype/"/>
    <ds:schemaRef ds:uri="2b6f4d9c-e67e-4634-a886-8566b3a998fa"/>
    <ds:schemaRef ds:uri="http://purl.org/dc/terms/"/>
    <ds:schemaRef ds:uri="http://schemas.microsoft.com/office/2006/documentManagement/types"/>
    <ds:schemaRef ds:uri="3c7d788f-59f0-4ee8-87d4-6b60b595ee8d"/>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4135</TotalTime>
  <Words>409</Words>
  <Application>Microsoft Macintosh PowerPoint</Application>
  <PresentationFormat>Widescreen</PresentationFormat>
  <Paragraphs>81</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Strategy Roadmap</vt:lpstr>
      <vt:lpstr>Strategy Roadmap</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65</cp:revision>
  <dcterms:created xsi:type="dcterms:W3CDTF">2018-02-04T00:01:51Z</dcterms:created>
  <dcterms:modified xsi:type="dcterms:W3CDTF">2025-05-01T17:58:41Z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