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1" r:id="rId5"/>
  </p:sldMasterIdLst>
  <p:notesMasterIdLst>
    <p:notesMasterId r:id="rId10"/>
  </p:notesMasterIdLst>
  <p:sldIdLst>
    <p:sldId id="264" r:id="rId6"/>
    <p:sldId id="267" r:id="rId7"/>
    <p:sldId id="272" r:id="rId8"/>
    <p:sldId id="26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8E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358" autoAdjust="0"/>
    <p:restoredTop sz="95791"/>
  </p:normalViewPr>
  <p:slideViewPr>
    <p:cSldViewPr snapToGrid="0">
      <p:cViewPr varScale="1">
        <p:scale>
          <a:sx n="134" d="100"/>
          <a:sy n="134" d="100"/>
        </p:scale>
        <p:origin x="216" y="4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3" d="100"/>
          <a:sy n="103" d="100"/>
        </p:scale>
        <p:origin x="4745" y="41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briel Mendoza" userId="1db57bf0-472e-4f10-9c09-fbc986dd95a0" providerId="ADAL" clId="{5629B39C-0040-43A7-A3D6-53D910951457}"/>
    <pc:docChg chg="modSld">
      <pc:chgData name="Gabriel Mendoza" userId="1db57bf0-472e-4f10-9c09-fbc986dd95a0" providerId="ADAL" clId="{5629B39C-0040-43A7-A3D6-53D910951457}" dt="2021-07-14T15:11:56.588" v="1" actId="20577"/>
      <pc:docMkLst>
        <pc:docMk/>
      </pc:docMkLst>
      <pc:sldChg chg="modSp mod">
        <pc:chgData name="Gabriel Mendoza" userId="1db57bf0-472e-4f10-9c09-fbc986dd95a0" providerId="ADAL" clId="{5629B39C-0040-43A7-A3D6-53D910951457}" dt="2021-07-14T15:11:54.641" v="0" actId="20577"/>
        <pc:sldMkLst>
          <pc:docMk/>
          <pc:sldMk cId="896249539" sldId="267"/>
        </pc:sldMkLst>
      </pc:sldChg>
      <pc:sldChg chg="modSp mod">
        <pc:chgData name="Gabriel Mendoza" userId="1db57bf0-472e-4f10-9c09-fbc986dd95a0" providerId="ADAL" clId="{5629B39C-0040-43A7-A3D6-53D910951457}" dt="2021-07-14T15:11:56.588" v="1" actId="20577"/>
        <pc:sldMkLst>
          <pc:docMk/>
          <pc:sldMk cId="371408349" sldId="272"/>
        </pc:sldMkLst>
      </pc:sldChg>
    </pc:docChg>
  </pc:docChgLst>
  <pc:docChgLst>
    <pc:chgData name="Karen Cramer" userId="aede53a7-72c9-42f8-9033-e091be3de375" providerId="ADAL" clId="{86448397-0961-1747-8F3D-F1E78315ADBD}"/>
    <pc:docChg chg="delSld modSld">
      <pc:chgData name="Karen Cramer" userId="aede53a7-72c9-42f8-9033-e091be3de375" providerId="ADAL" clId="{86448397-0961-1747-8F3D-F1E78315ADBD}" dt="2025-01-21T14:35:08.674" v="2" actId="14100"/>
      <pc:docMkLst>
        <pc:docMk/>
      </pc:docMkLst>
      <pc:sldChg chg="del">
        <pc:chgData name="Karen Cramer" userId="aede53a7-72c9-42f8-9033-e091be3de375" providerId="ADAL" clId="{86448397-0961-1747-8F3D-F1E78315ADBD}" dt="2025-01-21T14:34:40.777" v="0" actId="2696"/>
        <pc:sldMkLst>
          <pc:docMk/>
          <pc:sldMk cId="3230871284" sldId="271"/>
        </pc:sldMkLst>
      </pc:sldChg>
      <pc:sldChg chg="modSp mod">
        <pc:chgData name="Karen Cramer" userId="aede53a7-72c9-42f8-9033-e091be3de375" providerId="ADAL" clId="{86448397-0961-1747-8F3D-F1E78315ADBD}" dt="2025-01-21T14:35:08.674" v="2" actId="14100"/>
        <pc:sldMkLst>
          <pc:docMk/>
          <pc:sldMk cId="371408349" sldId="272"/>
        </pc:sldMkLst>
        <pc:graphicFrameChg chg="modGraphic">
          <ac:chgData name="Karen Cramer" userId="aede53a7-72c9-42f8-9033-e091be3de375" providerId="ADAL" clId="{86448397-0961-1747-8F3D-F1E78315ADBD}" dt="2025-01-21T14:35:04.294" v="1" actId="14100"/>
          <ac:graphicFrameMkLst>
            <pc:docMk/>
            <pc:sldMk cId="371408349" sldId="272"/>
            <ac:graphicFrameMk id="18" creationId="{E936487F-3CF0-4FA8-A633-98A827736432}"/>
          </ac:graphicFrameMkLst>
        </pc:graphicFrameChg>
        <pc:graphicFrameChg chg="modGraphic">
          <ac:chgData name="Karen Cramer" userId="aede53a7-72c9-42f8-9033-e091be3de375" providerId="ADAL" clId="{86448397-0961-1747-8F3D-F1E78315ADBD}" dt="2025-01-21T14:35:08.674" v="2" actId="14100"/>
          <ac:graphicFrameMkLst>
            <pc:docMk/>
            <pc:sldMk cId="371408349" sldId="272"/>
            <ac:graphicFrameMk id="19" creationId="{7C09204D-34F9-404B-A0A7-406ED3E32542}"/>
          </ac:graphicFrameMkLst>
        </pc:graphicFrameChg>
      </pc:sldChg>
    </pc:docChg>
  </pc:docChgLst>
  <pc:docChgLst>
    <pc:chgData name="Soren Kaplan" userId="74b3a3c5-0de4-492b-9de0-324272078dd5" providerId="ADAL" clId="{F11D6899-FB43-7444-85A5-23E5B51C03FD}"/>
    <pc:docChg chg="custSel addSld delSld modSld">
      <pc:chgData name="Soren Kaplan" userId="74b3a3c5-0de4-492b-9de0-324272078dd5" providerId="ADAL" clId="{F11D6899-FB43-7444-85A5-23E5B51C03FD}" dt="2021-07-09T20:09:04.631" v="465"/>
      <pc:docMkLst>
        <pc:docMk/>
      </pc:docMkLst>
      <pc:sldChg chg="del">
        <pc:chgData name="Soren Kaplan" userId="74b3a3c5-0de4-492b-9de0-324272078dd5" providerId="ADAL" clId="{F11D6899-FB43-7444-85A5-23E5B51C03FD}" dt="2021-07-07T19:01:31.869" v="3" actId="2696"/>
        <pc:sldMkLst>
          <pc:docMk/>
          <pc:sldMk cId="1955419265" sldId="262"/>
        </pc:sldMkLst>
      </pc:sldChg>
      <pc:sldChg chg="modSp mod">
        <pc:chgData name="Soren Kaplan" userId="74b3a3c5-0de4-492b-9de0-324272078dd5" providerId="ADAL" clId="{F11D6899-FB43-7444-85A5-23E5B51C03FD}" dt="2021-07-09T20:05:43.322" v="26" actId="20577"/>
        <pc:sldMkLst>
          <pc:docMk/>
          <pc:sldMk cId="3941081118" sldId="264"/>
        </pc:sldMkLst>
      </pc:sldChg>
      <pc:sldChg chg="addSp delSp modSp mod">
        <pc:chgData name="Soren Kaplan" userId="74b3a3c5-0de4-492b-9de0-324272078dd5" providerId="ADAL" clId="{F11D6899-FB43-7444-85A5-23E5B51C03FD}" dt="2021-07-09T20:09:04.631" v="465"/>
        <pc:sldMkLst>
          <pc:docMk/>
          <pc:sldMk cId="896249539" sldId="267"/>
        </pc:sldMkLst>
      </pc:sldChg>
      <pc:sldChg chg="del">
        <pc:chgData name="Soren Kaplan" userId="74b3a3c5-0de4-492b-9de0-324272078dd5" providerId="ADAL" clId="{F11D6899-FB43-7444-85A5-23E5B51C03FD}" dt="2021-07-09T20:06:04.586" v="36" actId="2696"/>
        <pc:sldMkLst>
          <pc:docMk/>
          <pc:sldMk cId="896249539" sldId="268"/>
        </pc:sldMkLst>
      </pc:sldChg>
      <pc:sldChg chg="addSp modSp add del mod">
        <pc:chgData name="Soren Kaplan" userId="74b3a3c5-0de4-492b-9de0-324272078dd5" providerId="ADAL" clId="{F11D6899-FB43-7444-85A5-23E5B51C03FD}" dt="2021-07-09T20:07:36.555" v="245" actId="1076"/>
        <pc:sldMkLst>
          <pc:docMk/>
          <pc:sldMk cId="2157248967" sldId="269"/>
        </pc:sldMkLst>
      </pc:sldChg>
      <pc:sldChg chg="add del">
        <pc:chgData name="Soren Kaplan" userId="74b3a3c5-0de4-492b-9de0-324272078dd5" providerId="ADAL" clId="{F11D6899-FB43-7444-85A5-23E5B51C03FD}" dt="2021-07-07T19:01:28.659" v="1"/>
        <pc:sldMkLst>
          <pc:docMk/>
          <pc:sldMk cId="1526865004" sldId="270"/>
        </pc:sldMkLst>
      </pc:sldChg>
      <pc:sldChg chg="modSp add del mod">
        <pc:chgData name="Soren Kaplan" userId="74b3a3c5-0de4-492b-9de0-324272078dd5" providerId="ADAL" clId="{F11D6899-FB43-7444-85A5-23E5B51C03FD}" dt="2021-07-07T19:03:33.229" v="6" actId="2696"/>
        <pc:sldMkLst>
          <pc:docMk/>
          <pc:sldMk cId="3392111703" sldId="270"/>
        </pc:sldMkLst>
      </pc:sldChg>
      <pc:sldChg chg="add">
        <pc:chgData name="Soren Kaplan" userId="74b3a3c5-0de4-492b-9de0-324272078dd5" providerId="ADAL" clId="{F11D6899-FB43-7444-85A5-23E5B51C03FD}" dt="2021-07-07T19:03:30.952" v="5"/>
        <pc:sldMkLst>
          <pc:docMk/>
          <pc:sldMk cId="3230871284" sldId="271"/>
        </pc:sldMkLst>
      </pc:sldChg>
      <pc:sldChg chg="addSp modSp add mod">
        <pc:chgData name="Soren Kaplan" userId="74b3a3c5-0de4-492b-9de0-324272078dd5" providerId="ADAL" clId="{F11D6899-FB43-7444-85A5-23E5B51C03FD}" dt="2021-07-09T20:08:49.366" v="462" actId="1076"/>
        <pc:sldMkLst>
          <pc:docMk/>
          <pc:sldMk cId="371408349" sldId="272"/>
        </pc:sldMkLst>
      </pc:sldChg>
      <pc:sldChg chg="add del">
        <pc:chgData name="Soren Kaplan" userId="74b3a3c5-0de4-492b-9de0-324272078dd5" providerId="ADAL" clId="{F11D6899-FB43-7444-85A5-23E5B51C03FD}" dt="2021-07-09T20:06:13.999" v="38"/>
        <pc:sldMkLst>
          <pc:docMk/>
          <pc:sldMk cId="567620570" sldId="27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3E347D-B000-4856-8F56-2EC074928EDA}" type="datetimeFigureOut">
              <a:rPr lang="en-US" smtClean="0"/>
              <a:pPr/>
              <a:t>1/21/25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F4E26F-0026-4A59-81F8-B5E2267471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504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F4E26F-0026-4A59-81F8-B5E2267471E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1041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F4E26F-0026-4A59-81F8-B5E2267471E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306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F4E26F-0026-4A59-81F8-B5E2267471E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378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85353-6BC0-4CE5-B273-47FC67B4FB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0F0AAC-8C08-40D6-AD7F-C8F11E2014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684838-A0BE-4D12-BCE5-0CBEED7AE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356D9-B57B-47B8-87CA-79633F0AD7CB}" type="datetime1">
              <a:rPr lang="en-US" smtClean="0"/>
              <a:pPr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755855-54F0-4596-A7EC-A2A584810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581D82-7428-463D-9CDF-A017450A1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407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F792F-AC31-4468-ADCD-669D6B18B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4656C1-4803-4F0A-93E1-A2AC20A37D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1CD8DF-8C1B-4704-A6F8-C38D15060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B821A-075E-4694-B831-56753F065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FBA1D-4A5C-4B0A-99FB-C0F42C183A7D}" type="datetime1">
              <a:rPr lang="en-US" smtClean="0"/>
              <a:pPr/>
              <a:t>1/21/25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B65BE6-0E82-40E5-809A-4CABF2574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92A1F4-AD55-4B4C-925F-74D3B3B28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906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8851D-1079-4505-AFA6-FC0A74529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34F9E3-B323-4C58-8491-FD97DD3F47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790971-DF4C-4DA7-862B-26E0C3B35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E363B-5FA5-429F-B659-337528C5CBF6}" type="datetime1">
              <a:rPr lang="en-US" smtClean="0"/>
              <a:pPr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EEDC9-D7B8-403D-95FF-F9BF76D3C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13502-4EFA-4C86-8D3F-39FEDF742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0983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A609AA-0A43-4E95-BD06-EF74F9FC71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3A8F4A-82F9-4787-A5F7-0EC6374BA2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D96FC1-25AA-4957-A81D-2DF45F2B9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E29A2-A38F-4B69-9438-EEE5DFEF4353}" type="datetime1">
              <a:rPr lang="en-US" smtClean="0"/>
              <a:pPr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78D534-0756-407C-8C64-D118E2FFB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A56886-0B6E-49F4-B116-753CAE713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2294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85353-6BC0-4CE5-B273-47FC67B4FB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0F0AAC-8C08-40D6-AD7F-C8F11E2014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684838-A0BE-4D12-BCE5-0CBEED7AE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356D9-B57B-47B8-87CA-79633F0AD7CB}" type="datetime1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755855-54F0-4596-A7EC-A2A584810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581D82-7428-463D-9CDF-A017450A1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541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B8FDA-6EFA-402F-BA18-D8A0CA49C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4110" y="98474"/>
            <a:ext cx="9389745" cy="704424"/>
          </a:xfrm>
          <a:noFill/>
        </p:spPr>
        <p:txBody>
          <a:bodyPr>
            <a:normAutofit/>
          </a:bodyPr>
          <a:lstStyle>
            <a:lvl1pPr algn="l">
              <a:defRPr sz="2800">
                <a:solidFill>
                  <a:srgbClr val="488EFD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8EDA21-BAD3-45C7-B145-D99949002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315" y="977265"/>
            <a:ext cx="11727180" cy="4473893"/>
          </a:xfrm>
        </p:spPr>
        <p:txBody>
          <a:bodyPr>
            <a:normAutofit/>
          </a:bodyPr>
          <a:lstStyle>
            <a:lvl1pPr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180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16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1600"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71958951-78DB-564F-B470-299A0ED186D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0652"/>
          <a:stretch/>
        </p:blipFill>
        <p:spPr>
          <a:xfrm>
            <a:off x="0" y="0"/>
            <a:ext cx="2144110" cy="1061284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EC5E12B-AF68-B442-8F4D-464D70AD7F81}"/>
              </a:ext>
            </a:extLst>
          </p:cNvPr>
          <p:cNvCxnSpPr>
            <a:cxnSpLocks/>
          </p:cNvCxnSpPr>
          <p:nvPr userDrawn="1"/>
        </p:nvCxnSpPr>
        <p:spPr>
          <a:xfrm>
            <a:off x="623455" y="890370"/>
            <a:ext cx="11043458" cy="0"/>
          </a:xfrm>
          <a:prstGeom prst="line">
            <a:avLst/>
          </a:prstGeom>
          <a:ln w="571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75947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B8FDA-6EFA-402F-BA18-D8A0CA49C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6833" y="174018"/>
            <a:ext cx="10002743" cy="704424"/>
          </a:xfrm>
          <a:noFill/>
        </p:spPr>
        <p:txBody>
          <a:bodyPr>
            <a:normAutofit/>
          </a:bodyPr>
          <a:lstStyle>
            <a:lvl1pPr algn="l">
              <a:defRPr sz="3200" b="1">
                <a:solidFill>
                  <a:srgbClr val="488EFD"/>
                </a:solidFill>
                <a:latin typeface="+mn-lt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8EDA21-BAD3-45C7-B145-D99949002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835" y="977265"/>
            <a:ext cx="11227242" cy="4986213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sz="180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160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140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140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71958951-78DB-564F-B470-299A0ED186D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0652"/>
          <a:stretch/>
        </p:blipFill>
        <p:spPr>
          <a:xfrm>
            <a:off x="10403659" y="272841"/>
            <a:ext cx="1423146" cy="70442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6C6E5A2-DBB0-47DA-9E4E-E9AF2E01D6D0}"/>
              </a:ext>
            </a:extLst>
          </p:cNvPr>
          <p:cNvSpPr txBox="1"/>
          <p:nvPr userDrawn="1"/>
        </p:nvSpPr>
        <p:spPr>
          <a:xfrm>
            <a:off x="10908046" y="6329348"/>
            <a:ext cx="9370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1B8ACE1-5771-4F04-9C11-C76F9433750F}" type="slidenum">
              <a:rPr lang="en-US" sz="1200" smtClean="0">
                <a:solidFill>
                  <a:schemeClr val="bg2">
                    <a:lumMod val="50000"/>
                  </a:schemeClr>
                </a:solidFill>
              </a:rPr>
              <a:pPr algn="r"/>
              <a:t>‹#›</a:t>
            </a:fld>
            <a:endParaRPr lang="en-US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405D0F4-F4C9-4F21-82B5-8012D0A5857B}"/>
              </a:ext>
            </a:extLst>
          </p:cNvPr>
          <p:cNvCxnSpPr>
            <a:cxnSpLocks/>
          </p:cNvCxnSpPr>
          <p:nvPr userDrawn="1"/>
        </p:nvCxnSpPr>
        <p:spPr>
          <a:xfrm>
            <a:off x="623455" y="890370"/>
            <a:ext cx="11043458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32208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E2042-CC77-45C5-9BCE-A5166D2FC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670569-7EA2-49B9-BE0F-78A53BA300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F0A1AB-3F9C-49C9-8000-F7F742498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5ED19-2ED8-49D3-8446-A4C9734DC346}" type="datetime1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41C9EE-834A-4BEA-A9FB-F9B7ACBF1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01CD3C-7E39-4921-8FFF-76E524A2D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5897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1C587-32B4-4640-A083-EC1DBEF8F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533DA-BC94-4433-88C3-731D0C24BA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103819-9C8A-45E5-B530-D884FEA72A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C795BE-0B69-4148-8E4C-D41AB3E96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F37F5-B4A1-4E8A-9561-429286CBF75A}" type="datetime1">
              <a:rPr lang="en-US" smtClean="0"/>
              <a:t>1/21/25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901E83-09FC-4AA4-AB1C-388C4FBA0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4D7968-8D82-4C47-8199-500BD3CDF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9398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16822-B212-467D-A72B-1F5346864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A989B0-7917-4A46-8927-CDA33D3DDA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C1245F-205B-42B3-AC05-39AEDA93D4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14FF6E-0492-4720-AC71-68754530F1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CB9B71-9E73-4F0A-8887-9B015B73E4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56888E-B0CE-40A0-B355-616B77DF2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6A064-C083-40C3-8979-95F852328F37}" type="datetime1">
              <a:rPr lang="en-US" smtClean="0"/>
              <a:t>1/21/25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795D28-BC1C-4BBD-9B0E-1A68884D1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473609-DDC8-4EA1-A568-66279B1CA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3314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983F2-F99B-4B9E-9E0C-A53E423A1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FAE7E2-C3CD-4403-B210-0A4BB7AC2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5ACCA-E23A-4DF6-B0E4-D3624885B8EA}" type="datetime1">
              <a:rPr lang="en-US" smtClean="0"/>
              <a:t>1/21/25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65E928-B3C5-4713-94FE-4F34B6604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AC1BD4-75A6-482E-A55A-40D0114CA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450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B8FDA-6EFA-402F-BA18-D8A0CA49C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4110" y="98474"/>
            <a:ext cx="9389745" cy="704424"/>
          </a:xfrm>
          <a:noFill/>
        </p:spPr>
        <p:txBody>
          <a:bodyPr>
            <a:normAutofit/>
          </a:bodyPr>
          <a:lstStyle>
            <a:lvl1pPr algn="l">
              <a:defRPr sz="2800">
                <a:solidFill>
                  <a:srgbClr val="488EFD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8EDA21-BAD3-45C7-B145-D99949002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315" y="977265"/>
            <a:ext cx="11727180" cy="4473893"/>
          </a:xfrm>
        </p:spPr>
        <p:txBody>
          <a:bodyPr>
            <a:normAutofit/>
          </a:bodyPr>
          <a:lstStyle>
            <a:lvl1pPr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180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16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1600"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71958951-78DB-564F-B470-299A0ED186D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0652"/>
          <a:stretch/>
        </p:blipFill>
        <p:spPr>
          <a:xfrm>
            <a:off x="0" y="0"/>
            <a:ext cx="2144110" cy="1061284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EC5E12B-AF68-B442-8F4D-464D70AD7F81}"/>
              </a:ext>
            </a:extLst>
          </p:cNvPr>
          <p:cNvCxnSpPr>
            <a:cxnSpLocks/>
          </p:cNvCxnSpPr>
          <p:nvPr userDrawn="1"/>
        </p:nvCxnSpPr>
        <p:spPr>
          <a:xfrm>
            <a:off x="623455" y="890370"/>
            <a:ext cx="11043458" cy="0"/>
          </a:xfrm>
          <a:prstGeom prst="line">
            <a:avLst/>
          </a:prstGeom>
          <a:ln w="571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92686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523168-666F-4812-868F-341647933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710F0-D9BE-49F0-8754-6A0CEC7EB1D0}" type="datetime1">
              <a:rPr lang="en-US" smtClean="0"/>
              <a:t>1/21/25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B3CE5F-01A8-4E4D-8740-49EFC1B08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68F3D4-ED99-43FB-A237-275897DD6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4957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77A15-DB52-4036-A374-0575059C4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C78AB1-D37A-446E-95F5-1116CB8427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B86C48-2453-477D-B98E-C964D229BB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BD4943-AA8E-4DA5-8829-180D8CE4C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5C9AE-FF8E-4DAA-9A8F-59EC7DBB9920}" type="datetime1">
              <a:rPr lang="en-US" smtClean="0"/>
              <a:t>1/21/25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7D66BC-F88E-42FB-9E61-30B347E4E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5F4173-41A1-4ACC-AB44-620F344D6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882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F792F-AC31-4468-ADCD-669D6B18B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4656C1-4803-4F0A-93E1-A2AC20A37D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1CD8DF-8C1B-4704-A6F8-C38D15060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B821A-075E-4694-B831-56753F065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FBA1D-4A5C-4B0A-99FB-C0F42C183A7D}" type="datetime1">
              <a:rPr lang="en-US" smtClean="0"/>
              <a:t>1/21/25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B65BE6-0E82-40E5-809A-4CABF2574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92A1F4-AD55-4B4C-925F-74D3B3B28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5573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8851D-1079-4505-AFA6-FC0A74529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34F9E3-B323-4C58-8491-FD97DD3F47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790971-DF4C-4DA7-862B-26E0C3B35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E363B-5FA5-429F-B659-337528C5CBF6}" type="datetime1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EEDC9-D7B8-403D-95FF-F9BF76D3C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13502-4EFA-4C86-8D3F-39FEDF742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26540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A609AA-0A43-4E95-BD06-EF74F9FC71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3A8F4A-82F9-4787-A5F7-0EC6374BA2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D96FC1-25AA-4957-A81D-2DF45F2B9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E29A2-A38F-4B69-9438-EEE5DFEF4353}" type="datetime1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78D534-0756-407C-8C64-D118E2FFB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A56886-0B6E-49F4-B116-753CAE713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03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B8FDA-6EFA-402F-BA18-D8A0CA49C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6833" y="174018"/>
            <a:ext cx="10002743" cy="704424"/>
          </a:xfrm>
          <a:noFill/>
        </p:spPr>
        <p:txBody>
          <a:bodyPr>
            <a:normAutofit/>
          </a:bodyPr>
          <a:lstStyle>
            <a:lvl1pPr algn="l">
              <a:defRPr sz="3200" b="1">
                <a:solidFill>
                  <a:srgbClr val="488EFD"/>
                </a:solidFill>
                <a:latin typeface="+mn-lt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8EDA21-BAD3-45C7-B145-D99949002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835" y="977265"/>
            <a:ext cx="11227242" cy="4986213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sz="180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160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140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140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C6E5A2-DBB0-47DA-9E4E-E9AF2E01D6D0}"/>
              </a:ext>
            </a:extLst>
          </p:cNvPr>
          <p:cNvSpPr txBox="1"/>
          <p:nvPr userDrawn="1"/>
        </p:nvSpPr>
        <p:spPr>
          <a:xfrm>
            <a:off x="10908046" y="6329348"/>
            <a:ext cx="9370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1B8ACE1-5771-4F04-9C11-C76F9433750F}" type="slidenum">
              <a:rPr lang="en-US" sz="1200" smtClean="0">
                <a:solidFill>
                  <a:schemeClr val="bg2">
                    <a:lumMod val="50000"/>
                  </a:schemeClr>
                </a:solidFill>
              </a:rPr>
              <a:pPr algn="r"/>
              <a:t>‹#›</a:t>
            </a:fld>
            <a:endParaRPr lang="en-US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405D0F4-F4C9-4F21-82B5-8012D0A5857B}"/>
              </a:ext>
            </a:extLst>
          </p:cNvPr>
          <p:cNvCxnSpPr>
            <a:cxnSpLocks/>
          </p:cNvCxnSpPr>
          <p:nvPr userDrawn="1"/>
        </p:nvCxnSpPr>
        <p:spPr>
          <a:xfrm>
            <a:off x="623455" y="890370"/>
            <a:ext cx="11043458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Google Shape;20;p6">
            <a:extLst>
              <a:ext uri="{FF2B5EF4-FFF2-40B4-BE49-F238E27FC236}">
                <a16:creationId xmlns:a16="http://schemas.microsoft.com/office/drawing/2014/main" id="{AC013EE7-FE64-694F-8821-B4BB0D5423E0}"/>
              </a:ext>
            </a:extLst>
          </p:cNvPr>
          <p:cNvPicPr preferRelativeResize="0"/>
          <p:nvPr userDrawn="1"/>
        </p:nvPicPr>
        <p:blipFill rotWithShape="1">
          <a:blip r:embed="rId2" cstate="print">
            <a:alphaModFix/>
          </a:blip>
          <a:srcRect t="16483" b="18168"/>
          <a:stretch/>
        </p:blipFill>
        <p:spPr>
          <a:xfrm>
            <a:off x="10495248" y="319119"/>
            <a:ext cx="1349809" cy="3975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32806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E2042-CC77-45C5-9BCE-A5166D2FC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670569-7EA2-49B9-BE0F-78A53BA300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F0A1AB-3F9C-49C9-8000-F7F742498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5ED19-2ED8-49D3-8446-A4C9734DC346}" type="datetime1">
              <a:rPr lang="en-US" smtClean="0"/>
              <a:pPr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41C9EE-834A-4BEA-A9FB-F9B7ACBF1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01CD3C-7E39-4921-8FFF-76E524A2D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288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1C587-32B4-4640-A083-EC1DBEF8F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533DA-BC94-4433-88C3-731D0C24BA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103819-9C8A-45E5-B530-D884FEA72A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C795BE-0B69-4148-8E4C-D41AB3E96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F37F5-B4A1-4E8A-9561-429286CBF75A}" type="datetime1">
              <a:rPr lang="en-US" smtClean="0"/>
              <a:pPr/>
              <a:t>1/21/25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901E83-09FC-4AA4-AB1C-388C4FBA0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4D7968-8D82-4C47-8199-500BD3CDF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069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16822-B212-467D-A72B-1F5346864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A989B0-7917-4A46-8927-CDA33D3DDA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C1245F-205B-42B3-AC05-39AEDA93D4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14FF6E-0492-4720-AC71-68754530F1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CB9B71-9E73-4F0A-8887-9B015B73E4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56888E-B0CE-40A0-B355-616B77DF2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6A064-C083-40C3-8979-95F852328F37}" type="datetime1">
              <a:rPr lang="en-US" smtClean="0"/>
              <a:pPr/>
              <a:t>1/21/25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795D28-BC1C-4BBD-9B0E-1A68884D1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473609-DDC8-4EA1-A568-66279B1CA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482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983F2-F99B-4B9E-9E0C-A53E423A1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FAE7E2-C3CD-4403-B210-0A4BB7AC2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5ACCA-E23A-4DF6-B0E4-D3624885B8EA}" type="datetime1">
              <a:rPr lang="en-US" smtClean="0"/>
              <a:pPr/>
              <a:t>1/21/25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65E928-B3C5-4713-94FE-4F34B6604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AC1BD4-75A6-482E-A55A-40D0114CA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147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523168-666F-4812-868F-341647933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710F0-D9BE-49F0-8754-6A0CEC7EB1D0}" type="datetime1">
              <a:rPr lang="en-US" smtClean="0"/>
              <a:pPr/>
              <a:t>1/21/25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B3CE5F-01A8-4E4D-8740-49EFC1B08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68F3D4-ED99-43FB-A237-275897DD6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072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77A15-DB52-4036-A374-0575059C4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C78AB1-D37A-446E-95F5-1116CB8427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B86C48-2453-477D-B98E-C964D229BB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BD4943-AA8E-4DA5-8829-180D8CE4C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5C9AE-FF8E-4DAA-9A8F-59EC7DBB9920}" type="datetime1">
              <a:rPr lang="en-US" smtClean="0"/>
              <a:pPr/>
              <a:t>1/21/25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7D66BC-F88E-42FB-9E61-30B347E4E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5F4173-41A1-4ACC-AB44-620F344D6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629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31B22F-98CF-4DC7-AAF9-210D6CCC8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DEE29-D41E-4F4F-B7D1-2BE8502A67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03CC94-1763-499D-A4B9-40661130C0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A989F9-D843-408F-B6F0-1FAA741C7D14}" type="datetime1">
              <a:rPr lang="en-US" smtClean="0"/>
              <a:pPr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BDEF65-32CD-44D6-B5EB-F84A0D8D11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F3619E-CB98-4F58-8BA6-C12088DE12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881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31B22F-98CF-4DC7-AAF9-210D6CCC8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DEE29-D41E-4F4F-B7D1-2BE8502A67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03CC94-1763-499D-A4B9-40661130C0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A989F9-D843-408F-B6F0-1FAA741C7D14}" type="datetime1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BDEF65-32CD-44D6-B5EB-F84A0D8D11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F3619E-CB98-4F58-8BA6-C12088DE12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397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raxie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svg"/><Relationship Id="rId18" Type="http://schemas.openxmlformats.org/officeDocument/2006/relationships/image" Target="../media/image18.png"/><Relationship Id="rId3" Type="http://schemas.openxmlformats.org/officeDocument/2006/relationships/hyperlink" Target="https://praxie.com/" TargetMode="External"/><Relationship Id="rId21" Type="http://schemas.openxmlformats.org/officeDocument/2006/relationships/image" Target="../media/image21.svg"/><Relationship Id="rId7" Type="http://schemas.openxmlformats.org/officeDocument/2006/relationships/image" Target="../media/image7.svg"/><Relationship Id="rId12" Type="http://schemas.openxmlformats.org/officeDocument/2006/relationships/image" Target="../media/image12.png"/><Relationship Id="rId17" Type="http://schemas.openxmlformats.org/officeDocument/2006/relationships/image" Target="../media/image17.sv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6.png"/><Relationship Id="rId20" Type="http://schemas.openxmlformats.org/officeDocument/2006/relationships/image" Target="../media/image20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5" Type="http://schemas.openxmlformats.org/officeDocument/2006/relationships/image" Target="../media/image15.svg"/><Relationship Id="rId10" Type="http://schemas.openxmlformats.org/officeDocument/2006/relationships/image" Target="../media/image10.png"/><Relationship Id="rId19" Type="http://schemas.openxmlformats.org/officeDocument/2006/relationships/image" Target="../media/image19.svg"/><Relationship Id="rId4" Type="http://schemas.openxmlformats.org/officeDocument/2006/relationships/image" Target="../media/image4.png"/><Relationship Id="rId9" Type="http://schemas.openxmlformats.org/officeDocument/2006/relationships/image" Target="../media/image9.svg"/><Relationship Id="rId1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svg"/><Relationship Id="rId18" Type="http://schemas.openxmlformats.org/officeDocument/2006/relationships/image" Target="../media/image18.png"/><Relationship Id="rId3" Type="http://schemas.openxmlformats.org/officeDocument/2006/relationships/hyperlink" Target="https://praxie.com/" TargetMode="External"/><Relationship Id="rId21" Type="http://schemas.openxmlformats.org/officeDocument/2006/relationships/image" Target="../media/image21.svg"/><Relationship Id="rId7" Type="http://schemas.openxmlformats.org/officeDocument/2006/relationships/image" Target="../media/image7.svg"/><Relationship Id="rId12" Type="http://schemas.openxmlformats.org/officeDocument/2006/relationships/image" Target="../media/image12.png"/><Relationship Id="rId17" Type="http://schemas.openxmlformats.org/officeDocument/2006/relationships/image" Target="../media/image17.sv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6.png"/><Relationship Id="rId20" Type="http://schemas.openxmlformats.org/officeDocument/2006/relationships/image" Target="../media/image20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5" Type="http://schemas.openxmlformats.org/officeDocument/2006/relationships/image" Target="../media/image15.svg"/><Relationship Id="rId10" Type="http://schemas.openxmlformats.org/officeDocument/2006/relationships/image" Target="../media/image10.png"/><Relationship Id="rId19" Type="http://schemas.openxmlformats.org/officeDocument/2006/relationships/image" Target="../media/image19.svg"/><Relationship Id="rId4" Type="http://schemas.openxmlformats.org/officeDocument/2006/relationships/image" Target="../media/image4.png"/><Relationship Id="rId9" Type="http://schemas.openxmlformats.org/officeDocument/2006/relationships/image" Target="../media/image9.svg"/><Relationship Id="rId1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praxie.com/" TargetMode="Externa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BFAD05F-BB7B-435F-99B2-4C4FF65A4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Model Canvas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0A612E1-BBDD-45BF-B365-57730CE9CD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185" y="1194099"/>
            <a:ext cx="11130891" cy="47693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The Business Model Canvas is a template for developing a new business model or clarifying the elements of an existing business model. It is a “canvas” or chart that describes a firm’s value proposition, infrastructure, partnerships, value proposition, customers, finances and other strategic and operational dimensions of the business.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It has become a global standard for business design and can be used to describe, design, challenge and pivot to a new business model. Derivatives of the Business Model Canvas have been created by various organizations like Adobe, for example, which uses a modified version in their innovation toolkit called Kickbox.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Use the template on the following pages to create your own Business Model Canvas.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B2AB14-4AB8-4657-A711-BDCA357A288E}"/>
              </a:ext>
            </a:extLst>
          </p:cNvPr>
          <p:cNvSpPr txBox="1"/>
          <p:nvPr/>
        </p:nvSpPr>
        <p:spPr>
          <a:xfrm>
            <a:off x="13335" y="6582975"/>
            <a:ext cx="12192000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</a:rPr>
              <a:t>Want more best practices? Visit </a:t>
            </a: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hlinkClick r:id="rId3"/>
              </a:rPr>
              <a:t>Praxie.com</a:t>
            </a:r>
            <a:endParaRPr lang="en-US" sz="12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1081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BFAD05F-BB7B-435F-99B2-4C4FF65A4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Model Canvas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B2AB14-4AB8-4657-A711-BDCA357A288E}"/>
              </a:ext>
            </a:extLst>
          </p:cNvPr>
          <p:cNvSpPr txBox="1"/>
          <p:nvPr/>
        </p:nvSpPr>
        <p:spPr>
          <a:xfrm>
            <a:off x="13335" y="6582975"/>
            <a:ext cx="12192000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</a:rPr>
              <a:t>Want more best practices? Visit </a:t>
            </a: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hlinkClick r:id="rId3"/>
              </a:rPr>
              <a:t>Praxie.com</a:t>
            </a:r>
            <a:endParaRPr lang="en-US" sz="12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D7D815C0-FAB6-4D1B-A790-116630E6EF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5335693"/>
              </p:ext>
            </p:extLst>
          </p:nvPr>
        </p:nvGraphicFramePr>
        <p:xfrm>
          <a:off x="140676" y="970670"/>
          <a:ext cx="2300302" cy="3318869"/>
        </p:xfrm>
        <a:graphic>
          <a:graphicData uri="http://schemas.openxmlformats.org/drawingml/2006/table">
            <a:tbl>
              <a:tblPr firstRow="1" firstCol="1" bandRow="1"/>
              <a:tblGrid>
                <a:gridCol w="2300302">
                  <a:extLst>
                    <a:ext uri="{9D8B030D-6E8A-4147-A177-3AD203B41FA5}">
                      <a16:colId xmlns:a16="http://schemas.microsoft.com/office/drawing/2014/main" val="2211445734"/>
                    </a:ext>
                  </a:extLst>
                </a:gridCol>
              </a:tblGrid>
              <a:tr h="2617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Key Partners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80" marR="246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88E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873272"/>
                  </a:ext>
                </a:extLst>
              </a:tr>
              <a:tr h="3057074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Create a list below of the buyer-supplier relationships needed to create competitive advantage and reduce risk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80" marR="246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63595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ED78D816-5630-45F5-A8A3-D28B4B496B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9793831"/>
              </p:ext>
            </p:extLst>
          </p:nvPr>
        </p:nvGraphicFramePr>
        <p:xfrm>
          <a:off x="2545072" y="985141"/>
          <a:ext cx="2300302" cy="1661656"/>
        </p:xfrm>
        <a:graphic>
          <a:graphicData uri="http://schemas.openxmlformats.org/drawingml/2006/table">
            <a:tbl>
              <a:tblPr firstRow="1" firstCol="1" bandRow="1"/>
              <a:tblGrid>
                <a:gridCol w="2300302">
                  <a:extLst>
                    <a:ext uri="{9D8B030D-6E8A-4147-A177-3AD203B41FA5}">
                      <a16:colId xmlns:a16="http://schemas.microsoft.com/office/drawing/2014/main" val="2211445734"/>
                    </a:ext>
                  </a:extLst>
                </a:gridCol>
              </a:tblGrid>
              <a:tr h="2617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Key Activities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80" marR="246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88E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873272"/>
                  </a:ext>
                </a:extLst>
              </a:tr>
              <a:tr h="1399861"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List the most important activities directly related to reinforcing the company’s value proposition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4680" marR="246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635956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1EEA3BA0-26E0-4701-89A4-9A87D44907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208267"/>
              </p:ext>
            </p:extLst>
          </p:nvPr>
        </p:nvGraphicFramePr>
        <p:xfrm>
          <a:off x="2545072" y="2651231"/>
          <a:ext cx="2300302" cy="1659667"/>
        </p:xfrm>
        <a:graphic>
          <a:graphicData uri="http://schemas.openxmlformats.org/drawingml/2006/table">
            <a:tbl>
              <a:tblPr firstRow="1" firstCol="1" bandRow="1"/>
              <a:tblGrid>
                <a:gridCol w="2300302">
                  <a:extLst>
                    <a:ext uri="{9D8B030D-6E8A-4147-A177-3AD203B41FA5}">
                      <a16:colId xmlns:a16="http://schemas.microsoft.com/office/drawing/2014/main" val="2211445734"/>
                    </a:ext>
                  </a:extLst>
                </a:gridCol>
              </a:tblGrid>
              <a:tr h="22904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Key Resources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80" marR="246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88E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873272"/>
                  </a:ext>
                </a:extLst>
              </a:tr>
              <a:tr h="1430620"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List the most important resources needed to create customer value</a:t>
                      </a:r>
                    </a:p>
                  </a:txBody>
                  <a:tcPr marL="24680" marR="246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635956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A49D0010-9737-46A3-BD87-79C38211BD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5603754"/>
              </p:ext>
            </p:extLst>
          </p:nvPr>
        </p:nvGraphicFramePr>
        <p:xfrm>
          <a:off x="4949468" y="984738"/>
          <a:ext cx="2300302" cy="3318869"/>
        </p:xfrm>
        <a:graphic>
          <a:graphicData uri="http://schemas.openxmlformats.org/drawingml/2006/table">
            <a:tbl>
              <a:tblPr firstRow="1" firstCol="1" bandRow="1"/>
              <a:tblGrid>
                <a:gridCol w="2300302">
                  <a:extLst>
                    <a:ext uri="{9D8B030D-6E8A-4147-A177-3AD203B41FA5}">
                      <a16:colId xmlns:a16="http://schemas.microsoft.com/office/drawing/2014/main" val="2211445734"/>
                    </a:ext>
                  </a:extLst>
                </a:gridCol>
              </a:tblGrid>
              <a:tr h="2617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Value Proposition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80" marR="246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88E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873272"/>
                  </a:ext>
                </a:extLst>
              </a:tr>
              <a:tr h="3057074"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List the attributes that distinguish your company from its competitors in order to better meet the needs of your customers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4680" marR="246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635956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EDF411DA-9E2D-4C20-9403-BDB5E9818F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6135330"/>
              </p:ext>
            </p:extLst>
          </p:nvPr>
        </p:nvGraphicFramePr>
        <p:xfrm>
          <a:off x="7353864" y="985146"/>
          <a:ext cx="2300302" cy="1662225"/>
        </p:xfrm>
        <a:graphic>
          <a:graphicData uri="http://schemas.openxmlformats.org/drawingml/2006/table">
            <a:tbl>
              <a:tblPr firstRow="1" firstCol="1" bandRow="1"/>
              <a:tblGrid>
                <a:gridCol w="2300302">
                  <a:extLst>
                    <a:ext uri="{9D8B030D-6E8A-4147-A177-3AD203B41FA5}">
                      <a16:colId xmlns:a16="http://schemas.microsoft.com/office/drawing/2014/main" val="2211445734"/>
                    </a:ext>
                  </a:extLst>
                </a:gridCol>
              </a:tblGrid>
              <a:tr h="2617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Customer Relationships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80" marR="246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88E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873272"/>
                  </a:ext>
                </a:extLst>
              </a:tr>
              <a:tr h="1400430"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List the kind of relationships the company wants to have with its customer in order to be successful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4680" marR="246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635956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E47B1759-CE97-4C4C-A0C4-7039B44E96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3942065"/>
              </p:ext>
            </p:extLst>
          </p:nvPr>
        </p:nvGraphicFramePr>
        <p:xfrm>
          <a:off x="7353864" y="2651231"/>
          <a:ext cx="2300302" cy="1659667"/>
        </p:xfrm>
        <a:graphic>
          <a:graphicData uri="http://schemas.openxmlformats.org/drawingml/2006/table">
            <a:tbl>
              <a:tblPr firstRow="1" firstCol="1" bandRow="1"/>
              <a:tblGrid>
                <a:gridCol w="2300302">
                  <a:extLst>
                    <a:ext uri="{9D8B030D-6E8A-4147-A177-3AD203B41FA5}">
                      <a16:colId xmlns:a16="http://schemas.microsoft.com/office/drawing/2014/main" val="2211445734"/>
                    </a:ext>
                  </a:extLst>
                </a:gridCol>
              </a:tblGrid>
              <a:tr h="22904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Channels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80" marR="246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88E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873272"/>
                  </a:ext>
                </a:extLst>
              </a:tr>
              <a:tr h="1430620"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List the most effective channels to use in order to distribute your company’s value proposition in ways that are fast, efficient and cost effective</a:t>
                      </a:r>
                    </a:p>
                  </a:txBody>
                  <a:tcPr marL="24680" marR="246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635956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055710F3-6A1B-462C-B029-39FB2029E7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1627004"/>
              </p:ext>
            </p:extLst>
          </p:nvPr>
        </p:nvGraphicFramePr>
        <p:xfrm>
          <a:off x="9758260" y="984738"/>
          <a:ext cx="2300302" cy="3318869"/>
        </p:xfrm>
        <a:graphic>
          <a:graphicData uri="http://schemas.openxmlformats.org/drawingml/2006/table">
            <a:tbl>
              <a:tblPr firstRow="1" firstCol="1" bandRow="1"/>
              <a:tblGrid>
                <a:gridCol w="2300302">
                  <a:extLst>
                    <a:ext uri="{9D8B030D-6E8A-4147-A177-3AD203B41FA5}">
                      <a16:colId xmlns:a16="http://schemas.microsoft.com/office/drawing/2014/main" val="2211445734"/>
                    </a:ext>
                  </a:extLst>
                </a:gridCol>
              </a:tblGrid>
              <a:tr h="2617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Customer Segments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80" marR="246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88E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873272"/>
                  </a:ext>
                </a:extLst>
              </a:tr>
              <a:tr h="3057074"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List the different types of customers that your company needs to target to build a successful business model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4680" marR="246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635956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E936487F-3CF0-4FA8-A633-98A8277364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1227493"/>
              </p:ext>
            </p:extLst>
          </p:nvPr>
        </p:nvGraphicFramePr>
        <p:xfrm>
          <a:off x="142861" y="4337458"/>
          <a:ext cx="5948445" cy="2232092"/>
        </p:xfrm>
        <a:graphic>
          <a:graphicData uri="http://schemas.openxmlformats.org/drawingml/2006/table">
            <a:tbl>
              <a:tblPr firstRow="1" firstCol="1" bandRow="1"/>
              <a:tblGrid>
                <a:gridCol w="5948445">
                  <a:extLst>
                    <a:ext uri="{9D8B030D-6E8A-4147-A177-3AD203B41FA5}">
                      <a16:colId xmlns:a16="http://schemas.microsoft.com/office/drawing/2014/main" val="2211445734"/>
                    </a:ext>
                  </a:extLst>
                </a:gridCol>
              </a:tblGrid>
              <a:tr h="2617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Cost Structure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80" marR="246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88E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873272"/>
                  </a:ext>
                </a:extLst>
              </a:tr>
              <a:tr h="1970297"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List the most important monetary consequences while operating under different business models</a:t>
                      </a:r>
                    </a:p>
                  </a:txBody>
                  <a:tcPr marL="24680" marR="246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635956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7C09204D-34F9-404B-A0A7-406ED3E325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9471530"/>
              </p:ext>
            </p:extLst>
          </p:nvPr>
        </p:nvGraphicFramePr>
        <p:xfrm>
          <a:off x="6063175" y="4337458"/>
          <a:ext cx="5995387" cy="2232092"/>
        </p:xfrm>
        <a:graphic>
          <a:graphicData uri="http://schemas.openxmlformats.org/drawingml/2006/table">
            <a:tbl>
              <a:tblPr firstRow="1" firstCol="1" bandRow="1"/>
              <a:tblGrid>
                <a:gridCol w="5995387">
                  <a:extLst>
                    <a:ext uri="{9D8B030D-6E8A-4147-A177-3AD203B41FA5}">
                      <a16:colId xmlns:a16="http://schemas.microsoft.com/office/drawing/2014/main" val="2211445734"/>
                    </a:ext>
                  </a:extLst>
                </a:gridCol>
              </a:tblGrid>
              <a:tr h="2617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Revenue Streams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80" marR="246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88E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873272"/>
                  </a:ext>
                </a:extLst>
              </a:tr>
              <a:tr h="1970297"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List the ways in which your company makes money from each customer segment</a:t>
                      </a:r>
                    </a:p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4680" marR="246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635956"/>
                  </a:ext>
                </a:extLst>
              </a:tr>
            </a:tbl>
          </a:graphicData>
        </a:graphic>
      </p:graphicFrame>
      <p:pic>
        <p:nvPicPr>
          <p:cNvPr id="20" name="Graphic 3" descr="Handshake">
            <a:extLst>
              <a:ext uri="{FF2B5EF4-FFF2-40B4-BE49-F238E27FC236}">
                <a16:creationId xmlns:a16="http://schemas.microsoft.com/office/drawing/2014/main" id="{CF63588A-0698-4F16-A716-8FB13527ED0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1300" y="1001352"/>
            <a:ext cx="250659" cy="251498"/>
          </a:xfrm>
          <a:prstGeom prst="rect">
            <a:avLst/>
          </a:prstGeom>
        </p:spPr>
      </p:pic>
      <p:pic>
        <p:nvPicPr>
          <p:cNvPr id="21" name="Graphic 18" descr="Tag">
            <a:extLst>
              <a:ext uri="{FF2B5EF4-FFF2-40B4-BE49-F238E27FC236}">
                <a16:creationId xmlns:a16="http://schemas.microsoft.com/office/drawing/2014/main" id="{370AC6B1-0FF5-49A2-A7B7-DFEE9FA65E8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732216" y="4331633"/>
            <a:ext cx="250659" cy="251498"/>
          </a:xfrm>
          <a:prstGeom prst="rect">
            <a:avLst/>
          </a:prstGeom>
        </p:spPr>
      </p:pic>
      <p:pic>
        <p:nvPicPr>
          <p:cNvPr id="22" name="Graphic 20" descr="Money">
            <a:extLst>
              <a:ext uri="{FF2B5EF4-FFF2-40B4-BE49-F238E27FC236}">
                <a16:creationId xmlns:a16="http://schemas.microsoft.com/office/drawing/2014/main" id="{C1943AE7-4859-41B9-9337-89EB2BCF46C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1705745" y="4323478"/>
            <a:ext cx="250659" cy="251498"/>
          </a:xfrm>
          <a:prstGeom prst="rect">
            <a:avLst/>
          </a:prstGeom>
        </p:spPr>
      </p:pic>
      <p:pic>
        <p:nvPicPr>
          <p:cNvPr id="23" name="Graphic 22" descr="Factory">
            <a:extLst>
              <a:ext uri="{FF2B5EF4-FFF2-40B4-BE49-F238E27FC236}">
                <a16:creationId xmlns:a16="http://schemas.microsoft.com/office/drawing/2014/main" id="{8A61D9E4-25DE-41B6-B966-420FDAC28FAC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533399" y="2626485"/>
            <a:ext cx="250659" cy="251498"/>
          </a:xfrm>
          <a:prstGeom prst="rect">
            <a:avLst/>
          </a:prstGeom>
        </p:spPr>
      </p:pic>
      <p:pic>
        <p:nvPicPr>
          <p:cNvPr id="24" name="Graphic 26" descr="Checklist">
            <a:extLst>
              <a:ext uri="{FF2B5EF4-FFF2-40B4-BE49-F238E27FC236}">
                <a16:creationId xmlns:a16="http://schemas.microsoft.com/office/drawing/2014/main" id="{3CD04CD9-D704-4513-9C2A-EA1F00D7DF68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576576" y="1000908"/>
            <a:ext cx="250659" cy="251498"/>
          </a:xfrm>
          <a:prstGeom prst="rect">
            <a:avLst/>
          </a:prstGeom>
        </p:spPr>
      </p:pic>
      <p:pic>
        <p:nvPicPr>
          <p:cNvPr id="25" name="Graphic 28" descr="Children">
            <a:extLst>
              <a:ext uri="{FF2B5EF4-FFF2-40B4-BE49-F238E27FC236}">
                <a16:creationId xmlns:a16="http://schemas.microsoft.com/office/drawing/2014/main" id="{6F513192-0686-4226-BD1F-AAD25BCCEAB4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1706334" y="970479"/>
            <a:ext cx="301294" cy="302303"/>
          </a:xfrm>
          <a:prstGeom prst="rect">
            <a:avLst/>
          </a:prstGeom>
        </p:spPr>
      </p:pic>
      <p:pic>
        <p:nvPicPr>
          <p:cNvPr id="26" name="Graphic 32" descr="Truck">
            <a:extLst>
              <a:ext uri="{FF2B5EF4-FFF2-40B4-BE49-F238E27FC236}">
                <a16:creationId xmlns:a16="http://schemas.microsoft.com/office/drawing/2014/main" id="{F755E4EA-B0F3-4C0B-90F7-9CFEC7B151AD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9350869" y="2639866"/>
            <a:ext cx="250659" cy="251498"/>
          </a:xfrm>
          <a:prstGeom prst="rect">
            <a:avLst/>
          </a:prstGeom>
        </p:spPr>
      </p:pic>
      <p:pic>
        <p:nvPicPr>
          <p:cNvPr id="27" name="Graphic 34" descr="Heart">
            <a:extLst>
              <a:ext uri="{FF2B5EF4-FFF2-40B4-BE49-F238E27FC236}">
                <a16:creationId xmlns:a16="http://schemas.microsoft.com/office/drawing/2014/main" id="{7AAC92FA-FC54-4BBD-B1CA-9DCAD37CF13B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9388266" y="983722"/>
            <a:ext cx="250659" cy="251498"/>
          </a:xfrm>
          <a:prstGeom prst="rect">
            <a:avLst/>
          </a:prstGeom>
        </p:spPr>
      </p:pic>
      <p:pic>
        <p:nvPicPr>
          <p:cNvPr id="28" name="Graphic 36" descr="Bullseye">
            <a:extLst>
              <a:ext uri="{FF2B5EF4-FFF2-40B4-BE49-F238E27FC236}">
                <a16:creationId xmlns:a16="http://schemas.microsoft.com/office/drawing/2014/main" id="{67292938-EC7B-4500-8256-C66C66854BCD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6969930" y="1019034"/>
            <a:ext cx="214227" cy="214944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CD207F15-EBCE-C049-8079-DA5BBD70ECBD}"/>
              </a:ext>
            </a:extLst>
          </p:cNvPr>
          <p:cNvSpPr txBox="1"/>
          <p:nvPr/>
        </p:nvSpPr>
        <p:spPr>
          <a:xfrm>
            <a:off x="6575304" y="181047"/>
            <a:ext cx="30262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Complete the business model canvas using existing data and insight available to you. Keep this canvas a living document as you learn more over time.</a:t>
            </a:r>
          </a:p>
        </p:txBody>
      </p:sp>
    </p:spTree>
    <p:extLst>
      <p:ext uri="{BB962C8B-B14F-4D97-AF65-F5344CB8AC3E}">
        <p14:creationId xmlns:p14="http://schemas.microsoft.com/office/powerpoint/2010/main" val="896249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BFAD05F-BB7B-435F-99B2-4C4FF65A4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Model Canvas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B2AB14-4AB8-4657-A711-BDCA357A288E}"/>
              </a:ext>
            </a:extLst>
          </p:cNvPr>
          <p:cNvSpPr txBox="1"/>
          <p:nvPr/>
        </p:nvSpPr>
        <p:spPr>
          <a:xfrm>
            <a:off x="13335" y="6582975"/>
            <a:ext cx="12192000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</a:rPr>
              <a:t>Want more best practices? Visit </a:t>
            </a: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hlinkClick r:id="rId3"/>
              </a:rPr>
              <a:t>Praxie.com</a:t>
            </a:r>
            <a:endParaRPr lang="en-US" sz="12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D7D815C0-FAB6-4D1B-A790-116630E6EF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0749691"/>
              </p:ext>
            </p:extLst>
          </p:nvPr>
        </p:nvGraphicFramePr>
        <p:xfrm>
          <a:off x="140676" y="970670"/>
          <a:ext cx="2300302" cy="3318869"/>
        </p:xfrm>
        <a:graphic>
          <a:graphicData uri="http://schemas.openxmlformats.org/drawingml/2006/table">
            <a:tbl>
              <a:tblPr firstRow="1" firstCol="1" bandRow="1"/>
              <a:tblGrid>
                <a:gridCol w="2300302">
                  <a:extLst>
                    <a:ext uri="{9D8B030D-6E8A-4147-A177-3AD203B41FA5}">
                      <a16:colId xmlns:a16="http://schemas.microsoft.com/office/drawing/2014/main" val="2211445734"/>
                    </a:ext>
                  </a:extLst>
                </a:gridCol>
              </a:tblGrid>
              <a:tr h="2617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Key Partners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80" marR="246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88E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873272"/>
                  </a:ext>
                </a:extLst>
              </a:tr>
              <a:tr h="3057074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80" marR="246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63595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ED78D816-5630-45F5-A8A3-D28B4B496B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6407450"/>
              </p:ext>
            </p:extLst>
          </p:nvPr>
        </p:nvGraphicFramePr>
        <p:xfrm>
          <a:off x="2545072" y="985141"/>
          <a:ext cx="2300302" cy="1661656"/>
        </p:xfrm>
        <a:graphic>
          <a:graphicData uri="http://schemas.openxmlformats.org/drawingml/2006/table">
            <a:tbl>
              <a:tblPr firstRow="1" firstCol="1" bandRow="1"/>
              <a:tblGrid>
                <a:gridCol w="2300302">
                  <a:extLst>
                    <a:ext uri="{9D8B030D-6E8A-4147-A177-3AD203B41FA5}">
                      <a16:colId xmlns:a16="http://schemas.microsoft.com/office/drawing/2014/main" val="2211445734"/>
                    </a:ext>
                  </a:extLst>
                </a:gridCol>
              </a:tblGrid>
              <a:tr h="2617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Key Activities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80" marR="246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88E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873272"/>
                  </a:ext>
                </a:extLst>
              </a:tr>
              <a:tr h="1399861"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4680" marR="246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635956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1EEA3BA0-26E0-4701-89A4-9A87D44907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7640667"/>
              </p:ext>
            </p:extLst>
          </p:nvPr>
        </p:nvGraphicFramePr>
        <p:xfrm>
          <a:off x="2545072" y="2651231"/>
          <a:ext cx="2300302" cy="1659667"/>
        </p:xfrm>
        <a:graphic>
          <a:graphicData uri="http://schemas.openxmlformats.org/drawingml/2006/table">
            <a:tbl>
              <a:tblPr firstRow="1" firstCol="1" bandRow="1"/>
              <a:tblGrid>
                <a:gridCol w="2300302">
                  <a:extLst>
                    <a:ext uri="{9D8B030D-6E8A-4147-A177-3AD203B41FA5}">
                      <a16:colId xmlns:a16="http://schemas.microsoft.com/office/drawing/2014/main" val="2211445734"/>
                    </a:ext>
                  </a:extLst>
                </a:gridCol>
              </a:tblGrid>
              <a:tr h="22904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Key Resources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80" marR="246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88E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873272"/>
                  </a:ext>
                </a:extLst>
              </a:tr>
              <a:tr h="1430620"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4680" marR="246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635956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A49D0010-9737-46A3-BD87-79C38211BD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2248015"/>
              </p:ext>
            </p:extLst>
          </p:nvPr>
        </p:nvGraphicFramePr>
        <p:xfrm>
          <a:off x="4949468" y="984738"/>
          <a:ext cx="2300302" cy="3318869"/>
        </p:xfrm>
        <a:graphic>
          <a:graphicData uri="http://schemas.openxmlformats.org/drawingml/2006/table">
            <a:tbl>
              <a:tblPr firstRow="1" firstCol="1" bandRow="1"/>
              <a:tblGrid>
                <a:gridCol w="2300302">
                  <a:extLst>
                    <a:ext uri="{9D8B030D-6E8A-4147-A177-3AD203B41FA5}">
                      <a16:colId xmlns:a16="http://schemas.microsoft.com/office/drawing/2014/main" val="2211445734"/>
                    </a:ext>
                  </a:extLst>
                </a:gridCol>
              </a:tblGrid>
              <a:tr h="2617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Value Proposition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80" marR="246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88E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873272"/>
                  </a:ext>
                </a:extLst>
              </a:tr>
              <a:tr h="3057074"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4680" marR="246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635956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EDF411DA-9E2D-4C20-9403-BDB5E9818F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5482071"/>
              </p:ext>
            </p:extLst>
          </p:nvPr>
        </p:nvGraphicFramePr>
        <p:xfrm>
          <a:off x="7353864" y="985146"/>
          <a:ext cx="2300302" cy="1662225"/>
        </p:xfrm>
        <a:graphic>
          <a:graphicData uri="http://schemas.openxmlformats.org/drawingml/2006/table">
            <a:tbl>
              <a:tblPr firstRow="1" firstCol="1" bandRow="1"/>
              <a:tblGrid>
                <a:gridCol w="2300302">
                  <a:extLst>
                    <a:ext uri="{9D8B030D-6E8A-4147-A177-3AD203B41FA5}">
                      <a16:colId xmlns:a16="http://schemas.microsoft.com/office/drawing/2014/main" val="2211445734"/>
                    </a:ext>
                  </a:extLst>
                </a:gridCol>
              </a:tblGrid>
              <a:tr h="2617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Customer Relationships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80" marR="246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88E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873272"/>
                  </a:ext>
                </a:extLst>
              </a:tr>
              <a:tr h="1400430"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4680" marR="246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635956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E47B1759-CE97-4C4C-A0C4-7039B44E96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4778420"/>
              </p:ext>
            </p:extLst>
          </p:nvPr>
        </p:nvGraphicFramePr>
        <p:xfrm>
          <a:off x="7353864" y="2651231"/>
          <a:ext cx="2300302" cy="1659667"/>
        </p:xfrm>
        <a:graphic>
          <a:graphicData uri="http://schemas.openxmlformats.org/drawingml/2006/table">
            <a:tbl>
              <a:tblPr firstRow="1" firstCol="1" bandRow="1"/>
              <a:tblGrid>
                <a:gridCol w="2300302">
                  <a:extLst>
                    <a:ext uri="{9D8B030D-6E8A-4147-A177-3AD203B41FA5}">
                      <a16:colId xmlns:a16="http://schemas.microsoft.com/office/drawing/2014/main" val="2211445734"/>
                    </a:ext>
                  </a:extLst>
                </a:gridCol>
              </a:tblGrid>
              <a:tr h="22904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Channels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80" marR="246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88E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873272"/>
                  </a:ext>
                </a:extLst>
              </a:tr>
              <a:tr h="1430620"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4680" marR="246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635956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055710F3-6A1B-462C-B029-39FB2029E7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8845987"/>
              </p:ext>
            </p:extLst>
          </p:nvPr>
        </p:nvGraphicFramePr>
        <p:xfrm>
          <a:off x="9758260" y="984738"/>
          <a:ext cx="2300302" cy="3318869"/>
        </p:xfrm>
        <a:graphic>
          <a:graphicData uri="http://schemas.openxmlformats.org/drawingml/2006/table">
            <a:tbl>
              <a:tblPr firstRow="1" firstCol="1" bandRow="1"/>
              <a:tblGrid>
                <a:gridCol w="2300302">
                  <a:extLst>
                    <a:ext uri="{9D8B030D-6E8A-4147-A177-3AD203B41FA5}">
                      <a16:colId xmlns:a16="http://schemas.microsoft.com/office/drawing/2014/main" val="2211445734"/>
                    </a:ext>
                  </a:extLst>
                </a:gridCol>
              </a:tblGrid>
              <a:tr h="2617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Customer Segments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80" marR="246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88E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873272"/>
                  </a:ext>
                </a:extLst>
              </a:tr>
              <a:tr h="3057074"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4680" marR="246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635956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E936487F-3CF0-4FA8-A633-98A8277364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7812334"/>
              </p:ext>
            </p:extLst>
          </p:nvPr>
        </p:nvGraphicFramePr>
        <p:xfrm>
          <a:off x="142861" y="4337458"/>
          <a:ext cx="5948445" cy="2112679"/>
        </p:xfrm>
        <a:graphic>
          <a:graphicData uri="http://schemas.openxmlformats.org/drawingml/2006/table">
            <a:tbl>
              <a:tblPr firstRow="1" firstCol="1" bandRow="1"/>
              <a:tblGrid>
                <a:gridCol w="5948445">
                  <a:extLst>
                    <a:ext uri="{9D8B030D-6E8A-4147-A177-3AD203B41FA5}">
                      <a16:colId xmlns:a16="http://schemas.microsoft.com/office/drawing/2014/main" val="2211445734"/>
                    </a:ext>
                  </a:extLst>
                </a:gridCol>
              </a:tblGrid>
              <a:tr h="24758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Cost Structure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80" marR="246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88E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873272"/>
                  </a:ext>
                </a:extLst>
              </a:tr>
              <a:tr h="1863378"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4680" marR="246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635956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7C09204D-34F9-404B-A0A7-406ED3E325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3544129"/>
              </p:ext>
            </p:extLst>
          </p:nvPr>
        </p:nvGraphicFramePr>
        <p:xfrm>
          <a:off x="6063175" y="4337458"/>
          <a:ext cx="5995387" cy="2114191"/>
        </p:xfrm>
        <a:graphic>
          <a:graphicData uri="http://schemas.openxmlformats.org/drawingml/2006/table">
            <a:tbl>
              <a:tblPr firstRow="1" firstCol="1" bandRow="1"/>
              <a:tblGrid>
                <a:gridCol w="5995387">
                  <a:extLst>
                    <a:ext uri="{9D8B030D-6E8A-4147-A177-3AD203B41FA5}">
                      <a16:colId xmlns:a16="http://schemas.microsoft.com/office/drawing/2014/main" val="2211445734"/>
                    </a:ext>
                  </a:extLst>
                </a:gridCol>
              </a:tblGrid>
              <a:tr h="24778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Revenue Streams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80" marR="246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88E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873272"/>
                  </a:ext>
                </a:extLst>
              </a:tr>
              <a:tr h="1864890"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4680" marR="246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635956"/>
                  </a:ext>
                </a:extLst>
              </a:tr>
            </a:tbl>
          </a:graphicData>
        </a:graphic>
      </p:graphicFrame>
      <p:pic>
        <p:nvPicPr>
          <p:cNvPr id="20" name="Graphic 3" descr="Handshake">
            <a:extLst>
              <a:ext uri="{FF2B5EF4-FFF2-40B4-BE49-F238E27FC236}">
                <a16:creationId xmlns:a16="http://schemas.microsoft.com/office/drawing/2014/main" id="{CF63588A-0698-4F16-A716-8FB13527ED0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1300" y="1001352"/>
            <a:ext cx="250659" cy="251498"/>
          </a:xfrm>
          <a:prstGeom prst="rect">
            <a:avLst/>
          </a:prstGeom>
        </p:spPr>
      </p:pic>
      <p:pic>
        <p:nvPicPr>
          <p:cNvPr id="21" name="Graphic 18" descr="Tag">
            <a:extLst>
              <a:ext uri="{FF2B5EF4-FFF2-40B4-BE49-F238E27FC236}">
                <a16:creationId xmlns:a16="http://schemas.microsoft.com/office/drawing/2014/main" id="{370AC6B1-0FF5-49A2-A7B7-DFEE9FA65E8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732216" y="4331633"/>
            <a:ext cx="250659" cy="251498"/>
          </a:xfrm>
          <a:prstGeom prst="rect">
            <a:avLst/>
          </a:prstGeom>
        </p:spPr>
      </p:pic>
      <p:pic>
        <p:nvPicPr>
          <p:cNvPr id="22" name="Graphic 20" descr="Money">
            <a:extLst>
              <a:ext uri="{FF2B5EF4-FFF2-40B4-BE49-F238E27FC236}">
                <a16:creationId xmlns:a16="http://schemas.microsoft.com/office/drawing/2014/main" id="{C1943AE7-4859-41B9-9337-89EB2BCF46C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1705745" y="4323478"/>
            <a:ext cx="250659" cy="251498"/>
          </a:xfrm>
          <a:prstGeom prst="rect">
            <a:avLst/>
          </a:prstGeom>
        </p:spPr>
      </p:pic>
      <p:pic>
        <p:nvPicPr>
          <p:cNvPr id="23" name="Graphic 22" descr="Factory">
            <a:extLst>
              <a:ext uri="{FF2B5EF4-FFF2-40B4-BE49-F238E27FC236}">
                <a16:creationId xmlns:a16="http://schemas.microsoft.com/office/drawing/2014/main" id="{8A61D9E4-25DE-41B6-B966-420FDAC28FAC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533399" y="2626485"/>
            <a:ext cx="250659" cy="251498"/>
          </a:xfrm>
          <a:prstGeom prst="rect">
            <a:avLst/>
          </a:prstGeom>
        </p:spPr>
      </p:pic>
      <p:pic>
        <p:nvPicPr>
          <p:cNvPr id="24" name="Graphic 26" descr="Checklist">
            <a:extLst>
              <a:ext uri="{FF2B5EF4-FFF2-40B4-BE49-F238E27FC236}">
                <a16:creationId xmlns:a16="http://schemas.microsoft.com/office/drawing/2014/main" id="{3CD04CD9-D704-4513-9C2A-EA1F00D7DF68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576576" y="1000908"/>
            <a:ext cx="250659" cy="251498"/>
          </a:xfrm>
          <a:prstGeom prst="rect">
            <a:avLst/>
          </a:prstGeom>
        </p:spPr>
      </p:pic>
      <p:pic>
        <p:nvPicPr>
          <p:cNvPr id="25" name="Graphic 28" descr="Children">
            <a:extLst>
              <a:ext uri="{FF2B5EF4-FFF2-40B4-BE49-F238E27FC236}">
                <a16:creationId xmlns:a16="http://schemas.microsoft.com/office/drawing/2014/main" id="{6F513192-0686-4226-BD1F-AAD25BCCEAB4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1706334" y="970479"/>
            <a:ext cx="301294" cy="302303"/>
          </a:xfrm>
          <a:prstGeom prst="rect">
            <a:avLst/>
          </a:prstGeom>
        </p:spPr>
      </p:pic>
      <p:pic>
        <p:nvPicPr>
          <p:cNvPr id="26" name="Graphic 32" descr="Truck">
            <a:extLst>
              <a:ext uri="{FF2B5EF4-FFF2-40B4-BE49-F238E27FC236}">
                <a16:creationId xmlns:a16="http://schemas.microsoft.com/office/drawing/2014/main" id="{F755E4EA-B0F3-4C0B-90F7-9CFEC7B151AD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9350869" y="2639866"/>
            <a:ext cx="250659" cy="251498"/>
          </a:xfrm>
          <a:prstGeom prst="rect">
            <a:avLst/>
          </a:prstGeom>
        </p:spPr>
      </p:pic>
      <p:pic>
        <p:nvPicPr>
          <p:cNvPr id="27" name="Graphic 34" descr="Heart">
            <a:extLst>
              <a:ext uri="{FF2B5EF4-FFF2-40B4-BE49-F238E27FC236}">
                <a16:creationId xmlns:a16="http://schemas.microsoft.com/office/drawing/2014/main" id="{7AAC92FA-FC54-4BBD-B1CA-9DCAD37CF13B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9388266" y="983722"/>
            <a:ext cx="250659" cy="251498"/>
          </a:xfrm>
          <a:prstGeom prst="rect">
            <a:avLst/>
          </a:prstGeom>
        </p:spPr>
      </p:pic>
      <p:pic>
        <p:nvPicPr>
          <p:cNvPr id="28" name="Graphic 36" descr="Bullseye">
            <a:extLst>
              <a:ext uri="{FF2B5EF4-FFF2-40B4-BE49-F238E27FC236}">
                <a16:creationId xmlns:a16="http://schemas.microsoft.com/office/drawing/2014/main" id="{67292938-EC7B-4500-8256-C66C66854BCD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6969930" y="1019034"/>
            <a:ext cx="214227" cy="214944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2E22A6D5-10A7-7843-ADFE-A35B09E37E9E}"/>
              </a:ext>
            </a:extLst>
          </p:cNvPr>
          <p:cNvSpPr txBox="1"/>
          <p:nvPr/>
        </p:nvSpPr>
        <p:spPr>
          <a:xfrm>
            <a:off x="6575304" y="181047"/>
            <a:ext cx="30262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Complete the business model canvas using existing data and insight available to you. Keep this canvas a living document as you learn more over time.</a:t>
            </a:r>
          </a:p>
        </p:txBody>
      </p:sp>
    </p:spTree>
    <p:extLst>
      <p:ext uri="{BB962C8B-B14F-4D97-AF65-F5344CB8AC3E}">
        <p14:creationId xmlns:p14="http://schemas.microsoft.com/office/powerpoint/2010/main" val="371408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3735E-CAC6-F84D-A3AE-BA514F8B4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Actions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778038A-19BB-5E4E-A88B-114A9F3B0A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6025978"/>
              </p:ext>
            </p:extLst>
          </p:nvPr>
        </p:nvGraphicFramePr>
        <p:xfrm>
          <a:off x="516833" y="1718967"/>
          <a:ext cx="11226798" cy="259588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6178257">
                  <a:extLst>
                    <a:ext uri="{9D8B030D-6E8A-4147-A177-3AD203B41FA5}">
                      <a16:colId xmlns:a16="http://schemas.microsoft.com/office/drawing/2014/main" val="46180726"/>
                    </a:ext>
                  </a:extLst>
                </a:gridCol>
                <a:gridCol w="2564524">
                  <a:extLst>
                    <a:ext uri="{9D8B030D-6E8A-4147-A177-3AD203B41FA5}">
                      <a16:colId xmlns:a16="http://schemas.microsoft.com/office/drawing/2014/main" val="3392008943"/>
                    </a:ext>
                  </a:extLst>
                </a:gridCol>
                <a:gridCol w="2484017">
                  <a:extLst>
                    <a:ext uri="{9D8B030D-6E8A-4147-A177-3AD203B41FA5}">
                      <a16:colId xmlns:a16="http://schemas.microsoft.com/office/drawing/2014/main" val="14066375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>
                    <a:solidFill>
                      <a:srgbClr val="488E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Owner</a:t>
                      </a:r>
                    </a:p>
                  </a:txBody>
                  <a:tcPr>
                    <a:solidFill>
                      <a:srgbClr val="488E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Due Date</a:t>
                      </a:r>
                    </a:p>
                  </a:txBody>
                  <a:tcPr>
                    <a:solidFill>
                      <a:srgbClr val="488E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08506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Enter action here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Enter owner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Enter due 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07084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22761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0977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41010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44277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70735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9834833B-8C59-4B41-9B6A-16A8D8F867E2}"/>
              </a:ext>
            </a:extLst>
          </p:cNvPr>
          <p:cNvSpPr txBox="1"/>
          <p:nvPr/>
        </p:nvSpPr>
        <p:spPr>
          <a:xfrm>
            <a:off x="13335" y="6582975"/>
            <a:ext cx="12192000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+mn-cs"/>
              </a:rPr>
              <a:t>Want more best practices? Visit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+mn-cs"/>
                <a:hlinkClick r:id="rId2"/>
              </a:rPr>
              <a:t>Praxie.com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F5CB643-326E-7A45-8FA5-286C278C15C7}"/>
              </a:ext>
            </a:extLst>
          </p:cNvPr>
          <p:cNvSpPr txBox="1"/>
          <p:nvPr/>
        </p:nvSpPr>
        <p:spPr>
          <a:xfrm>
            <a:off x="643719" y="994027"/>
            <a:ext cx="109045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Create your action plan focused on implementing your business model canvas. Consider the people, processes, and technologies you will use to build and implement your business, products, or services.</a:t>
            </a:r>
          </a:p>
        </p:txBody>
      </p:sp>
    </p:spTree>
    <p:extLst>
      <p:ext uri="{BB962C8B-B14F-4D97-AF65-F5344CB8AC3E}">
        <p14:creationId xmlns:p14="http://schemas.microsoft.com/office/powerpoint/2010/main" val="21572489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99AB1BC93D4E4D960A38F828B74F9A" ma:contentTypeVersion="21" ma:contentTypeDescription="Create a new document." ma:contentTypeScope="" ma:versionID="020a68427f0ab554e818b577bb21e158">
  <xsd:schema xmlns:xsd="http://www.w3.org/2001/XMLSchema" xmlns:xs="http://www.w3.org/2001/XMLSchema" xmlns:p="http://schemas.microsoft.com/office/2006/metadata/properties" xmlns:ns2="3c7d788f-59f0-4ee8-87d4-6b60b595ee8d" xmlns:ns3="2b6f4d9c-e67e-4634-a886-8566b3a998fa" targetNamespace="http://schemas.microsoft.com/office/2006/metadata/properties" ma:root="true" ma:fieldsID="78fd1c00abbaadb6f161755a853fdabc" ns2:_="" ns3:_="">
    <xsd:import namespace="3c7d788f-59f0-4ee8-87d4-6b60b595ee8d"/>
    <xsd:import namespace="2b6f4d9c-e67e-4634-a886-8566b3a998f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l818df8a0a674e35b3dc206ef12f8e81" minOccurs="0"/>
                <xsd:element ref="ns2:TaxCatchAll" minOccurs="0"/>
                <xsd:element ref="ns3:Choices" minOccurs="0"/>
                <xsd:element ref="ns3:Choice2" minOccurs="0"/>
                <xsd:element ref="ns3:lcf76f155ced4ddcb4097134ff3c332f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7d788f-59f0-4ee8-87d4-6b60b595ee8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cb10aa8-48d9-41ba-92ef-27d574b4dc5d}" ma:internalName="TaxCatchAll" ma:showField="CatchAllData" ma:web="3c7d788f-59f0-4ee8-87d4-6b60b595ee8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6f4d9c-e67e-4634-a886-8566b3a998f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818df8a0a674e35b3dc206ef12f8e81" ma:index="22" nillable="true" ma:taxonomy="true" ma:internalName="l818df8a0a674e35b3dc206ef12f8e81" ma:taxonomyFieldName="Terms" ma:displayName="Terms" ma:default="" ma:fieldId="{5818df8a-0a67-4e35-b3dc-206ef12f8e81}" ma:taxonomyMulti="true" ma:sspId="0922d35c-0ea5-414d-84ee-4be5c00ce842" ma:termSetId="378aaa4f-a544-4f46-99c4-0e39d00bb6a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hoices" ma:index="24" nillable="true" ma:displayName="Choices" ma:format="Dropdown" ma:internalName="Choices">
      <xsd:simpleType>
        <xsd:restriction base="dms:Choice">
          <xsd:enumeration value="Choice 1"/>
          <xsd:enumeration value="Choice 2"/>
          <xsd:enumeration value="Choice 3"/>
          <xsd:enumeration value="Taggy 1"/>
          <xsd:enumeration value="Taggy 2"/>
          <xsd:enumeration value="Choice 5"/>
        </xsd:restriction>
      </xsd:simpleType>
    </xsd:element>
    <xsd:element name="Choice2" ma:index="25" nillable="true" ma:displayName="Choice 2" ma:format="Dropdown" ma:internalName="Choice2">
      <xsd:simpleType>
        <xsd:restriction base="dms:Choice">
          <xsd:enumeration value="Two 1"/>
          <xsd:enumeration value="Two 2"/>
          <xsd:enumeration value="Two 3"/>
        </xsd:restriction>
      </xsd:simpleType>
    </xsd:element>
    <xsd:element name="lcf76f155ced4ddcb4097134ff3c332f" ma:index="27" nillable="true" ma:taxonomy="true" ma:internalName="lcf76f155ced4ddcb4097134ff3c332f" ma:taxonomyFieldName="MediaServiceImageTags" ma:displayName="Image Tags" ma:readOnly="false" ma:fieldId="{5cf76f15-5ced-4ddc-b409-7134ff3c332f}" ma:taxonomyMulti="true" ma:sspId="0922d35c-0ea5-414d-84ee-4be5c00ce84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hoices xmlns="2b6f4d9c-e67e-4634-a886-8566b3a998fa" xsi:nil="true"/>
    <TaxCatchAll xmlns="3c7d788f-59f0-4ee8-87d4-6b60b595ee8d" xsi:nil="true"/>
    <lcf76f155ced4ddcb4097134ff3c332f xmlns="2b6f4d9c-e67e-4634-a886-8566b3a998fa">
      <Terms xmlns="http://schemas.microsoft.com/office/infopath/2007/PartnerControls"/>
    </lcf76f155ced4ddcb4097134ff3c332f>
    <l818df8a0a674e35b3dc206ef12f8e81 xmlns="2b6f4d9c-e67e-4634-a886-8566b3a998fa">
      <Terms xmlns="http://schemas.microsoft.com/office/infopath/2007/PartnerControls"/>
    </l818df8a0a674e35b3dc206ef12f8e81>
    <Choice2 xmlns="2b6f4d9c-e67e-4634-a886-8566b3a998fa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633A54-8FE5-4D44-8137-8EF4AA9EA6F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7d788f-59f0-4ee8-87d4-6b60b595ee8d"/>
    <ds:schemaRef ds:uri="2b6f4d9c-e67e-4634-a886-8566b3a998f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FD2720B-28F1-4100-8F03-3AFF0D1F5C1E}">
  <ds:schemaRefs>
    <ds:schemaRef ds:uri="2b6f4d9c-e67e-4634-a886-8566b3a998fa"/>
    <ds:schemaRef ds:uri="http://purl.org/dc/elements/1.1/"/>
    <ds:schemaRef ds:uri="http://schemas.microsoft.com/office/2006/documentManagement/types"/>
    <ds:schemaRef ds:uri="http://purl.org/dc/dcmitype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3c7d788f-59f0-4ee8-87d4-6b60b595ee8d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A6BB515-2F14-43B0-8DC0-FB6315D4BDB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4149</TotalTime>
  <Words>459</Words>
  <Application>Microsoft Macintosh PowerPoint</Application>
  <PresentationFormat>Widescreen</PresentationFormat>
  <Paragraphs>50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Roboto</vt:lpstr>
      <vt:lpstr>Roboto Black</vt:lpstr>
      <vt:lpstr>Office Theme</vt:lpstr>
      <vt:lpstr>1_Office Theme</vt:lpstr>
      <vt:lpstr>Business Model Canvas</vt:lpstr>
      <vt:lpstr>Business Model Canvas</vt:lpstr>
      <vt:lpstr>Business Model Canvas</vt:lpstr>
      <vt:lpstr>Actions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Soren Kaplan</dc:creator>
  <cp:lastModifiedBy>Karen Cramer</cp:lastModifiedBy>
  <cp:revision>66</cp:revision>
  <dcterms:created xsi:type="dcterms:W3CDTF">2018-02-04T00:01:51Z</dcterms:created>
  <dcterms:modified xsi:type="dcterms:W3CDTF">2025-01-21T14:35:14Z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0x010100D899AB1BC93D4E4D960A38F828B74F9A</vt:lpwstr>
  </property>
</Properties>
</file>