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67"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782"/>
  </p:normalViewPr>
  <p:slideViewPr>
    <p:cSldViewPr snapToGrid="0">
      <p:cViewPr varScale="1">
        <p:scale>
          <a:sx n="122" d="100"/>
          <a:sy n="122" d="100"/>
        </p:scale>
        <p:origin x="376"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Cramer" userId="6f45dc0a-8301-4568-85ab-e443a52a7875" providerId="ADAL" clId="{4A9B77EE-261F-1146-816A-B356EA947585}"/>
    <pc:docChg chg="modSld">
      <pc:chgData name="Karen Cramer" userId="6f45dc0a-8301-4568-85ab-e443a52a7875" providerId="ADAL" clId="{4A9B77EE-261F-1146-816A-B356EA947585}" dt="2022-06-10T18:54:23.120" v="4" actId="20577"/>
      <pc:docMkLst>
        <pc:docMk/>
      </pc:docMkLst>
      <pc:sldChg chg="modSp mod">
        <pc:chgData name="Karen Cramer" userId="6f45dc0a-8301-4568-85ab-e443a52a7875" providerId="ADAL" clId="{4A9B77EE-261F-1146-816A-B356EA947585}" dt="2022-06-10T18:54:23.120" v="4" actId="20577"/>
        <pc:sldMkLst>
          <pc:docMk/>
          <pc:sldMk cId="3941081118" sldId="264"/>
        </pc:sldMkLst>
      </pc:sldChg>
    </pc:docChg>
  </pc:docChgLst>
  <pc:docChgLst>
    <pc:chgData name="Soren Kaplan" userId="74b3a3c5-0de4-492b-9de0-324272078dd5" providerId="ADAL" clId="{FF88CCDA-31A7-5B40-BCF3-A97F781B2D67}"/>
    <pc:docChg chg="undo custSel modSld">
      <pc:chgData name="Soren Kaplan" userId="74b3a3c5-0de4-492b-9de0-324272078dd5" providerId="ADAL" clId="{FF88CCDA-31A7-5B40-BCF3-A97F781B2D67}" dt="2021-07-09T20:16:53.594" v="290" actId="20577"/>
      <pc:docMkLst>
        <pc:docMk/>
      </pc:docMkLst>
      <pc:sldChg chg="modSp mod">
        <pc:chgData name="Soren Kaplan" userId="74b3a3c5-0de4-492b-9de0-324272078dd5" providerId="ADAL" clId="{FF88CCDA-31A7-5B40-BCF3-A97F781B2D67}" dt="2021-07-09T20:16:53.594" v="290" actId="20577"/>
        <pc:sldMkLst>
          <pc:docMk/>
          <pc:sldMk cId="3941081118" sldId="264"/>
        </pc:sldMkLst>
      </pc:sldChg>
      <pc:sldChg chg="addSp modSp mod">
        <pc:chgData name="Soren Kaplan" userId="74b3a3c5-0de4-492b-9de0-324272078dd5" providerId="ADAL" clId="{FF88CCDA-31A7-5B40-BCF3-A97F781B2D67}" dt="2021-07-09T20:16:41.779" v="289" actId="5793"/>
        <pc:sldMkLst>
          <pc:docMk/>
          <pc:sldMk cId="896249539" sldId="267"/>
        </pc:sldMkLst>
      </pc:sldChg>
      <pc:sldChg chg="addSp modSp mod">
        <pc:chgData name="Soren Kaplan" userId="74b3a3c5-0de4-492b-9de0-324272078dd5" providerId="ADAL" clId="{FF88CCDA-31A7-5B40-BCF3-A97F781B2D67}" dt="2021-07-09T20:15:30.592" v="5" actId="1076"/>
        <pc:sldMkLst>
          <pc:docMk/>
          <pc:sldMk cId="1941320579" sldId="272"/>
        </pc:sldMkLst>
      </pc:sldChg>
    </pc:docChg>
  </pc:docChgLst>
  <pc:docChgLst>
    <pc:chgData name="Karen Cramer" userId="aede53a7-72c9-42f8-9033-e091be3de375" providerId="ADAL" clId="{64CE8D89-FE63-CF47-8D4F-00D93363DACF}"/>
    <pc:docChg chg="delSld">
      <pc:chgData name="Karen Cramer" userId="aede53a7-72c9-42f8-9033-e091be3de375" providerId="ADAL" clId="{64CE8D89-FE63-CF47-8D4F-00D93363DACF}" dt="2025-01-21T14:41:14.471" v="0" actId="2696"/>
      <pc:docMkLst>
        <pc:docMk/>
      </pc:docMkLst>
      <pc:sldChg chg="del">
        <pc:chgData name="Karen Cramer" userId="aede53a7-72c9-42f8-9033-e091be3de375" providerId="ADAL" clId="{64CE8D89-FE63-CF47-8D4F-00D93363DACF}" dt="2025-01-21T14:41:14.471" v="0" actId="2696"/>
        <pc:sldMkLst>
          <pc:docMk/>
          <pc:sldMk cId="2463231344" sldId="273"/>
        </pc:sldMkLst>
      </pc:sldChg>
      <pc:sldMasterChg chg="delSldLayout">
        <pc:chgData name="Karen Cramer" userId="aede53a7-72c9-42f8-9033-e091be3de375" providerId="ADAL" clId="{64CE8D89-FE63-CF47-8D4F-00D93363DACF}" dt="2025-01-21T14:41:14.471" v="0" actId="2696"/>
        <pc:sldMasterMkLst>
          <pc:docMk/>
          <pc:sldMasterMk cId="4286478234" sldId="2147483661"/>
        </pc:sldMasterMkLst>
        <pc:sldLayoutChg chg="del">
          <pc:chgData name="Karen Cramer" userId="aede53a7-72c9-42f8-9033-e091be3de375" providerId="ADAL" clId="{64CE8D89-FE63-CF47-8D4F-00D93363DACF}" dt="2025-01-21T14:41:14.471" v="0" actId="2696"/>
          <pc:sldLayoutMkLst>
            <pc:docMk/>
            <pc:sldMasterMk cId="4286478234" sldId="2147483661"/>
            <pc:sldLayoutMk cId="2478706072" sldId="2147483663"/>
          </pc:sldLayoutMkLst>
        </pc:sldLayoutChg>
      </pc:sldMasterChg>
    </pc:docChg>
  </pc:docChgLst>
  <pc:docChgLst>
    <pc:chgData name="Gabriel Mendoza" userId="1db57bf0-472e-4f10-9c09-fbc986dd95a0" providerId="ADAL" clId="{DF1F0BFD-08C8-4C7B-9B33-CD63693C78F3}"/>
    <pc:docChg chg="modSld">
      <pc:chgData name="Gabriel Mendoza" userId="1db57bf0-472e-4f10-9c09-fbc986dd95a0" providerId="ADAL" clId="{DF1F0BFD-08C8-4C7B-9B33-CD63693C78F3}" dt="2021-07-14T15:28:04.726" v="193" actId="14734"/>
      <pc:docMkLst>
        <pc:docMk/>
      </pc:docMkLst>
      <pc:sldChg chg="modSp mod">
        <pc:chgData name="Gabriel Mendoza" userId="1db57bf0-472e-4f10-9c09-fbc986dd95a0" providerId="ADAL" clId="{DF1F0BFD-08C8-4C7B-9B33-CD63693C78F3}" dt="2021-07-14T15:28:04.726" v="193" actId="14734"/>
        <pc:sldMkLst>
          <pc:docMk/>
          <pc:sldMk cId="896249539"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1/21/25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1/21/25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1/21/25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1/21/25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1/21/25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2162838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4515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39789106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687857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300089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674473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01998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4563755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5135796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015484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747038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1/21/25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1/21/25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1/21/25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1/21/25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1/21/25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1/21/25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1/21/25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286478234"/>
      </p:ext>
    </p:extLst>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Concept Testing</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rmAutofit/>
          </a:bodyPr>
          <a:lstStyle/>
          <a:p>
            <a:pPr>
              <a:buNone/>
            </a:pPr>
            <a:r>
              <a:rPr lang="en-IN" dirty="0">
                <a:solidFill>
                  <a:schemeClr val="bg1">
                    <a:lumMod val="50000"/>
                  </a:schemeClr>
                </a:solidFill>
                <a:latin typeface="+mn-lt"/>
              </a:rPr>
              <a:t>    Concept Testing is the process of using surveys, interviews, or other means to test consumer acceptance of a new product idea prior to introducing a new product to the market. Concept Testing is usually used to test out new product ideas but can also be used to test an advertising idea.</a:t>
            </a:r>
          </a:p>
          <a:p>
            <a:pPr>
              <a:buNone/>
            </a:pPr>
            <a:r>
              <a:rPr lang="en-IN" dirty="0">
                <a:solidFill>
                  <a:schemeClr val="bg1">
                    <a:lumMod val="50000"/>
                  </a:schemeClr>
                </a:solidFill>
                <a:latin typeface="+mn-lt"/>
              </a:rPr>
              <a:t>	</a:t>
            </a:r>
            <a:r>
              <a:rPr lang="en-IN">
                <a:solidFill>
                  <a:schemeClr val="bg1">
                    <a:lumMod val="50000"/>
                  </a:schemeClr>
                </a:solidFill>
                <a:latin typeface="+mn-lt"/>
              </a:rPr>
              <a:t>A Concept </a:t>
            </a:r>
            <a:r>
              <a:rPr lang="en-IN" dirty="0">
                <a:solidFill>
                  <a:schemeClr val="bg1">
                    <a:lumMod val="50000"/>
                  </a:schemeClr>
                </a:solidFill>
                <a:latin typeface="+mn-lt"/>
              </a:rPr>
              <a:t>T</a:t>
            </a:r>
            <a:r>
              <a:rPr lang="en-IN">
                <a:solidFill>
                  <a:schemeClr val="bg1">
                    <a:lumMod val="50000"/>
                  </a:schemeClr>
                </a:solidFill>
                <a:latin typeface="+mn-lt"/>
              </a:rPr>
              <a:t>est </a:t>
            </a:r>
            <a:r>
              <a:rPr lang="en-IN" dirty="0">
                <a:solidFill>
                  <a:schemeClr val="bg1">
                    <a:lumMod val="50000"/>
                  </a:schemeClr>
                </a:solidFill>
                <a:latin typeface="+mn-lt"/>
              </a:rPr>
              <a:t>involves presenting an idea to customers to obtain feedback. The approach can be qualitative and involve interviews or focus groups to gain new insights into value propositions, optimal features, or competitive differentiation. When conducting quantitative surveys, a Concept Test often asks questions such as purchase intent for the specific product and results can be compared to purchasing norms. By doing this, you learn whether your concept has the potential to become a viable product. If the Concept Testing is done well, it may also reveal volume estimates and help define which type of consumer liked the product best, leading to valuable insight around customer segmentation. It is important that the testing questionnaires are high in quality, otherwise results from data gathered during the surveys may be biased by measurement error.</a:t>
            </a:r>
          </a:p>
          <a:p>
            <a:pPr>
              <a:buNone/>
            </a:pPr>
            <a:r>
              <a:rPr lang="en-IN" dirty="0">
                <a:solidFill>
                  <a:schemeClr val="bg1">
                    <a:lumMod val="50000"/>
                  </a:schemeClr>
                </a:solidFill>
                <a:latin typeface="+mn-lt"/>
              </a:rPr>
              <a:t>    	</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Concept Testing</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
        <p:nvSpPr>
          <p:cNvPr id="11" name="TextBox 10">
            <a:extLst>
              <a:ext uri="{FF2B5EF4-FFF2-40B4-BE49-F238E27FC236}">
                <a16:creationId xmlns:a16="http://schemas.microsoft.com/office/drawing/2014/main" id="{4288D3E1-DA7F-DF4A-95C0-F4605FB65169}"/>
              </a:ext>
            </a:extLst>
          </p:cNvPr>
          <p:cNvSpPr txBox="1"/>
          <p:nvPr/>
        </p:nvSpPr>
        <p:spPr>
          <a:xfrm>
            <a:off x="475013" y="3484488"/>
            <a:ext cx="914400" cy="523220"/>
          </a:xfrm>
          <a:prstGeom prst="rect">
            <a:avLst/>
          </a:prstGeom>
          <a:noFill/>
        </p:spPr>
        <p:txBody>
          <a:bodyPr wrap="square" rtlCol="0">
            <a:spAutoFit/>
          </a:bodyPr>
          <a:lstStyle/>
          <a:p>
            <a:r>
              <a:rPr lang="en-US" sz="2800" b="1" dirty="0">
                <a:solidFill>
                  <a:schemeClr val="bg1"/>
                </a:solidFill>
              </a:rPr>
              <a:t>70%</a:t>
            </a:r>
          </a:p>
        </p:txBody>
      </p:sp>
      <p:sp>
        <p:nvSpPr>
          <p:cNvPr id="12" name="TextBox 11">
            <a:extLst>
              <a:ext uri="{FF2B5EF4-FFF2-40B4-BE49-F238E27FC236}">
                <a16:creationId xmlns:a16="http://schemas.microsoft.com/office/drawing/2014/main" id="{BC543F0E-917E-5649-9988-3142B91D1019}"/>
              </a:ext>
            </a:extLst>
          </p:cNvPr>
          <p:cNvSpPr txBox="1"/>
          <p:nvPr/>
        </p:nvSpPr>
        <p:spPr>
          <a:xfrm>
            <a:off x="1389413" y="4007708"/>
            <a:ext cx="914400" cy="523220"/>
          </a:xfrm>
          <a:prstGeom prst="rect">
            <a:avLst/>
          </a:prstGeom>
          <a:noFill/>
        </p:spPr>
        <p:txBody>
          <a:bodyPr wrap="square" rtlCol="0">
            <a:spAutoFit/>
          </a:bodyPr>
          <a:lstStyle/>
          <a:p>
            <a:r>
              <a:rPr lang="en-US" sz="2800" b="1" dirty="0">
                <a:solidFill>
                  <a:schemeClr val="bg1"/>
                </a:solidFill>
              </a:rPr>
              <a:t>20%</a:t>
            </a:r>
          </a:p>
        </p:txBody>
      </p:sp>
      <p:sp>
        <p:nvSpPr>
          <p:cNvPr id="13" name="TextBox 12">
            <a:extLst>
              <a:ext uri="{FF2B5EF4-FFF2-40B4-BE49-F238E27FC236}">
                <a16:creationId xmlns:a16="http://schemas.microsoft.com/office/drawing/2014/main" id="{81F04635-B41C-CC4D-9722-3359D8EF3861}"/>
              </a:ext>
            </a:extLst>
          </p:cNvPr>
          <p:cNvSpPr txBox="1"/>
          <p:nvPr/>
        </p:nvSpPr>
        <p:spPr>
          <a:xfrm>
            <a:off x="2303813" y="4574878"/>
            <a:ext cx="914400" cy="523220"/>
          </a:xfrm>
          <a:prstGeom prst="rect">
            <a:avLst/>
          </a:prstGeom>
          <a:noFill/>
        </p:spPr>
        <p:txBody>
          <a:bodyPr wrap="square" rtlCol="0">
            <a:spAutoFit/>
          </a:bodyPr>
          <a:lstStyle/>
          <a:p>
            <a:r>
              <a:rPr lang="en-US" sz="2800" b="1" dirty="0">
                <a:solidFill>
                  <a:schemeClr val="bg1"/>
                </a:solidFill>
              </a:rPr>
              <a:t>10%</a:t>
            </a:r>
          </a:p>
        </p:txBody>
      </p:sp>
      <p:graphicFrame>
        <p:nvGraphicFramePr>
          <p:cNvPr id="14" name="Table 13">
            <a:extLst>
              <a:ext uri="{FF2B5EF4-FFF2-40B4-BE49-F238E27FC236}">
                <a16:creationId xmlns:a16="http://schemas.microsoft.com/office/drawing/2014/main" id="{2A627F7D-6279-1B4E-9B96-3D74E9DB3F76}"/>
              </a:ext>
            </a:extLst>
          </p:cNvPr>
          <p:cNvGraphicFramePr>
            <a:graphicFrameLocks noGrp="1"/>
          </p:cNvGraphicFramePr>
          <p:nvPr>
            <p:extLst>
              <p:ext uri="{D42A27DB-BD31-4B8C-83A1-F6EECF244321}">
                <p14:modId xmlns:p14="http://schemas.microsoft.com/office/powerpoint/2010/main" val="2604783136"/>
              </p:ext>
            </p:extLst>
          </p:nvPr>
        </p:nvGraphicFramePr>
        <p:xfrm>
          <a:off x="599089" y="998806"/>
          <a:ext cx="11077904" cy="5291868"/>
        </p:xfrm>
        <a:graphic>
          <a:graphicData uri="http://schemas.openxmlformats.org/drawingml/2006/table">
            <a:tbl>
              <a:tblPr firstRow="1" bandRow="1">
                <a:tableStyleId>{5C22544A-7EE6-4342-B048-85BDC9FD1C3A}</a:tableStyleId>
              </a:tblPr>
              <a:tblGrid>
                <a:gridCol w="2064231">
                  <a:extLst>
                    <a:ext uri="{9D8B030D-6E8A-4147-A177-3AD203B41FA5}">
                      <a16:colId xmlns:a16="http://schemas.microsoft.com/office/drawing/2014/main" val="2213964467"/>
                    </a:ext>
                  </a:extLst>
                </a:gridCol>
                <a:gridCol w="2133158">
                  <a:extLst>
                    <a:ext uri="{9D8B030D-6E8A-4147-A177-3AD203B41FA5}">
                      <a16:colId xmlns:a16="http://schemas.microsoft.com/office/drawing/2014/main" val="757565981"/>
                    </a:ext>
                  </a:extLst>
                </a:gridCol>
                <a:gridCol w="2286991">
                  <a:extLst>
                    <a:ext uri="{9D8B030D-6E8A-4147-A177-3AD203B41FA5}">
                      <a16:colId xmlns:a16="http://schemas.microsoft.com/office/drawing/2014/main" val="3869185338"/>
                    </a:ext>
                  </a:extLst>
                </a:gridCol>
                <a:gridCol w="4593524">
                  <a:extLst>
                    <a:ext uri="{9D8B030D-6E8A-4147-A177-3AD203B41FA5}">
                      <a16:colId xmlns:a16="http://schemas.microsoft.com/office/drawing/2014/main" val="487868886"/>
                    </a:ext>
                  </a:extLst>
                </a:gridCol>
              </a:tblGrid>
              <a:tr h="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solidFill>
                            <a:schemeClr val="bg1"/>
                          </a:solidFill>
                        </a:rPr>
                        <a:t>Enter Concept Name Here</a:t>
                      </a:r>
                    </a:p>
                  </a:txBody>
                  <a:tcPr anchor="ctr">
                    <a:solidFill>
                      <a:srgbClr val="488EFD"/>
                    </a:solidFill>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97950325"/>
                  </a:ext>
                </a:extLst>
              </a:tr>
              <a:tr h="144194">
                <a:tc>
                  <a:txBody>
                    <a:bodyPr/>
                    <a:lstStyle/>
                    <a:p>
                      <a:pPr algn="ctr"/>
                      <a:r>
                        <a:rPr lang="en-US" sz="1200" b="1" dirty="0"/>
                        <a:t>1. Define Items to Test</a:t>
                      </a:r>
                    </a:p>
                  </a:txBody>
                  <a:tcPr anchor="ctr">
                    <a:solidFill>
                      <a:schemeClr val="accent5">
                        <a:lumMod val="40000"/>
                        <a:lumOff val="60000"/>
                      </a:schemeClr>
                    </a:solidFill>
                  </a:tcPr>
                </a:tc>
                <a:tc>
                  <a:txBody>
                    <a:bodyPr/>
                    <a:lstStyle/>
                    <a:p>
                      <a:pPr algn="ctr"/>
                      <a:r>
                        <a:rPr lang="en-US" sz="1200" b="1" dirty="0"/>
                        <a:t>2. Identify Research Subjects</a:t>
                      </a:r>
                    </a:p>
                  </a:txBody>
                  <a:tcPr anchor="ctr">
                    <a:solidFill>
                      <a:schemeClr val="accent5">
                        <a:lumMod val="40000"/>
                        <a:lumOff val="60000"/>
                      </a:schemeClr>
                    </a:solidFill>
                  </a:tcPr>
                </a:tc>
                <a:tc>
                  <a:txBody>
                    <a:bodyPr/>
                    <a:lstStyle/>
                    <a:p>
                      <a:pPr algn="ctr"/>
                      <a:r>
                        <a:rPr lang="en-US" sz="1200" b="1" i="0" dirty="0">
                          <a:solidFill>
                            <a:schemeClr val="tx1"/>
                          </a:solidFill>
                        </a:rPr>
                        <a:t>3. Identify Test Method</a:t>
                      </a:r>
                    </a:p>
                  </a:txBody>
                  <a:tcPr anchor="ctr">
                    <a:solidFill>
                      <a:schemeClr val="accent5">
                        <a:lumMod val="40000"/>
                        <a:lumOff val="60000"/>
                      </a:schemeClr>
                    </a:solidFill>
                  </a:tcPr>
                </a:tc>
                <a:tc>
                  <a:txBody>
                    <a:bodyPr/>
                    <a:lstStyle/>
                    <a:p>
                      <a:pPr algn="ctr"/>
                      <a:r>
                        <a:rPr lang="en-US" sz="1200" b="1" dirty="0"/>
                        <a:t>4. Write Questions</a:t>
                      </a:r>
                    </a:p>
                  </a:txBody>
                  <a:tcPr anchor="ctr">
                    <a:solidFill>
                      <a:schemeClr val="accent5">
                        <a:lumMod val="40000"/>
                        <a:lumOff val="60000"/>
                      </a:schemeClr>
                    </a:solidFill>
                  </a:tcPr>
                </a:tc>
                <a:extLst>
                  <a:ext uri="{0D108BD9-81ED-4DB2-BD59-A6C34878D82A}">
                    <a16:rowId xmlns:a16="http://schemas.microsoft.com/office/drawing/2014/main" val="3566035523"/>
                  </a:ext>
                </a:extLst>
              </a:tr>
              <a:tr h="0">
                <a:tc>
                  <a:txBody>
                    <a:bodyPr/>
                    <a:lstStyle/>
                    <a:p>
                      <a:pPr algn="ctr"/>
                      <a:r>
                        <a:rPr lang="en-US" sz="1050" b="0" dirty="0"/>
                        <a:t>List key assumptions, features, or attributes to test</a:t>
                      </a:r>
                    </a:p>
                  </a:txBody>
                  <a:tcPr anchor="ctr">
                    <a:solidFill>
                      <a:schemeClr val="accent5">
                        <a:lumMod val="20000"/>
                        <a:lumOff val="80000"/>
                      </a:schemeClr>
                    </a:solidFill>
                  </a:tcPr>
                </a:tc>
                <a:tc>
                  <a:txBody>
                    <a:bodyPr/>
                    <a:lstStyle/>
                    <a:p>
                      <a:pPr algn="ctr"/>
                      <a:r>
                        <a:rPr lang="en-US" sz="1050" b="0" dirty="0"/>
                        <a:t>List target research subjects who will provide feedback</a:t>
                      </a:r>
                    </a:p>
                  </a:txBody>
                  <a:tcPr anchor="ctr">
                    <a:solidFill>
                      <a:schemeClr val="accent5">
                        <a:lumMod val="20000"/>
                        <a:lumOff val="80000"/>
                      </a:schemeClr>
                    </a:solidFill>
                  </a:tcPr>
                </a:tc>
                <a:tc>
                  <a:txBody>
                    <a:bodyPr/>
                    <a:lstStyle/>
                    <a:p>
                      <a:pPr algn="ctr"/>
                      <a:r>
                        <a:rPr lang="en-US" sz="1050" b="0" i="0" dirty="0">
                          <a:solidFill>
                            <a:schemeClr val="tx1"/>
                          </a:solidFill>
                        </a:rPr>
                        <a:t>Define approach (e.g., online, social, survey, focus groups)</a:t>
                      </a:r>
                    </a:p>
                  </a:txBody>
                  <a:tcPr anchor="ctr">
                    <a:solidFill>
                      <a:schemeClr val="accent5">
                        <a:lumMod val="20000"/>
                        <a:lumOff val="80000"/>
                      </a:schemeClr>
                    </a:solidFill>
                  </a:tcPr>
                </a:tc>
                <a:tc>
                  <a:txBody>
                    <a:bodyPr/>
                    <a:lstStyle/>
                    <a:p>
                      <a:pPr algn="ctr"/>
                      <a:r>
                        <a:rPr lang="en-US" sz="1050" b="0" dirty="0"/>
                        <a:t>Write questions to prompt feedback and insights based on </a:t>
                      </a:r>
                      <a:endParaRPr lang="en-US" sz="1000" b="0" dirty="0"/>
                    </a:p>
                    <a:p>
                      <a:pPr algn="ctr"/>
                      <a:r>
                        <a:rPr lang="en-US" sz="1050" b="0" dirty="0"/>
                        <a:t>the assumptions to test.</a:t>
                      </a:r>
                    </a:p>
                  </a:txBody>
                  <a:tcPr anchor="ctr">
                    <a:solidFill>
                      <a:schemeClr val="accent5">
                        <a:lumMod val="20000"/>
                        <a:lumOff val="80000"/>
                      </a:schemeClr>
                    </a:solidFill>
                  </a:tcPr>
                </a:tc>
                <a:extLst>
                  <a:ext uri="{0D108BD9-81ED-4DB2-BD59-A6C34878D82A}">
                    <a16:rowId xmlns:a16="http://schemas.microsoft.com/office/drawing/2014/main" val="920245056"/>
                  </a:ext>
                </a:extLst>
              </a:tr>
              <a:tr h="905356">
                <a:tc>
                  <a:txBody>
                    <a:bodyPr/>
                    <a:lstStyle/>
                    <a:p>
                      <a:pPr marL="173038" indent="-173038">
                        <a:buFont typeface="Arial" panose="020B0604020202020204" pitchFamily="34" charset="0"/>
                        <a:buChar char="•"/>
                      </a:pPr>
                      <a:r>
                        <a:rPr lang="en-US" sz="1200" dirty="0"/>
                        <a:t>This text can be edited with item to test (one row per item)</a:t>
                      </a:r>
                    </a:p>
                  </a:txBody>
                  <a:tcPr>
                    <a:solidFill>
                      <a:schemeClr val="bg1">
                        <a:lumMod val="95000"/>
                      </a:schemeClr>
                    </a:solidFill>
                  </a:tcPr>
                </a:tc>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This text can be edited with target research subject</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1" dirty="0">
                          <a:solidFill>
                            <a:srgbClr val="686868"/>
                          </a:solidFill>
                        </a:rPr>
                        <a:t> </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1" dirty="0">
                          <a:solidFill>
                            <a:srgbClr val="686868"/>
                          </a:solidFill>
                        </a:rPr>
                        <a:t> </a:t>
                      </a:r>
                    </a:p>
                  </a:txBody>
                  <a:tcPr>
                    <a:solidFill>
                      <a:schemeClr val="bg1">
                        <a:lumMod val="95000"/>
                      </a:schemeClr>
                    </a:solidFill>
                  </a:tcPr>
                </a:tc>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This text can be edited with approach</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 </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 </a:t>
                      </a:r>
                    </a:p>
                  </a:txBody>
                  <a:tcPr>
                    <a:solidFill>
                      <a:schemeClr val="bg1">
                        <a:lumMod val="95000"/>
                      </a:schemeClr>
                    </a:solidFill>
                  </a:tcPr>
                </a:tc>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This text can be edited with question(s)</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 </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 </a:t>
                      </a:r>
                    </a:p>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 </a:t>
                      </a:r>
                    </a:p>
                  </a:txBody>
                  <a:tcPr>
                    <a:solidFill>
                      <a:schemeClr val="bg1">
                        <a:lumMod val="95000"/>
                      </a:schemeClr>
                    </a:solidFill>
                  </a:tcPr>
                </a:tc>
                <a:extLst>
                  <a:ext uri="{0D108BD9-81ED-4DB2-BD59-A6C34878D82A}">
                    <a16:rowId xmlns:a16="http://schemas.microsoft.com/office/drawing/2014/main" val="908791875"/>
                  </a:ext>
                </a:extLst>
              </a:tr>
              <a:tr h="833738">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rgbClr val="686868"/>
                        </a:solidFill>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chemeClr val="tx1">
                            <a:lumMod val="65000"/>
                            <a:lumOff val="35000"/>
                          </a:schemeClr>
                        </a:solidFill>
                      </a:endParaRPr>
                    </a:p>
                  </a:txBody>
                  <a:tcPr>
                    <a:solidFill>
                      <a:schemeClr val="bg1">
                        <a:lumMod val="95000"/>
                      </a:schemeClr>
                    </a:solidFill>
                  </a:tcPr>
                </a:tc>
                <a:tc>
                  <a:txBody>
                    <a:bodyPr/>
                    <a:lstStyle/>
                    <a:p>
                      <a:pPr marL="173038" indent="-173038"/>
                      <a:endParaRPr lang="en-US" sz="1200" dirty="0"/>
                    </a:p>
                  </a:txBody>
                  <a:tcPr>
                    <a:solidFill>
                      <a:schemeClr val="bg1">
                        <a:lumMod val="95000"/>
                      </a:schemeClr>
                    </a:solidFill>
                  </a:tcPr>
                </a:tc>
                <a:extLst>
                  <a:ext uri="{0D108BD9-81ED-4DB2-BD59-A6C34878D82A}">
                    <a16:rowId xmlns:a16="http://schemas.microsoft.com/office/drawing/2014/main" val="606402154"/>
                  </a:ext>
                </a:extLst>
              </a:tr>
              <a:tr h="833738">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rgbClr val="686868"/>
                        </a:solidFill>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chemeClr val="tx1">
                            <a:lumMod val="65000"/>
                            <a:lumOff val="35000"/>
                          </a:schemeClr>
                        </a:solidFill>
                      </a:endParaRPr>
                    </a:p>
                  </a:txBody>
                  <a:tcPr>
                    <a:solidFill>
                      <a:schemeClr val="bg1">
                        <a:lumMod val="95000"/>
                      </a:schemeClr>
                    </a:solidFill>
                  </a:tcPr>
                </a:tc>
                <a:tc>
                  <a:txBody>
                    <a:bodyPr/>
                    <a:lstStyle/>
                    <a:p>
                      <a:pPr marL="173038" indent="-173038"/>
                      <a:endParaRPr lang="en-US" sz="1200" dirty="0"/>
                    </a:p>
                  </a:txBody>
                  <a:tcPr>
                    <a:solidFill>
                      <a:schemeClr val="bg1">
                        <a:lumMod val="95000"/>
                      </a:schemeClr>
                    </a:solidFill>
                  </a:tcPr>
                </a:tc>
                <a:extLst>
                  <a:ext uri="{0D108BD9-81ED-4DB2-BD59-A6C34878D82A}">
                    <a16:rowId xmlns:a16="http://schemas.microsoft.com/office/drawing/2014/main" val="2937836628"/>
                  </a:ext>
                </a:extLst>
              </a:tr>
              <a:tr h="833738">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rgbClr val="686868"/>
                        </a:solidFill>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chemeClr val="tx1">
                            <a:lumMod val="65000"/>
                            <a:lumOff val="35000"/>
                          </a:schemeClr>
                        </a:solidFill>
                      </a:endParaRPr>
                    </a:p>
                  </a:txBody>
                  <a:tcPr>
                    <a:solidFill>
                      <a:schemeClr val="bg1">
                        <a:lumMod val="95000"/>
                      </a:schemeClr>
                    </a:solidFill>
                  </a:tcPr>
                </a:tc>
                <a:tc>
                  <a:txBody>
                    <a:bodyPr/>
                    <a:lstStyle/>
                    <a:p>
                      <a:pPr marL="173038" indent="-173038"/>
                      <a:endParaRPr lang="en-US" sz="1200" dirty="0"/>
                    </a:p>
                  </a:txBody>
                  <a:tcPr>
                    <a:solidFill>
                      <a:schemeClr val="bg1">
                        <a:lumMod val="95000"/>
                      </a:schemeClr>
                    </a:solidFill>
                  </a:tcPr>
                </a:tc>
                <a:extLst>
                  <a:ext uri="{0D108BD9-81ED-4DB2-BD59-A6C34878D82A}">
                    <a16:rowId xmlns:a16="http://schemas.microsoft.com/office/drawing/2014/main" val="3354640351"/>
                  </a:ext>
                </a:extLst>
              </a:tr>
              <a:tr h="833738">
                <a:tc>
                  <a:txBody>
                    <a:bodyPr/>
                    <a:lstStyle/>
                    <a:p>
                      <a:pPr marL="173038" marR="0" lvl="0" indent="-17303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rgbClr val="686868"/>
                        </a:solidFill>
                      </a:endParaRPr>
                    </a:p>
                  </a:txBody>
                  <a:tcPr>
                    <a:solidFill>
                      <a:schemeClr val="bg1">
                        <a:lumMod val="95000"/>
                      </a:schemeClr>
                    </a:solidFill>
                  </a:tcPr>
                </a:tc>
                <a:tc>
                  <a:txBody>
                    <a:bodyPr/>
                    <a:lstStyle/>
                    <a:p>
                      <a:pPr marL="173038" indent="-173038" algn="l">
                        <a:buFont typeface="Arial" panose="020B0604020202020204" pitchFamily="34" charset="0"/>
                        <a:buChar char="•"/>
                      </a:pPr>
                      <a:endParaRPr lang="en-US" sz="1200" i="1" dirty="0">
                        <a:solidFill>
                          <a:schemeClr val="tx1">
                            <a:lumMod val="65000"/>
                            <a:lumOff val="35000"/>
                          </a:schemeClr>
                        </a:solidFill>
                      </a:endParaRPr>
                    </a:p>
                  </a:txBody>
                  <a:tcPr>
                    <a:solidFill>
                      <a:schemeClr val="bg1">
                        <a:lumMod val="95000"/>
                      </a:schemeClr>
                    </a:solidFill>
                  </a:tcPr>
                </a:tc>
                <a:tc>
                  <a:txBody>
                    <a:bodyPr/>
                    <a:lstStyle/>
                    <a:p>
                      <a:pPr marL="173038" indent="-173038"/>
                      <a:endParaRPr lang="en-US" sz="1200" dirty="0"/>
                    </a:p>
                  </a:txBody>
                  <a:tcPr>
                    <a:solidFill>
                      <a:schemeClr val="bg1">
                        <a:lumMod val="95000"/>
                      </a:schemeClr>
                    </a:solidFill>
                  </a:tcPr>
                </a:tc>
                <a:extLst>
                  <a:ext uri="{0D108BD9-81ED-4DB2-BD59-A6C34878D82A}">
                    <a16:rowId xmlns:a16="http://schemas.microsoft.com/office/drawing/2014/main" val="2254244008"/>
                  </a:ext>
                </a:extLst>
              </a:tr>
            </a:tbl>
          </a:graphicData>
        </a:graphic>
      </p:graphicFrame>
      <p:sp>
        <p:nvSpPr>
          <p:cNvPr id="8" name="TextBox 7">
            <a:extLst>
              <a:ext uri="{FF2B5EF4-FFF2-40B4-BE49-F238E27FC236}">
                <a16:creationId xmlns:a16="http://schemas.microsoft.com/office/drawing/2014/main" id="{54AA05B3-7344-A847-9959-F98FDE13AB8A}"/>
              </a:ext>
            </a:extLst>
          </p:cNvPr>
          <p:cNvSpPr txBox="1"/>
          <p:nvPr/>
        </p:nvSpPr>
        <p:spPr>
          <a:xfrm>
            <a:off x="5076497" y="174018"/>
            <a:ext cx="5276193" cy="553998"/>
          </a:xfrm>
          <a:prstGeom prst="rect">
            <a:avLst/>
          </a:prstGeom>
          <a:noFill/>
        </p:spPr>
        <p:txBody>
          <a:bodyPr wrap="square" rtlCol="0">
            <a:spAutoFit/>
          </a:bodyPr>
          <a:lstStyle/>
          <a:p>
            <a:r>
              <a:rPr lang="en-US" sz="1000" dirty="0">
                <a:solidFill>
                  <a:schemeClr val="tx1">
                    <a:lumMod val="50000"/>
                    <a:lumOff val="50000"/>
                  </a:schemeClr>
                </a:solidFill>
              </a:rPr>
              <a:t>For each concept, complete the template to determine what to test, who to test it with, and how to best test your ideas. Be sure to create questions that get at the heart of your assumptions underlying the concept.</a:t>
            </a: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1156063936"/>
              </p:ext>
            </p:extLst>
          </p:nvPr>
        </p:nvGraphicFramePr>
        <p:xfrm>
          <a:off x="516833" y="1939685"/>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6" name="TextBox 5">
            <a:extLst>
              <a:ext uri="{FF2B5EF4-FFF2-40B4-BE49-F238E27FC236}">
                <a16:creationId xmlns:a16="http://schemas.microsoft.com/office/drawing/2014/main" id="{FF0F4B8A-61D0-554F-AF49-1FF0D26D079A}"/>
              </a:ext>
            </a:extLst>
          </p:cNvPr>
          <p:cNvSpPr txBox="1"/>
          <p:nvPr/>
        </p:nvSpPr>
        <p:spPr>
          <a:xfrm>
            <a:off x="643719" y="978787"/>
            <a:ext cx="10904561" cy="738664"/>
          </a:xfrm>
          <a:prstGeom prst="rect">
            <a:avLst/>
          </a:prstGeom>
          <a:noFill/>
        </p:spPr>
        <p:txBody>
          <a:bodyPr wrap="square" rtlCol="0">
            <a:spAutoFit/>
          </a:bodyPr>
          <a:lstStyle/>
          <a:p>
            <a:r>
              <a:rPr lang="en-US" sz="1400" dirty="0">
                <a:solidFill>
                  <a:schemeClr val="tx1">
                    <a:lumMod val="50000"/>
                    <a:lumOff val="50000"/>
                  </a:schemeClr>
                </a:solidFill>
              </a:rPr>
              <a:t>Create your action plan focused on testing, validating, refining and then implementing your concepts. Consider conducting research through interviews, beta tests, A/B testing, and other approaches. Be sure to get direct customer feedback and determine what assumptions need to be validated.</a:t>
            </a:r>
          </a:p>
        </p:txBody>
      </p:sp>
    </p:spTree>
    <p:extLst>
      <p:ext uri="{BB962C8B-B14F-4D97-AF65-F5344CB8AC3E}">
        <p14:creationId xmlns:p14="http://schemas.microsoft.com/office/powerpoint/2010/main" val="19413205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1" ma:contentTypeDescription="Create a new document." ma:contentTypeScope="" ma:versionID="020a68427f0ab554e818b577bb21e158">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78fd1c00abbaadb6f161755a853fdabc"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Props1.xml><?xml version="1.0" encoding="utf-8"?>
<ds:datastoreItem xmlns:ds="http://schemas.openxmlformats.org/officeDocument/2006/customXml" ds:itemID="{6AA2836C-EA51-4FED-8A2F-F8BB4045C3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1FD2720B-28F1-4100-8F03-3AFF0D1F5C1E}">
  <ds:schemaRefs>
    <ds:schemaRef ds:uri="http://schemas.microsoft.com/office/2006/documentManagement/types"/>
    <ds:schemaRef ds:uri="http://purl.org/dc/elements/1.1/"/>
    <ds:schemaRef ds:uri="http://schemas.microsoft.com/office/infopath/2007/PartnerControls"/>
    <ds:schemaRef ds:uri="3c7d788f-59f0-4ee8-87d4-6b60b595ee8d"/>
    <ds:schemaRef ds:uri="http://www.w3.org/XML/1998/namespace"/>
    <ds:schemaRef ds:uri="http://schemas.openxmlformats.org/package/2006/metadata/core-properties"/>
    <ds:schemaRef ds:uri="http://purl.org/dc/terms/"/>
    <ds:schemaRef ds:uri="2b6f4d9c-e67e-4634-a886-8566b3a998fa"/>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4166</TotalTime>
  <Words>472</Words>
  <Application>Microsoft Macintosh PowerPoint</Application>
  <PresentationFormat>Widescreen</PresentationFormat>
  <Paragraphs>43</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Concept Testing</vt:lpstr>
      <vt:lpstr>Concept Testing</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66</cp:revision>
  <dcterms:created xsi:type="dcterms:W3CDTF">2018-02-04T00:01:51Z</dcterms:created>
  <dcterms:modified xsi:type="dcterms:W3CDTF">2025-01-21T14:41:19Z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