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8" r:id="rId4"/>
  </p:sldMasterIdLst>
  <p:notesMasterIdLst>
    <p:notesMasterId r:id="rId37"/>
  </p:notesMasterIdLst>
  <p:sldIdLst>
    <p:sldId id="275" r:id="rId5"/>
    <p:sldId id="282" r:id="rId6"/>
    <p:sldId id="277" r:id="rId7"/>
    <p:sldId id="278" r:id="rId8"/>
    <p:sldId id="281" r:id="rId9"/>
    <p:sldId id="296" r:id="rId10"/>
    <p:sldId id="291" r:id="rId11"/>
    <p:sldId id="285" r:id="rId12"/>
    <p:sldId id="286" r:id="rId13"/>
    <p:sldId id="299" r:id="rId14"/>
    <p:sldId id="287" r:id="rId15"/>
    <p:sldId id="309" r:id="rId16"/>
    <p:sldId id="288" r:id="rId17"/>
    <p:sldId id="301" r:id="rId18"/>
    <p:sldId id="289" r:id="rId19"/>
    <p:sldId id="302" r:id="rId20"/>
    <p:sldId id="303" r:id="rId21"/>
    <p:sldId id="310" r:id="rId22"/>
    <p:sldId id="312" r:id="rId23"/>
    <p:sldId id="304" r:id="rId24"/>
    <p:sldId id="292" r:id="rId25"/>
    <p:sldId id="293" r:id="rId26"/>
    <p:sldId id="305" r:id="rId27"/>
    <p:sldId id="314" r:id="rId28"/>
    <p:sldId id="315" r:id="rId29"/>
    <p:sldId id="313" r:id="rId30"/>
    <p:sldId id="294" r:id="rId31"/>
    <p:sldId id="295" r:id="rId32"/>
    <p:sldId id="317" r:id="rId33"/>
    <p:sldId id="316" r:id="rId34"/>
    <p:sldId id="318" r:id="rId35"/>
    <p:sldId id="311" r:id="rId36"/>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E140FA-F011-4BFA-B888-414D094A0A1E}">
          <p14:sldIdLst>
            <p14:sldId id="275"/>
            <p14:sldId id="282"/>
            <p14:sldId id="277"/>
            <p14:sldId id="278"/>
            <p14:sldId id="281"/>
            <p14:sldId id="296"/>
            <p14:sldId id="291"/>
            <p14:sldId id="285"/>
            <p14:sldId id="286"/>
            <p14:sldId id="299"/>
            <p14:sldId id="287"/>
            <p14:sldId id="309"/>
            <p14:sldId id="288"/>
            <p14:sldId id="301"/>
            <p14:sldId id="289"/>
            <p14:sldId id="302"/>
            <p14:sldId id="303"/>
            <p14:sldId id="310"/>
            <p14:sldId id="312"/>
            <p14:sldId id="304"/>
            <p14:sldId id="292"/>
            <p14:sldId id="293"/>
            <p14:sldId id="305"/>
            <p14:sldId id="314"/>
            <p14:sldId id="315"/>
            <p14:sldId id="313"/>
            <p14:sldId id="294"/>
            <p14:sldId id="295"/>
            <p14:sldId id="317"/>
            <p14:sldId id="316"/>
            <p14:sldId id="318"/>
            <p14:sldId id="311"/>
          </p14:sldIdLst>
        </p14:section>
      </p14:sectionLst>
    </p:ext>
    <p:ext uri="{EFAFB233-063F-42B5-8137-9DF3F51BA10A}">
      <p15:sldGuideLst xmlns:p15="http://schemas.microsoft.com/office/powerpoint/2012/main">
        <p15:guide id="1" orient="horz" pos="81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1C12"/>
    <a:srgbClr val="E6E6E6"/>
    <a:srgbClr val="608DC4"/>
    <a:srgbClr val="0071CF"/>
    <a:srgbClr val="569131"/>
    <a:srgbClr val="68AA3B"/>
    <a:srgbClr val="303030"/>
    <a:srgbClr val="65E5FF"/>
    <a:srgbClr val="0089A6"/>
    <a:srgbClr val="BCE0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F40E57-9F2E-B048-8216-1D169FA2D4A9}" v="6" dt="2025-02-05T03:19:45.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3"/>
    <p:restoredTop sz="96327"/>
  </p:normalViewPr>
  <p:slideViewPr>
    <p:cSldViewPr snapToGrid="0" snapToObjects="1" showGuides="1">
      <p:cViewPr varScale="1">
        <p:scale>
          <a:sx n="110" d="100"/>
          <a:sy n="110" d="100"/>
        </p:scale>
        <p:origin x="1160" y="472"/>
      </p:cViewPr>
      <p:guideLst>
        <p:guide orient="horz" pos="816"/>
        <p:guide pos="2880"/>
      </p:guideLst>
    </p:cSldViewPr>
  </p:slideViewPr>
  <p:notesTextViewPr>
    <p:cViewPr>
      <p:scale>
        <a:sx n="1" d="1"/>
        <a:sy n="1" d="1"/>
      </p:scale>
      <p:origin x="0" y="0"/>
    </p:cViewPr>
  </p:notesTextViewPr>
  <p:sorterViewPr>
    <p:cViewPr varScale="1">
      <p:scale>
        <a:sx n="1" d="1"/>
        <a:sy n="1" d="1"/>
      </p:scale>
      <p:origin x="0" y="-34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en Kaplan" userId="eca03b00-83e4-4c75-83f9-aefe1ccfc5bf" providerId="ADAL" clId="{61F40E57-9F2E-B048-8216-1D169FA2D4A9}"/>
    <pc:docChg chg="custSel delSld modSld delMainMaster modMainMaster modSection">
      <pc:chgData name="Soren Kaplan" userId="eca03b00-83e4-4c75-83f9-aefe1ccfc5bf" providerId="ADAL" clId="{61F40E57-9F2E-B048-8216-1D169FA2D4A9}" dt="2025-02-05T03:21:18.400" v="163" actId="478"/>
      <pc:docMkLst>
        <pc:docMk/>
      </pc:docMkLst>
      <pc:sldChg chg="addSp delSp modSp mod">
        <pc:chgData name="Soren Kaplan" userId="eca03b00-83e4-4c75-83f9-aefe1ccfc5bf" providerId="ADAL" clId="{61F40E57-9F2E-B048-8216-1D169FA2D4A9}" dt="2025-02-05T03:20:14.521" v="156" actId="14100"/>
        <pc:sldMkLst>
          <pc:docMk/>
          <pc:sldMk cId="2402354056" sldId="275"/>
        </pc:sldMkLst>
        <pc:spChg chg="mod">
          <ac:chgData name="Soren Kaplan" userId="eca03b00-83e4-4c75-83f9-aefe1ccfc5bf" providerId="ADAL" clId="{61F40E57-9F2E-B048-8216-1D169FA2D4A9}" dt="2025-02-05T03:12:49.965" v="19" actId="404"/>
          <ac:spMkLst>
            <pc:docMk/>
            <pc:sldMk cId="2402354056" sldId="275"/>
            <ac:spMk id="5" creationId="{00000000-0000-0000-0000-000000000000}"/>
          </ac:spMkLst>
        </pc:spChg>
        <pc:spChg chg="del">
          <ac:chgData name="Soren Kaplan" userId="eca03b00-83e4-4c75-83f9-aefe1ccfc5bf" providerId="ADAL" clId="{61F40E57-9F2E-B048-8216-1D169FA2D4A9}" dt="2025-02-05T03:12:58.156" v="21" actId="478"/>
          <ac:spMkLst>
            <pc:docMk/>
            <pc:sldMk cId="2402354056" sldId="275"/>
            <ac:spMk id="22" creationId="{00000000-0000-0000-0000-000000000000}"/>
          </ac:spMkLst>
        </pc:spChg>
        <pc:picChg chg="add mod modCrop">
          <ac:chgData name="Soren Kaplan" userId="eca03b00-83e4-4c75-83f9-aefe1ccfc5bf" providerId="ADAL" clId="{61F40E57-9F2E-B048-8216-1D169FA2D4A9}" dt="2025-02-05T03:20:14.521" v="156" actId="14100"/>
          <ac:picMkLst>
            <pc:docMk/>
            <pc:sldMk cId="2402354056" sldId="275"/>
            <ac:picMk id="2" creationId="{4B0300B1-998F-1F12-8CEF-292B44AE03B9}"/>
          </ac:picMkLst>
        </pc:picChg>
        <pc:picChg chg="del">
          <ac:chgData name="Soren Kaplan" userId="eca03b00-83e4-4c75-83f9-aefe1ccfc5bf" providerId="ADAL" clId="{61F40E57-9F2E-B048-8216-1D169FA2D4A9}" dt="2025-02-05T03:12:37.306" v="0" actId="478"/>
          <ac:picMkLst>
            <pc:docMk/>
            <pc:sldMk cId="2402354056" sldId="275"/>
            <ac:picMk id="3" creationId="{29A08253-6468-42C9-BEBF-767A85201F63}"/>
          </ac:picMkLst>
        </pc:picChg>
        <pc:picChg chg="del">
          <ac:chgData name="Soren Kaplan" userId="eca03b00-83e4-4c75-83f9-aefe1ccfc5bf" providerId="ADAL" clId="{61F40E57-9F2E-B048-8216-1D169FA2D4A9}" dt="2025-02-05T03:12:55.659" v="20" actId="478"/>
          <ac:picMkLst>
            <pc:docMk/>
            <pc:sldMk cId="2402354056" sldId="275"/>
            <ac:picMk id="20" creationId="{00000000-0000-0000-0000-000000000000}"/>
          </ac:picMkLst>
        </pc:picChg>
        <pc:picChg chg="add del">
          <ac:chgData name="Soren Kaplan" userId="eca03b00-83e4-4c75-83f9-aefe1ccfc5bf" providerId="ADAL" clId="{61F40E57-9F2E-B048-8216-1D169FA2D4A9}" dt="2025-02-05T03:14:00.366" v="24" actId="478"/>
          <ac:picMkLst>
            <pc:docMk/>
            <pc:sldMk cId="2402354056" sldId="275"/>
            <ac:picMk id="1026" creationId="{38CF415D-599A-48CC-864E-D5B70B754327}"/>
          </ac:picMkLst>
        </pc:picChg>
      </pc:sldChg>
      <pc:sldChg chg="delSp modSp mod">
        <pc:chgData name="Soren Kaplan" userId="eca03b00-83e4-4c75-83f9-aefe1ccfc5bf" providerId="ADAL" clId="{61F40E57-9F2E-B048-8216-1D169FA2D4A9}" dt="2025-02-05T03:16:03.531" v="104" actId="20577"/>
        <pc:sldMkLst>
          <pc:docMk/>
          <pc:sldMk cId="3143359913" sldId="277"/>
        </pc:sldMkLst>
        <pc:spChg chg="mod">
          <ac:chgData name="Soren Kaplan" userId="eca03b00-83e4-4c75-83f9-aefe1ccfc5bf" providerId="ADAL" clId="{61F40E57-9F2E-B048-8216-1D169FA2D4A9}" dt="2025-02-05T03:16:03.531" v="104" actId="20577"/>
          <ac:spMkLst>
            <pc:docMk/>
            <pc:sldMk cId="3143359913" sldId="277"/>
            <ac:spMk id="6" creationId="{3C818154-0D4D-48E6-ABB5-78389C6340FD}"/>
          </ac:spMkLst>
        </pc:spChg>
        <pc:spChg chg="mod">
          <ac:chgData name="Soren Kaplan" userId="eca03b00-83e4-4c75-83f9-aefe1ccfc5bf" providerId="ADAL" clId="{61F40E57-9F2E-B048-8216-1D169FA2D4A9}" dt="2025-02-05T03:15:40.792" v="75" actId="20577"/>
          <ac:spMkLst>
            <pc:docMk/>
            <pc:sldMk cId="3143359913" sldId="277"/>
            <ac:spMk id="34" creationId="{08355269-42D6-4694-A0A3-60D3A9FA49F9}"/>
          </ac:spMkLst>
        </pc:spChg>
        <pc:spChg chg="del">
          <ac:chgData name="Soren Kaplan" userId="eca03b00-83e4-4c75-83f9-aefe1ccfc5bf" providerId="ADAL" clId="{61F40E57-9F2E-B048-8216-1D169FA2D4A9}" dt="2025-02-05T03:15:37.736" v="74" actId="478"/>
          <ac:spMkLst>
            <pc:docMk/>
            <pc:sldMk cId="3143359913" sldId="277"/>
            <ac:spMk id="35" creationId="{49658E7A-BEE3-4FC4-81CA-3AB9AB8E8456}"/>
          </ac:spMkLst>
        </pc:spChg>
      </pc:sldChg>
      <pc:sldChg chg="modSp mod">
        <pc:chgData name="Soren Kaplan" userId="eca03b00-83e4-4c75-83f9-aefe1ccfc5bf" providerId="ADAL" clId="{61F40E57-9F2E-B048-8216-1D169FA2D4A9}" dt="2025-02-05T03:16:13.004" v="107" actId="20577"/>
        <pc:sldMkLst>
          <pc:docMk/>
          <pc:sldMk cId="2325784230" sldId="278"/>
        </pc:sldMkLst>
        <pc:spChg chg="mod">
          <ac:chgData name="Soren Kaplan" userId="eca03b00-83e4-4c75-83f9-aefe1ccfc5bf" providerId="ADAL" clId="{61F40E57-9F2E-B048-8216-1D169FA2D4A9}" dt="2025-02-05T03:16:13.004" v="107" actId="20577"/>
          <ac:spMkLst>
            <pc:docMk/>
            <pc:sldMk cId="2325784230" sldId="278"/>
            <ac:spMk id="6" creationId="{A9EDFD61-BEE5-47F4-BC62-66138E24E243}"/>
          </ac:spMkLst>
        </pc:spChg>
      </pc:sldChg>
      <pc:sldChg chg="modSp mod">
        <pc:chgData name="Soren Kaplan" userId="eca03b00-83e4-4c75-83f9-aefe1ccfc5bf" providerId="ADAL" clId="{61F40E57-9F2E-B048-8216-1D169FA2D4A9}" dt="2025-02-05T03:16:54.148" v="121" actId="6549"/>
        <pc:sldMkLst>
          <pc:docMk/>
          <pc:sldMk cId="2405302242" sldId="281"/>
        </pc:sldMkLst>
        <pc:spChg chg="mod">
          <ac:chgData name="Soren Kaplan" userId="eca03b00-83e4-4c75-83f9-aefe1ccfc5bf" providerId="ADAL" clId="{61F40E57-9F2E-B048-8216-1D169FA2D4A9}" dt="2025-02-05T03:16:54.148" v="121" actId="6549"/>
          <ac:spMkLst>
            <pc:docMk/>
            <pc:sldMk cId="2405302242" sldId="281"/>
            <ac:spMk id="29" creationId="{A7EF57D1-2ED7-491E-AC10-8C28CEC4F64A}"/>
          </ac:spMkLst>
        </pc:spChg>
      </pc:sldChg>
      <pc:sldChg chg="modSp mod">
        <pc:chgData name="Soren Kaplan" userId="eca03b00-83e4-4c75-83f9-aefe1ccfc5bf" providerId="ADAL" clId="{61F40E57-9F2E-B048-8216-1D169FA2D4A9}" dt="2025-02-05T03:15:16.998" v="73" actId="20577"/>
        <pc:sldMkLst>
          <pc:docMk/>
          <pc:sldMk cId="270838332" sldId="282"/>
        </pc:sldMkLst>
        <pc:spChg chg="mod">
          <ac:chgData name="Soren Kaplan" userId="eca03b00-83e4-4c75-83f9-aefe1ccfc5bf" providerId="ADAL" clId="{61F40E57-9F2E-B048-8216-1D169FA2D4A9}" dt="2025-02-05T03:15:06.586" v="50" actId="20577"/>
          <ac:spMkLst>
            <pc:docMk/>
            <pc:sldMk cId="270838332" sldId="282"/>
            <ac:spMk id="2" creationId="{CEA3A6E3-0A56-4764-BFD3-FF6746813FF2}"/>
          </ac:spMkLst>
        </pc:spChg>
        <pc:spChg chg="mod">
          <ac:chgData name="Soren Kaplan" userId="eca03b00-83e4-4c75-83f9-aefe1ccfc5bf" providerId="ADAL" clId="{61F40E57-9F2E-B048-8216-1D169FA2D4A9}" dt="2025-02-05T03:15:16.998" v="73" actId="20577"/>
          <ac:spMkLst>
            <pc:docMk/>
            <pc:sldMk cId="270838332" sldId="282"/>
            <ac:spMk id="6" creationId="{A9EDFD61-BEE5-47F4-BC62-66138E24E243}"/>
          </ac:spMkLst>
        </pc:spChg>
      </pc:sldChg>
      <pc:sldChg chg="modSp mod">
        <pc:chgData name="Soren Kaplan" userId="eca03b00-83e4-4c75-83f9-aefe1ccfc5bf" providerId="ADAL" clId="{61F40E57-9F2E-B048-8216-1D169FA2D4A9}" dt="2025-02-05T03:17:44.883" v="137" actId="20577"/>
        <pc:sldMkLst>
          <pc:docMk/>
          <pc:sldMk cId="2599002313" sldId="303"/>
        </pc:sldMkLst>
        <pc:spChg chg="mod">
          <ac:chgData name="Soren Kaplan" userId="eca03b00-83e4-4c75-83f9-aefe1ccfc5bf" providerId="ADAL" clId="{61F40E57-9F2E-B048-8216-1D169FA2D4A9}" dt="2025-02-05T03:17:44.883" v="137" actId="20577"/>
          <ac:spMkLst>
            <pc:docMk/>
            <pc:sldMk cId="2599002313" sldId="303"/>
            <ac:spMk id="2" creationId="{DDCC3D4F-33C1-48ED-99EB-7B9C3F919675}"/>
          </ac:spMkLst>
        </pc:spChg>
      </pc:sldChg>
      <pc:sldChg chg="del">
        <pc:chgData name="Soren Kaplan" userId="eca03b00-83e4-4c75-83f9-aefe1ccfc5bf" providerId="ADAL" clId="{61F40E57-9F2E-B048-8216-1D169FA2D4A9}" dt="2025-02-05T03:18:47.776" v="141" actId="2696"/>
        <pc:sldMkLst>
          <pc:docMk/>
          <pc:sldMk cId="2221052719" sldId="307"/>
        </pc:sldMkLst>
      </pc:sldChg>
      <pc:sldChg chg="addSp delSp modSp mod">
        <pc:chgData name="Soren Kaplan" userId="eca03b00-83e4-4c75-83f9-aefe1ccfc5bf" providerId="ADAL" clId="{61F40E57-9F2E-B048-8216-1D169FA2D4A9}" dt="2025-02-05T03:20:04.584" v="155" actId="1076"/>
        <pc:sldMkLst>
          <pc:docMk/>
          <pc:sldMk cId="1420528567" sldId="311"/>
        </pc:sldMkLst>
        <pc:spChg chg="del">
          <ac:chgData name="Soren Kaplan" userId="eca03b00-83e4-4c75-83f9-aefe1ccfc5bf" providerId="ADAL" clId="{61F40E57-9F2E-B048-8216-1D169FA2D4A9}" dt="2025-02-05T03:18:38.030" v="139" actId="478"/>
          <ac:spMkLst>
            <pc:docMk/>
            <pc:sldMk cId="1420528567" sldId="311"/>
            <ac:spMk id="2" creationId="{00000000-0000-0000-0000-000000000000}"/>
          </ac:spMkLst>
        </pc:spChg>
        <pc:spChg chg="del">
          <ac:chgData name="Soren Kaplan" userId="eca03b00-83e4-4c75-83f9-aefe1ccfc5bf" providerId="ADAL" clId="{61F40E57-9F2E-B048-8216-1D169FA2D4A9}" dt="2025-02-05T03:18:38.030" v="139" actId="478"/>
          <ac:spMkLst>
            <pc:docMk/>
            <pc:sldMk cId="1420528567" sldId="311"/>
            <ac:spMk id="5" creationId="{00000000-0000-0000-0000-000000000000}"/>
          </ac:spMkLst>
        </pc:spChg>
        <pc:spChg chg="add del mod">
          <ac:chgData name="Soren Kaplan" userId="eca03b00-83e4-4c75-83f9-aefe1ccfc5bf" providerId="ADAL" clId="{61F40E57-9F2E-B048-8216-1D169FA2D4A9}" dt="2025-02-05T03:18:43.062" v="140" actId="478"/>
          <ac:spMkLst>
            <pc:docMk/>
            <pc:sldMk cId="1420528567" sldId="311"/>
            <ac:spMk id="7" creationId="{CE6677E8-5791-7752-2937-8FD1A041EB91}"/>
          </ac:spMkLst>
        </pc:spChg>
        <pc:spChg chg="add mod">
          <ac:chgData name="Soren Kaplan" userId="eca03b00-83e4-4c75-83f9-aefe1ccfc5bf" providerId="ADAL" clId="{61F40E57-9F2E-B048-8216-1D169FA2D4A9}" dt="2025-02-05T03:20:04.584" v="155" actId="1076"/>
          <ac:spMkLst>
            <pc:docMk/>
            <pc:sldMk cId="1420528567" sldId="311"/>
            <ac:spMk id="10" creationId="{D6234B0D-F5AD-B203-364D-DE2D5B8111C2}"/>
          </ac:spMkLst>
        </pc:spChg>
        <pc:picChg chg="del">
          <ac:chgData name="Soren Kaplan" userId="eca03b00-83e4-4c75-83f9-aefe1ccfc5bf" providerId="ADAL" clId="{61F40E57-9F2E-B048-8216-1D169FA2D4A9}" dt="2025-02-05T03:18:38.030" v="139" actId="478"/>
          <ac:picMkLst>
            <pc:docMk/>
            <pc:sldMk cId="1420528567" sldId="311"/>
            <ac:picMk id="4" creationId="{00000000-0000-0000-0000-000000000000}"/>
          </ac:picMkLst>
        </pc:picChg>
        <pc:picChg chg="del mod">
          <ac:chgData name="Soren Kaplan" userId="eca03b00-83e4-4c75-83f9-aefe1ccfc5bf" providerId="ADAL" clId="{61F40E57-9F2E-B048-8216-1D169FA2D4A9}" dt="2025-02-05T03:18:59.555" v="143" actId="478"/>
          <ac:picMkLst>
            <pc:docMk/>
            <pc:sldMk cId="1420528567" sldId="311"/>
            <ac:picMk id="8" creationId="{00000000-0000-0000-0000-000000000000}"/>
          </ac:picMkLst>
        </pc:picChg>
        <pc:picChg chg="add mod">
          <ac:chgData name="Soren Kaplan" userId="eca03b00-83e4-4c75-83f9-aefe1ccfc5bf" providerId="ADAL" clId="{61F40E57-9F2E-B048-8216-1D169FA2D4A9}" dt="2025-02-05T03:19:33.813" v="147" actId="14100"/>
          <ac:picMkLst>
            <pc:docMk/>
            <pc:sldMk cId="1420528567" sldId="311"/>
            <ac:picMk id="9" creationId="{7F224E9C-378A-1047-0F3A-D5F8FB90B9A5}"/>
          </ac:picMkLst>
        </pc:picChg>
      </pc:sldChg>
      <pc:sldChg chg="del">
        <pc:chgData name="Soren Kaplan" userId="eca03b00-83e4-4c75-83f9-aefe1ccfc5bf" providerId="ADAL" clId="{61F40E57-9F2E-B048-8216-1D169FA2D4A9}" dt="2025-02-05T03:18:34.532" v="138" actId="2696"/>
        <pc:sldMkLst>
          <pc:docMk/>
          <pc:sldMk cId="1513694411" sldId="319"/>
        </pc:sldMkLst>
      </pc:sldChg>
      <pc:sldMasterChg chg="del">
        <pc:chgData name="Soren Kaplan" userId="eca03b00-83e4-4c75-83f9-aefe1ccfc5bf" providerId="ADAL" clId="{61F40E57-9F2E-B048-8216-1D169FA2D4A9}" dt="2025-02-05T03:20:51.231" v="157" actId="2696"/>
        <pc:sldMasterMkLst>
          <pc:docMk/>
          <pc:sldMasterMk cId="1216229613" sldId="2147483672"/>
        </pc:sldMasterMkLst>
      </pc:sldMasterChg>
      <pc:sldMasterChg chg="del">
        <pc:chgData name="Soren Kaplan" userId="eca03b00-83e4-4c75-83f9-aefe1ccfc5bf" providerId="ADAL" clId="{61F40E57-9F2E-B048-8216-1D169FA2D4A9}" dt="2025-02-05T03:20:52.766" v="158" actId="2696"/>
        <pc:sldMasterMkLst>
          <pc:docMk/>
          <pc:sldMasterMk cId="399587414" sldId="2147483684"/>
        </pc:sldMasterMkLst>
      </pc:sldMasterChg>
      <pc:sldMasterChg chg="delSp mod modSldLayout">
        <pc:chgData name="Soren Kaplan" userId="eca03b00-83e4-4c75-83f9-aefe1ccfc5bf" providerId="ADAL" clId="{61F40E57-9F2E-B048-8216-1D169FA2D4A9}" dt="2025-02-05T03:21:18.400" v="163" actId="478"/>
        <pc:sldMasterMkLst>
          <pc:docMk/>
          <pc:sldMasterMk cId="22902624" sldId="2147483698"/>
        </pc:sldMasterMkLst>
        <pc:spChg chg="del">
          <ac:chgData name="Soren Kaplan" userId="eca03b00-83e4-4c75-83f9-aefe1ccfc5bf" providerId="ADAL" clId="{61F40E57-9F2E-B048-8216-1D169FA2D4A9}" dt="2025-02-05T03:21:01.819" v="159" actId="478"/>
          <ac:spMkLst>
            <pc:docMk/>
            <pc:sldMasterMk cId="22902624" sldId="2147483698"/>
            <ac:spMk id="72711" creationId="{00000000-0000-0000-0000-000000000000}"/>
          </ac:spMkLst>
        </pc:spChg>
        <pc:sldLayoutChg chg="delSp mod">
          <pc:chgData name="Soren Kaplan" userId="eca03b00-83e4-4c75-83f9-aefe1ccfc5bf" providerId="ADAL" clId="{61F40E57-9F2E-B048-8216-1D169FA2D4A9}" dt="2025-02-05T03:21:14.192" v="161" actId="478"/>
          <pc:sldLayoutMkLst>
            <pc:docMk/>
            <pc:sldMasterMk cId="22902624" sldId="2147483698"/>
            <pc:sldLayoutMk cId="4250822421" sldId="2147483707"/>
          </pc:sldLayoutMkLst>
          <pc:picChg chg="del">
            <ac:chgData name="Soren Kaplan" userId="eca03b00-83e4-4c75-83f9-aefe1ccfc5bf" providerId="ADAL" clId="{61F40E57-9F2E-B048-8216-1D169FA2D4A9}" dt="2025-02-05T03:21:14.192" v="161" actId="478"/>
            <ac:picMkLst>
              <pc:docMk/>
              <pc:sldMasterMk cId="22902624" sldId="2147483698"/>
              <pc:sldLayoutMk cId="4250822421" sldId="2147483707"/>
              <ac:picMk id="8" creationId="{00000000-0000-0000-0000-000000000000}"/>
            </ac:picMkLst>
          </pc:picChg>
        </pc:sldLayoutChg>
        <pc:sldLayoutChg chg="delSp mod">
          <pc:chgData name="Soren Kaplan" userId="eca03b00-83e4-4c75-83f9-aefe1ccfc5bf" providerId="ADAL" clId="{61F40E57-9F2E-B048-8216-1D169FA2D4A9}" dt="2025-02-05T03:21:12.054" v="160" actId="478"/>
          <pc:sldLayoutMkLst>
            <pc:docMk/>
            <pc:sldMasterMk cId="22902624" sldId="2147483698"/>
            <pc:sldLayoutMk cId="1624510290" sldId="2147483708"/>
          </pc:sldLayoutMkLst>
          <pc:picChg chg="del">
            <ac:chgData name="Soren Kaplan" userId="eca03b00-83e4-4c75-83f9-aefe1ccfc5bf" providerId="ADAL" clId="{61F40E57-9F2E-B048-8216-1D169FA2D4A9}" dt="2025-02-05T03:21:12.054" v="160" actId="478"/>
            <ac:picMkLst>
              <pc:docMk/>
              <pc:sldMasterMk cId="22902624" sldId="2147483698"/>
              <pc:sldLayoutMk cId="1624510290" sldId="2147483708"/>
              <ac:picMk id="11" creationId="{00000000-0000-0000-0000-000000000000}"/>
            </ac:picMkLst>
          </pc:picChg>
        </pc:sldLayoutChg>
        <pc:sldLayoutChg chg="delSp mod">
          <pc:chgData name="Soren Kaplan" userId="eca03b00-83e4-4c75-83f9-aefe1ccfc5bf" providerId="ADAL" clId="{61F40E57-9F2E-B048-8216-1D169FA2D4A9}" dt="2025-02-05T03:21:16.645" v="162" actId="478"/>
          <pc:sldLayoutMkLst>
            <pc:docMk/>
            <pc:sldMasterMk cId="22902624" sldId="2147483698"/>
            <pc:sldLayoutMk cId="1119861959" sldId="2147483709"/>
          </pc:sldLayoutMkLst>
          <pc:picChg chg="del">
            <ac:chgData name="Soren Kaplan" userId="eca03b00-83e4-4c75-83f9-aefe1ccfc5bf" providerId="ADAL" clId="{61F40E57-9F2E-B048-8216-1D169FA2D4A9}" dt="2025-02-05T03:21:16.645" v="162" actId="478"/>
            <ac:picMkLst>
              <pc:docMk/>
              <pc:sldMasterMk cId="22902624" sldId="2147483698"/>
              <pc:sldLayoutMk cId="1119861959" sldId="2147483709"/>
              <ac:picMk id="5" creationId="{00000000-0000-0000-0000-000000000000}"/>
            </ac:picMkLst>
          </pc:picChg>
        </pc:sldLayoutChg>
        <pc:sldLayoutChg chg="delSp mod">
          <pc:chgData name="Soren Kaplan" userId="eca03b00-83e4-4c75-83f9-aefe1ccfc5bf" providerId="ADAL" clId="{61F40E57-9F2E-B048-8216-1D169FA2D4A9}" dt="2025-02-05T03:21:18.400" v="163" actId="478"/>
          <pc:sldLayoutMkLst>
            <pc:docMk/>
            <pc:sldMasterMk cId="22902624" sldId="2147483698"/>
            <pc:sldLayoutMk cId="1393325911" sldId="2147483710"/>
          </pc:sldLayoutMkLst>
          <pc:picChg chg="del">
            <ac:chgData name="Soren Kaplan" userId="eca03b00-83e4-4c75-83f9-aefe1ccfc5bf" providerId="ADAL" clId="{61F40E57-9F2E-B048-8216-1D169FA2D4A9}" dt="2025-02-05T03:21:18.400" v="163" actId="478"/>
            <ac:picMkLst>
              <pc:docMk/>
              <pc:sldMasterMk cId="22902624" sldId="2147483698"/>
              <pc:sldLayoutMk cId="1393325911" sldId="2147483710"/>
              <ac:picMk id="4"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28450-DE70-F548-A7EE-499300BB6CFC}" type="datetimeFigureOut">
              <a:rPr lang="en-US" smtClean="0"/>
              <a:t>2/4/25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9A226-6EC2-FB45-A8AA-BF0B6B6F17A9}" type="slidenum">
              <a:rPr lang="en-US" smtClean="0"/>
              <a:t>‹#›</a:t>
            </a:fld>
            <a:endParaRPr lang="en-US"/>
          </a:p>
        </p:txBody>
      </p:sp>
    </p:spTree>
    <p:extLst>
      <p:ext uri="{BB962C8B-B14F-4D97-AF65-F5344CB8AC3E}">
        <p14:creationId xmlns:p14="http://schemas.microsoft.com/office/powerpoint/2010/main" val="985379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1"/>
            <a:ext cx="9144000" cy="6867053"/>
          </a:xfrm>
          <a:prstGeom prst="rect">
            <a:avLst/>
          </a:prstGeom>
          <a:solidFill>
            <a:srgbClr val="FFB300"/>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pic>
        <p:nvPicPr>
          <p:cNvPr id="7" name="Picture 2" descr="InnovationPoint-pptwhite"/>
          <p:cNvPicPr>
            <a:picLocks noChangeAspect="1" noChangeArrowheads="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543900" y="5224830"/>
            <a:ext cx="1674322" cy="1219923"/>
          </a:xfrm>
          <a:prstGeom prst="rect">
            <a:avLst/>
          </a:prstGeom>
          <a:solidFill>
            <a:schemeClr val="bg1"/>
          </a:solidFill>
          <a:ln w="9525">
            <a:noFill/>
            <a:miter lim="800000"/>
            <a:headEnd/>
            <a:tailEnd/>
          </a:ln>
        </p:spPr>
      </p:pic>
      <p:sp>
        <p:nvSpPr>
          <p:cNvPr id="9" name="Text Placeholder 2"/>
          <p:cNvSpPr>
            <a:spLocks noGrp="1"/>
          </p:cNvSpPr>
          <p:nvPr>
            <p:ph type="body" idx="1" hasCustomPrompt="1"/>
          </p:nvPr>
        </p:nvSpPr>
        <p:spPr>
          <a:xfrm>
            <a:off x="330451" y="2362954"/>
            <a:ext cx="4101220" cy="1269839"/>
          </a:xfrm>
        </p:spPr>
        <p:txBody>
          <a:bodyPr anchor="b"/>
          <a:lstStyle>
            <a:lvl1pPr marL="0" indent="0" algn="ctr">
              <a:lnSpc>
                <a:spcPts val="3000"/>
              </a:lnSpc>
              <a:spcBef>
                <a:spcPts val="0"/>
              </a:spcBef>
              <a:buNone/>
              <a:defRPr lang="en-US" sz="3600" b="1" kern="1200" dirty="0" smtClean="0">
                <a:solidFill>
                  <a:schemeClr val="tx1"/>
                </a:solidFill>
                <a:latin typeface="+mn-lt"/>
                <a:ea typeface="+mn-ea"/>
                <a:cs typeface="Myriad Web Pro"/>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Event Name</a:t>
            </a:r>
          </a:p>
        </p:txBody>
      </p:sp>
      <p:sp>
        <p:nvSpPr>
          <p:cNvPr id="10" name="Rectangle 6"/>
          <p:cNvSpPr>
            <a:spLocks noChangeArrowheads="1"/>
          </p:cNvSpPr>
          <p:nvPr userDrawn="1"/>
        </p:nvSpPr>
        <p:spPr bwMode="auto">
          <a:xfrm>
            <a:off x="594471" y="6444753"/>
            <a:ext cx="3573180" cy="200055"/>
          </a:xfrm>
          <a:prstGeom prst="rect">
            <a:avLst/>
          </a:prstGeom>
          <a:noFill/>
          <a:ln w="9525">
            <a:noFill/>
            <a:miter lim="800000"/>
            <a:headEnd/>
            <a:tailEnd/>
          </a:ln>
        </p:spPr>
        <p:txBody>
          <a:bodyPr wrap="square">
            <a:spAutoFit/>
          </a:bodyPr>
          <a:lstStyle/>
          <a:p>
            <a:pPr algn="ctr"/>
            <a:r>
              <a:rPr lang="en-US" sz="700" b="0" dirty="0">
                <a:latin typeface="+mn-lt"/>
                <a:cs typeface="Myriad Pro SemiExt"/>
              </a:rPr>
              <a:t>© Copyright InnovationPoint LLC</a:t>
            </a:r>
          </a:p>
        </p:txBody>
      </p:sp>
      <p:sp>
        <p:nvSpPr>
          <p:cNvPr id="14" name="Text Placeholder 2"/>
          <p:cNvSpPr>
            <a:spLocks noGrp="1"/>
          </p:cNvSpPr>
          <p:nvPr>
            <p:ph type="body" idx="10" hasCustomPrompt="1"/>
          </p:nvPr>
        </p:nvSpPr>
        <p:spPr>
          <a:xfrm>
            <a:off x="330451" y="3667978"/>
            <a:ext cx="4101220" cy="1033124"/>
          </a:xfrm>
        </p:spPr>
        <p:txBody>
          <a:bodyPr anchor="t"/>
          <a:lstStyle>
            <a:lvl1pPr marL="0" indent="0" algn="ctr">
              <a:lnSpc>
                <a:spcPts val="3000"/>
              </a:lnSpc>
              <a:spcBef>
                <a:spcPts val="0"/>
              </a:spcBef>
              <a:buNone/>
              <a:defRPr lang="en-US" sz="2400" b="0" kern="1200" dirty="0" smtClean="0">
                <a:solidFill>
                  <a:srgbClr val="FFB300"/>
                </a:solidFill>
                <a:latin typeface="+mn-lt"/>
                <a:ea typeface="+mn-ea"/>
                <a:cs typeface="Myriad Web Pro"/>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Event Date</a:t>
            </a:r>
          </a:p>
        </p:txBody>
      </p:sp>
    </p:spTree>
    <p:extLst>
      <p:ext uri="{BB962C8B-B14F-4D97-AF65-F5344CB8AC3E}">
        <p14:creationId xmlns:p14="http://schemas.microsoft.com/office/powerpoint/2010/main" val="157052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1" y="1236786"/>
            <a:ext cx="4192587" cy="639762"/>
          </a:xfrm>
        </p:spPr>
        <p:txBody>
          <a:bodyPr anchor="b"/>
          <a:lstStyle>
            <a:lvl1pPr marL="0" indent="0">
              <a:buNone/>
              <a:defRPr sz="24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04801" y="1963861"/>
            <a:ext cx="4192587" cy="3951288"/>
          </a:xfrm>
        </p:spPr>
        <p:txBody>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236786"/>
            <a:ext cx="4195560" cy="639762"/>
          </a:xfrm>
        </p:spPr>
        <p:txBody>
          <a:bodyPr anchor="b"/>
          <a:lstStyle>
            <a:lvl1pPr marL="0" indent="0">
              <a:buNone/>
              <a:defRPr sz="24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45026" y="1963861"/>
            <a:ext cx="4195560" cy="3951288"/>
          </a:xfrm>
        </p:spPr>
        <p:txBody>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04801" y="76200"/>
            <a:ext cx="8535785" cy="791308"/>
          </a:xfrm>
        </p:spPr>
        <p:txBody>
          <a:bodyPr/>
          <a:lstStyle>
            <a:lvl1pPr>
              <a:defRPr sz="3600"/>
            </a:lvl1pPr>
          </a:lstStyle>
          <a:p>
            <a:r>
              <a:rPr lang="en-US" dirty="0"/>
              <a:t>Click to edit Master title style</a:t>
            </a:r>
          </a:p>
        </p:txBody>
      </p:sp>
      <p:sp>
        <p:nvSpPr>
          <p:cNvPr id="9" name="Rectangle 8"/>
          <p:cNvSpPr/>
          <p:nvPr userDrawn="1"/>
        </p:nvSpPr>
        <p:spPr bwMode="auto">
          <a:xfrm>
            <a:off x="0" y="-1"/>
            <a:ext cx="9144000" cy="105509"/>
          </a:xfrm>
          <a:prstGeom prst="rect">
            <a:avLst/>
          </a:prstGeom>
          <a:solidFill>
            <a:schemeClr val="tx1"/>
          </a:solidFill>
          <a:ln w="1016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13" name="Rectangle 12"/>
          <p:cNvSpPr/>
          <p:nvPr userDrawn="1"/>
        </p:nvSpPr>
        <p:spPr>
          <a:xfrm>
            <a:off x="7057292" y="6673334"/>
            <a:ext cx="1853632" cy="215444"/>
          </a:xfrm>
          <a:prstGeom prst="rect">
            <a:avLst/>
          </a:prstGeom>
        </p:spPr>
        <p:txBody>
          <a:bodyPr wrap="square">
            <a:spAutoFit/>
          </a:bodyPr>
          <a:lstStyle/>
          <a:p>
            <a:pPr algn="r"/>
            <a:r>
              <a:rPr lang="en-US" sz="800" b="0" i="0" dirty="0">
                <a:latin typeface="+mn-lt"/>
              </a:rPr>
              <a:t>Proprietary &amp; Confidential - Page </a:t>
            </a:r>
            <a:fld id="{CCD8A22C-E360-4076-994E-35AD6A479E09}" type="slidenum">
              <a:rPr lang="en-US" sz="800" b="0" i="0" smtClean="0">
                <a:latin typeface="+mn-lt"/>
              </a:rPr>
              <a:pPr algn="r"/>
              <a:t>‹#›</a:t>
            </a:fld>
            <a:endParaRPr lang="en-US" sz="800" b="0" i="0" dirty="0">
              <a:latin typeface="+mn-lt"/>
            </a:endParaRPr>
          </a:p>
        </p:txBody>
      </p:sp>
    </p:spTree>
    <p:extLst>
      <p:ext uri="{BB962C8B-B14F-4D97-AF65-F5344CB8AC3E}">
        <p14:creationId xmlns:p14="http://schemas.microsoft.com/office/powerpoint/2010/main" val="1624510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1" y="11723"/>
            <a:ext cx="8475784" cy="990600"/>
          </a:xfrm>
        </p:spPr>
        <p:txBody>
          <a:bodyPr/>
          <a:lstStyle>
            <a:lvl1pPr>
              <a:defRPr sz="3200"/>
            </a:lvl1pPr>
          </a:lstStyle>
          <a:p>
            <a:r>
              <a:rPr lang="en-US" dirty="0"/>
              <a:t>Click to edit Master title style</a:t>
            </a:r>
          </a:p>
        </p:txBody>
      </p:sp>
      <p:sp>
        <p:nvSpPr>
          <p:cNvPr id="7" name="Rectangle 6"/>
          <p:cNvSpPr/>
          <p:nvPr userDrawn="1"/>
        </p:nvSpPr>
        <p:spPr>
          <a:xfrm>
            <a:off x="7057292" y="6673334"/>
            <a:ext cx="1853632" cy="215444"/>
          </a:xfrm>
          <a:prstGeom prst="rect">
            <a:avLst/>
          </a:prstGeom>
        </p:spPr>
        <p:txBody>
          <a:bodyPr wrap="square">
            <a:spAutoFit/>
          </a:bodyPr>
          <a:lstStyle/>
          <a:p>
            <a:pPr algn="r"/>
            <a:r>
              <a:rPr lang="en-US" sz="800" b="0" i="0" dirty="0">
                <a:latin typeface="+mn-lt"/>
              </a:rPr>
              <a:t>Proprietary &amp; Confidential - Page </a:t>
            </a:r>
            <a:fld id="{CCD8A22C-E360-4076-994E-35AD6A479E09}" type="slidenum">
              <a:rPr lang="en-US" sz="800" b="0" i="0" smtClean="0">
                <a:latin typeface="+mn-lt"/>
              </a:rPr>
              <a:pPr algn="r"/>
              <a:t>‹#›</a:t>
            </a:fld>
            <a:endParaRPr lang="en-US" sz="800" b="0" i="0" dirty="0">
              <a:latin typeface="+mn-lt"/>
            </a:endParaRPr>
          </a:p>
        </p:txBody>
      </p:sp>
    </p:spTree>
    <p:extLst>
      <p:ext uri="{BB962C8B-B14F-4D97-AF65-F5344CB8AC3E}">
        <p14:creationId xmlns:p14="http://schemas.microsoft.com/office/powerpoint/2010/main" val="1119861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7057292" y="6673334"/>
            <a:ext cx="1853632" cy="215444"/>
          </a:xfrm>
          <a:prstGeom prst="rect">
            <a:avLst/>
          </a:prstGeom>
        </p:spPr>
        <p:txBody>
          <a:bodyPr wrap="square">
            <a:spAutoFit/>
          </a:bodyPr>
          <a:lstStyle/>
          <a:p>
            <a:pPr algn="r"/>
            <a:r>
              <a:rPr lang="en-US" sz="800" b="0" i="0" dirty="0">
                <a:latin typeface="+mn-lt"/>
              </a:rPr>
              <a:t>Proprietary &amp; Confidential - Page </a:t>
            </a:r>
            <a:fld id="{CCD8A22C-E360-4076-994E-35AD6A479E09}" type="slidenum">
              <a:rPr lang="en-US" sz="800" b="0" i="0" smtClean="0">
                <a:latin typeface="+mn-lt"/>
              </a:rPr>
              <a:pPr algn="r"/>
              <a:t>‹#›</a:t>
            </a:fld>
            <a:endParaRPr lang="en-US" sz="800" b="0" i="0" dirty="0">
              <a:latin typeface="+mn-lt"/>
            </a:endParaRPr>
          </a:p>
        </p:txBody>
      </p:sp>
    </p:spTree>
    <p:extLst>
      <p:ext uri="{BB962C8B-B14F-4D97-AF65-F5344CB8AC3E}">
        <p14:creationId xmlns:p14="http://schemas.microsoft.com/office/powerpoint/2010/main" val="139332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304800" y="1219200"/>
            <a:ext cx="8535786" cy="4800600"/>
          </a:xfrm>
        </p:spPr>
        <p:txBody>
          <a:bodyPr/>
          <a:lstStyle>
            <a:lvl1pPr>
              <a:defRPr sz="20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bwMode="auto">
          <a:xfrm>
            <a:off x="7127631" y="1"/>
            <a:ext cx="1712956" cy="726830"/>
          </a:xfrm>
          <a:prstGeom prst="rect">
            <a:avLst/>
          </a:prstGeom>
          <a:solidFill>
            <a:srgbClr val="FFB300"/>
          </a:solidFill>
          <a:ln w="1016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8" name="Rectangle 7"/>
          <p:cNvSpPr/>
          <p:nvPr userDrawn="1"/>
        </p:nvSpPr>
        <p:spPr bwMode="auto">
          <a:xfrm>
            <a:off x="0" y="-1"/>
            <a:ext cx="9144000" cy="105509"/>
          </a:xfrm>
          <a:prstGeom prst="rect">
            <a:avLst/>
          </a:prstGeom>
          <a:solidFill>
            <a:schemeClr val="tx1"/>
          </a:solidFill>
          <a:ln w="1016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10" name="TextBox 9"/>
          <p:cNvSpPr txBox="1"/>
          <p:nvPr userDrawn="1"/>
        </p:nvSpPr>
        <p:spPr>
          <a:xfrm>
            <a:off x="7174523" y="257908"/>
            <a:ext cx="1619171" cy="307777"/>
          </a:xfrm>
          <a:prstGeom prst="rect">
            <a:avLst/>
          </a:prstGeom>
          <a:noFill/>
        </p:spPr>
        <p:txBody>
          <a:bodyPr wrap="square" lIns="0" tIns="0" rIns="0" bIns="0" rtlCol="0" anchor="ctr">
            <a:noAutofit/>
          </a:bodyPr>
          <a:lstStyle/>
          <a:p>
            <a:pPr algn="ctr"/>
            <a:endParaRPr lang="en-US" sz="1400" dirty="0"/>
          </a:p>
        </p:txBody>
      </p:sp>
      <p:sp>
        <p:nvSpPr>
          <p:cNvPr id="12" name="Text Placeholder 11"/>
          <p:cNvSpPr>
            <a:spLocks noGrp="1"/>
          </p:cNvSpPr>
          <p:nvPr>
            <p:ph type="body" sz="quarter" idx="10"/>
          </p:nvPr>
        </p:nvSpPr>
        <p:spPr>
          <a:xfrm>
            <a:off x="7127875" y="222006"/>
            <a:ext cx="1712913" cy="469900"/>
          </a:xfrm>
        </p:spPr>
        <p:txBody>
          <a:bodyPr anchor="ctr"/>
          <a:lstStyle>
            <a:lvl1pPr marL="0" indent="0" algn="ctr">
              <a:buNone/>
              <a:defRPr sz="1400" b="0">
                <a:solidFill>
                  <a:schemeClr val="tx1"/>
                </a:solidFill>
              </a:defRPr>
            </a:lvl1pPr>
          </a:lstStyle>
          <a:p>
            <a:pPr lvl="0"/>
            <a:r>
              <a:rPr lang="en-US" dirty="0"/>
              <a:t>Click to edit Master text styles</a:t>
            </a: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18820" y="6202391"/>
            <a:ext cx="1621766" cy="497097"/>
          </a:xfrm>
          <a:prstGeom prst="rect">
            <a:avLst/>
          </a:prstGeom>
        </p:spPr>
      </p:pic>
      <p:sp>
        <p:nvSpPr>
          <p:cNvPr id="5" name="Rectangle 4"/>
          <p:cNvSpPr/>
          <p:nvPr userDrawn="1"/>
        </p:nvSpPr>
        <p:spPr>
          <a:xfrm>
            <a:off x="7057292" y="6673334"/>
            <a:ext cx="1853632" cy="215444"/>
          </a:xfrm>
          <a:prstGeom prst="rect">
            <a:avLst/>
          </a:prstGeom>
        </p:spPr>
        <p:txBody>
          <a:bodyPr wrap="square">
            <a:spAutoFit/>
          </a:bodyPr>
          <a:lstStyle/>
          <a:p>
            <a:pPr algn="r"/>
            <a:r>
              <a:rPr lang="en-US" sz="800" b="0" i="0" dirty="0">
                <a:latin typeface="+mn-lt"/>
              </a:rPr>
              <a:t>Proprietary &amp; Confidential - Page </a:t>
            </a:r>
            <a:fld id="{CCD8A22C-E360-4076-994E-35AD6A479E09}" type="slidenum">
              <a:rPr lang="en-US" sz="800" b="0" i="0" smtClean="0">
                <a:latin typeface="+mn-lt"/>
              </a:rPr>
              <a:pPr algn="r"/>
              <a:t>‹#›</a:t>
            </a:fld>
            <a:endParaRPr lang="en-US" sz="800" b="0" i="0" dirty="0">
              <a:latin typeface="+mn-lt"/>
            </a:endParaRPr>
          </a:p>
        </p:txBody>
      </p:sp>
    </p:spTree>
    <p:extLst>
      <p:ext uri="{BB962C8B-B14F-4D97-AF65-F5344CB8AC3E}">
        <p14:creationId xmlns:p14="http://schemas.microsoft.com/office/powerpoint/2010/main" val="262416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1" y="11723"/>
            <a:ext cx="8535785" cy="902677"/>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304800" y="1219200"/>
            <a:ext cx="8535786" cy="4800600"/>
          </a:xfrm>
        </p:spPr>
        <p:txBody>
          <a:bodyPr/>
          <a:lstStyle>
            <a:lvl1pPr>
              <a:defRPr sz="20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bwMode="auto">
          <a:xfrm>
            <a:off x="0" y="-1"/>
            <a:ext cx="9144000" cy="105509"/>
          </a:xfrm>
          <a:prstGeom prst="rect">
            <a:avLst/>
          </a:prstGeom>
          <a:solidFill>
            <a:schemeClr val="tx1"/>
          </a:solidFill>
          <a:ln w="1016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18820" y="6202391"/>
            <a:ext cx="1621766" cy="497097"/>
          </a:xfrm>
          <a:prstGeom prst="rect">
            <a:avLst/>
          </a:prstGeom>
        </p:spPr>
      </p:pic>
      <p:sp>
        <p:nvSpPr>
          <p:cNvPr id="10" name="Rectangle 9"/>
          <p:cNvSpPr/>
          <p:nvPr userDrawn="1"/>
        </p:nvSpPr>
        <p:spPr>
          <a:xfrm>
            <a:off x="7057292" y="6673334"/>
            <a:ext cx="1853632" cy="215444"/>
          </a:xfrm>
          <a:prstGeom prst="rect">
            <a:avLst/>
          </a:prstGeom>
        </p:spPr>
        <p:txBody>
          <a:bodyPr wrap="square">
            <a:spAutoFit/>
          </a:bodyPr>
          <a:lstStyle/>
          <a:p>
            <a:pPr algn="r"/>
            <a:r>
              <a:rPr lang="en-US" sz="800" b="0" i="0" dirty="0">
                <a:latin typeface="+mn-lt"/>
              </a:rPr>
              <a:t>Proprietary &amp; Confidential - Page </a:t>
            </a:r>
            <a:fld id="{CCD8A22C-E360-4076-994E-35AD6A479E09}" type="slidenum">
              <a:rPr lang="en-US" sz="800" b="0" i="0" smtClean="0">
                <a:latin typeface="+mn-lt"/>
              </a:rPr>
              <a:pPr algn="r"/>
              <a:t>‹#›</a:t>
            </a:fld>
            <a:endParaRPr lang="en-US" sz="800" b="0" i="0" dirty="0">
              <a:latin typeface="+mn-lt"/>
            </a:endParaRPr>
          </a:p>
        </p:txBody>
      </p:sp>
    </p:spTree>
    <p:extLst>
      <p:ext uri="{BB962C8B-B14F-4D97-AF65-F5344CB8AC3E}">
        <p14:creationId xmlns:p14="http://schemas.microsoft.com/office/powerpoint/2010/main" val="268598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1" y="11723"/>
            <a:ext cx="8535785" cy="855785"/>
          </a:xfrm>
        </p:spPr>
        <p:txBody>
          <a:bodyPr/>
          <a:lstStyle>
            <a:lvl1pPr>
              <a:defRPr sz="3600" b="0"/>
            </a:lvl1pPr>
          </a:lstStyle>
          <a:p>
            <a:r>
              <a:rPr lang="en-US" dirty="0"/>
              <a:t>Click to edit Master title style</a:t>
            </a:r>
          </a:p>
        </p:txBody>
      </p:sp>
      <p:sp>
        <p:nvSpPr>
          <p:cNvPr id="3" name="Content Placeholder 2"/>
          <p:cNvSpPr>
            <a:spLocks noGrp="1"/>
          </p:cNvSpPr>
          <p:nvPr>
            <p:ph idx="1"/>
          </p:nvPr>
        </p:nvSpPr>
        <p:spPr>
          <a:xfrm>
            <a:off x="304800" y="1652954"/>
            <a:ext cx="2743200" cy="3587261"/>
          </a:xfrm>
        </p:spPr>
        <p:txBody>
          <a:bodyPr anchor="ctr"/>
          <a:lstStyle>
            <a:lvl1pPr marL="0" indent="0" algn="ctr">
              <a:buNone/>
              <a:defRPr sz="2000">
                <a:latin typeface="+mn-lt"/>
              </a:defRPr>
            </a:lvl1pPr>
            <a:lvl2pPr algn="ctr">
              <a:defRPr sz="1600">
                <a:latin typeface="+mn-lt"/>
              </a:defRPr>
            </a:lvl2pPr>
            <a:lvl3pPr algn="ctr">
              <a:defRPr sz="1600">
                <a:latin typeface="+mn-lt"/>
              </a:defRPr>
            </a:lvl3pPr>
            <a:lvl4pPr algn="ctr">
              <a:defRPr sz="1600">
                <a:latin typeface="+mn-lt"/>
              </a:defRPr>
            </a:lvl4pPr>
            <a:lvl5pPr algn="ct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bwMode="auto">
          <a:xfrm>
            <a:off x="0" y="-1"/>
            <a:ext cx="9144000" cy="105509"/>
          </a:xfrm>
          <a:prstGeom prst="rect">
            <a:avLst/>
          </a:prstGeom>
          <a:solidFill>
            <a:schemeClr val="tx1"/>
          </a:solidFill>
          <a:ln w="1016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6" name="Content Placeholder 2"/>
          <p:cNvSpPr>
            <a:spLocks noGrp="1"/>
          </p:cNvSpPr>
          <p:nvPr>
            <p:ph idx="10"/>
          </p:nvPr>
        </p:nvSpPr>
        <p:spPr>
          <a:xfrm>
            <a:off x="3201093" y="1652954"/>
            <a:ext cx="2743200" cy="3587261"/>
          </a:xfrm>
        </p:spPr>
        <p:txBody>
          <a:bodyPr anchor="ctr"/>
          <a:lstStyle>
            <a:lvl1pPr marL="0" indent="0" algn="ctr">
              <a:buNone/>
              <a:defRPr sz="2000">
                <a:latin typeface="+mn-lt"/>
              </a:defRPr>
            </a:lvl1pPr>
            <a:lvl2pPr algn="ctr">
              <a:defRPr sz="1600">
                <a:latin typeface="+mn-lt"/>
              </a:defRPr>
            </a:lvl2pPr>
            <a:lvl3pPr algn="ctr">
              <a:defRPr sz="1600">
                <a:latin typeface="+mn-lt"/>
              </a:defRPr>
            </a:lvl3pPr>
            <a:lvl4pPr algn="ctr">
              <a:defRPr sz="1600">
                <a:latin typeface="+mn-lt"/>
              </a:defRPr>
            </a:lvl4pPr>
            <a:lvl5pPr algn="ct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1"/>
          </p:nvPr>
        </p:nvSpPr>
        <p:spPr>
          <a:xfrm>
            <a:off x="6097386" y="1652954"/>
            <a:ext cx="2743200" cy="3587261"/>
          </a:xfrm>
        </p:spPr>
        <p:txBody>
          <a:bodyPr anchor="ctr"/>
          <a:lstStyle>
            <a:lvl1pPr marL="0" indent="0" algn="ctr">
              <a:buNone/>
              <a:defRPr sz="2000">
                <a:latin typeface="+mn-lt"/>
              </a:defRPr>
            </a:lvl1pPr>
            <a:lvl2pPr algn="ctr">
              <a:defRPr sz="1600">
                <a:latin typeface="+mn-lt"/>
              </a:defRPr>
            </a:lvl2pPr>
            <a:lvl3pPr algn="ctr">
              <a:defRPr sz="1600">
                <a:latin typeface="+mn-lt"/>
              </a:defRPr>
            </a:lvl3pPr>
            <a:lvl4pPr algn="ctr">
              <a:defRPr sz="1600">
                <a:latin typeface="+mn-lt"/>
              </a:defRPr>
            </a:lvl4pPr>
            <a:lvl5pPr algn="ct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18820" y="6202391"/>
            <a:ext cx="1621766" cy="497097"/>
          </a:xfrm>
          <a:prstGeom prst="rect">
            <a:avLst/>
          </a:prstGeom>
        </p:spPr>
      </p:pic>
      <p:sp>
        <p:nvSpPr>
          <p:cNvPr id="11" name="Rectangle 10"/>
          <p:cNvSpPr/>
          <p:nvPr userDrawn="1"/>
        </p:nvSpPr>
        <p:spPr>
          <a:xfrm>
            <a:off x="7057292" y="6673334"/>
            <a:ext cx="1853632" cy="215444"/>
          </a:xfrm>
          <a:prstGeom prst="rect">
            <a:avLst/>
          </a:prstGeom>
        </p:spPr>
        <p:txBody>
          <a:bodyPr wrap="square">
            <a:spAutoFit/>
          </a:bodyPr>
          <a:lstStyle/>
          <a:p>
            <a:pPr algn="r"/>
            <a:r>
              <a:rPr lang="en-US" sz="800" b="0" i="0" dirty="0">
                <a:latin typeface="+mn-lt"/>
              </a:rPr>
              <a:t>Proprietary &amp; Confidential - Page </a:t>
            </a:r>
            <a:fld id="{CCD8A22C-E360-4076-994E-35AD6A479E09}" type="slidenum">
              <a:rPr lang="en-US" sz="800" b="0" i="0" smtClean="0">
                <a:latin typeface="+mn-lt"/>
              </a:rPr>
              <a:pPr algn="r"/>
              <a:t>‹#›</a:t>
            </a:fld>
            <a:endParaRPr lang="en-US" sz="800" b="0" i="0" dirty="0">
              <a:latin typeface="+mn-lt"/>
            </a:endParaRPr>
          </a:p>
        </p:txBody>
      </p:sp>
    </p:spTree>
    <p:extLst>
      <p:ext uri="{BB962C8B-B14F-4D97-AF65-F5344CB8AC3E}">
        <p14:creationId xmlns:p14="http://schemas.microsoft.com/office/powerpoint/2010/main" val="121759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0954" y="2921179"/>
            <a:ext cx="7203351" cy="865433"/>
          </a:xfrm>
        </p:spPr>
        <p:txBody>
          <a:bodyPr anchor="b"/>
          <a:lstStyle>
            <a:lvl1pPr algn="ctr" rtl="0" fontAlgn="base">
              <a:spcBef>
                <a:spcPct val="0"/>
              </a:spcBef>
              <a:spcAft>
                <a:spcPct val="0"/>
              </a:spcAft>
              <a:defRPr lang="en-US" sz="4000" b="0" kern="1200" dirty="0">
                <a:solidFill>
                  <a:schemeClr val="bg1"/>
                </a:solidFill>
                <a:latin typeface="Arial" pitchFamily="34" charset="0"/>
                <a:ea typeface="+mn-ea"/>
                <a:cs typeface="+mn-cs"/>
              </a:defRPr>
            </a:lvl1pPr>
          </a:lstStyle>
          <a:p>
            <a:r>
              <a:rPr lang="en-US" dirty="0"/>
              <a:t>Click to edit Master title style</a:t>
            </a:r>
          </a:p>
        </p:txBody>
      </p:sp>
      <p:sp>
        <p:nvSpPr>
          <p:cNvPr id="5" name="Rectangle 4"/>
          <p:cNvSpPr/>
          <p:nvPr userDrawn="1"/>
        </p:nvSpPr>
        <p:spPr>
          <a:xfrm>
            <a:off x="7057292" y="6673334"/>
            <a:ext cx="1853632" cy="215444"/>
          </a:xfrm>
          <a:prstGeom prst="rect">
            <a:avLst/>
          </a:prstGeom>
        </p:spPr>
        <p:txBody>
          <a:bodyPr wrap="square">
            <a:spAutoFit/>
          </a:bodyPr>
          <a:lstStyle/>
          <a:p>
            <a:pPr algn="r"/>
            <a:r>
              <a:rPr lang="en-US" sz="800" b="0" i="0" dirty="0">
                <a:latin typeface="+mn-lt"/>
              </a:rPr>
              <a:t>Proprietary &amp; Confidential - Page </a:t>
            </a:r>
            <a:fld id="{CCD8A22C-E360-4076-994E-35AD6A479E09}" type="slidenum">
              <a:rPr lang="en-US" sz="800" b="0" i="0" smtClean="0">
                <a:latin typeface="+mn-lt"/>
              </a:rPr>
              <a:pPr algn="r"/>
              <a:t>‹#›</a:t>
            </a:fld>
            <a:endParaRPr lang="en-US" sz="800" b="0" i="0" dirty="0">
              <a:latin typeface="+mn-lt"/>
            </a:endParaRPr>
          </a:p>
        </p:txBody>
      </p:sp>
    </p:spTree>
    <p:extLst>
      <p:ext uri="{BB962C8B-B14F-4D97-AF65-F5344CB8AC3E}">
        <p14:creationId xmlns:p14="http://schemas.microsoft.com/office/powerpoint/2010/main" val="2529658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Go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
            <a:ext cx="9144000" cy="105509"/>
          </a:xfrm>
          <a:prstGeom prst="rect">
            <a:avLst/>
          </a:prstGeom>
          <a:solidFill>
            <a:srgbClr val="FFB300"/>
          </a:solidFill>
          <a:ln w="1016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9" name="Rectangle 8"/>
          <p:cNvSpPr/>
          <p:nvPr userDrawn="1"/>
        </p:nvSpPr>
        <p:spPr bwMode="auto">
          <a:xfrm>
            <a:off x="0" y="6764215"/>
            <a:ext cx="9144000" cy="105509"/>
          </a:xfrm>
          <a:prstGeom prst="rect">
            <a:avLst/>
          </a:prstGeom>
          <a:solidFill>
            <a:srgbClr val="FFB300"/>
          </a:solidFill>
          <a:ln w="1016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8" name="Round Same Side Corner Rectangle 7"/>
          <p:cNvSpPr/>
          <p:nvPr userDrawn="1"/>
        </p:nvSpPr>
        <p:spPr bwMode="auto">
          <a:xfrm rot="5400000">
            <a:off x="4067905" y="-1113695"/>
            <a:ext cx="1008186" cy="9144005"/>
          </a:xfrm>
          <a:prstGeom prst="round2SameRect">
            <a:avLst>
              <a:gd name="adj1" fmla="val 0"/>
              <a:gd name="adj2" fmla="val 0"/>
            </a:avLst>
          </a:prstGeom>
          <a:solidFill>
            <a:schemeClr val="accent4"/>
          </a:solidFill>
          <a:ln w="1016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a:xfrm>
            <a:off x="0" y="2618229"/>
            <a:ext cx="9144000" cy="1107860"/>
          </a:xfrm>
        </p:spPr>
        <p:txBody>
          <a:bodyPr anchor="b"/>
          <a:lstStyle>
            <a:lvl1pPr algn="ctr" rtl="0" fontAlgn="base">
              <a:lnSpc>
                <a:spcPts val="4200"/>
              </a:lnSpc>
              <a:spcBef>
                <a:spcPct val="0"/>
              </a:spcBef>
              <a:spcAft>
                <a:spcPct val="0"/>
              </a:spcAft>
              <a:defRPr lang="en-US" sz="4000" b="0" kern="1200" dirty="0">
                <a:solidFill>
                  <a:schemeClr val="tx1"/>
                </a:solidFill>
                <a:latin typeface="Arial" pitchFamily="34" charset="0"/>
                <a:ea typeface="+mn-ea"/>
                <a:cs typeface="+mn-cs"/>
              </a:defRPr>
            </a:lvl1pPr>
          </a:lstStyle>
          <a:p>
            <a:r>
              <a:rPr lang="en-US" dirty="0"/>
              <a:t>Click to edit Master title style</a:t>
            </a:r>
          </a:p>
        </p:txBody>
      </p:sp>
    </p:spTree>
    <p:extLst>
      <p:ext uri="{BB962C8B-B14F-4D97-AF65-F5344CB8AC3E}">
        <p14:creationId xmlns:p14="http://schemas.microsoft.com/office/powerpoint/2010/main" val="2757581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Section Header Go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tretch>
            <a:fillRect/>
          </a:stretch>
        </p:blipFill>
        <p:spPr>
          <a:xfrm>
            <a:off x="0" y="326571"/>
            <a:ext cx="9144000" cy="6531429"/>
          </a:xfrm>
          <a:prstGeom prst="rect">
            <a:avLst/>
          </a:prstGeom>
        </p:spPr>
      </p:pic>
      <p:sp>
        <p:nvSpPr>
          <p:cNvPr id="14" name="Rectangle 13"/>
          <p:cNvSpPr/>
          <p:nvPr userDrawn="1"/>
        </p:nvSpPr>
        <p:spPr bwMode="auto">
          <a:xfrm>
            <a:off x="0" y="0"/>
            <a:ext cx="9144000" cy="6850743"/>
          </a:xfrm>
          <a:prstGeom prst="rect">
            <a:avLst/>
          </a:prstGeom>
          <a:gradFill>
            <a:gsLst>
              <a:gs pos="30000">
                <a:schemeClr val="bg1">
                  <a:alpha val="85000"/>
                </a:schemeClr>
              </a:gs>
              <a:gs pos="100000">
                <a:schemeClr val="bg1">
                  <a:alpha val="26000"/>
                </a:schemeClr>
              </a:gs>
            </a:gsLst>
            <a:lin ang="5400000" scaled="0"/>
          </a:gradFill>
          <a:ln w="1016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a:xfrm>
            <a:off x="510990" y="948769"/>
            <a:ext cx="4729572" cy="1275966"/>
          </a:xfrm>
        </p:spPr>
        <p:txBody>
          <a:bodyPr anchor="ctr"/>
          <a:lstStyle>
            <a:lvl1pPr algn="l" rtl="0" fontAlgn="base">
              <a:lnSpc>
                <a:spcPts val="4200"/>
              </a:lnSpc>
              <a:spcBef>
                <a:spcPct val="0"/>
              </a:spcBef>
              <a:spcAft>
                <a:spcPct val="0"/>
              </a:spcAft>
              <a:defRPr lang="en-US" sz="4400" b="0" kern="1200" dirty="0">
                <a:solidFill>
                  <a:schemeClr val="tx1"/>
                </a:solidFill>
                <a:latin typeface="+mj-lt"/>
                <a:ea typeface="+mn-ea"/>
                <a:cs typeface="+mn-cs"/>
              </a:defRPr>
            </a:lvl1pPr>
          </a:lstStyle>
          <a:p>
            <a:r>
              <a:rPr lang="en-US" dirty="0"/>
              <a:t>Click to edit Master title style</a:t>
            </a:r>
          </a:p>
        </p:txBody>
      </p:sp>
    </p:spTree>
    <p:extLst>
      <p:ext uri="{BB962C8B-B14F-4D97-AF65-F5344CB8AC3E}">
        <p14:creationId xmlns:p14="http://schemas.microsoft.com/office/powerpoint/2010/main" val="428476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Section Header Go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984" y="1289538"/>
            <a:ext cx="4595447" cy="1275966"/>
          </a:xfrm>
        </p:spPr>
        <p:txBody>
          <a:bodyPr anchor="ctr"/>
          <a:lstStyle>
            <a:lvl1pPr algn="l" rtl="0" fontAlgn="base">
              <a:lnSpc>
                <a:spcPts val="4200"/>
              </a:lnSpc>
              <a:spcBef>
                <a:spcPct val="0"/>
              </a:spcBef>
              <a:spcAft>
                <a:spcPct val="0"/>
              </a:spcAft>
              <a:defRPr lang="en-US" sz="3600" b="0" kern="1200" dirty="0">
                <a:solidFill>
                  <a:schemeClr val="bg1"/>
                </a:solidFill>
                <a:latin typeface="+mj-lt"/>
                <a:ea typeface="+mn-ea"/>
                <a:cs typeface="+mn-cs"/>
              </a:defRPr>
            </a:lvl1pPr>
          </a:lstStyle>
          <a:p>
            <a:r>
              <a:rPr lang="en-US" dirty="0"/>
              <a:t>Click to edit Master title style</a:t>
            </a:r>
          </a:p>
        </p:txBody>
      </p:sp>
    </p:spTree>
    <p:extLst>
      <p:ext uri="{BB962C8B-B14F-4D97-AF65-F5344CB8AC3E}">
        <p14:creationId xmlns:p14="http://schemas.microsoft.com/office/powerpoint/2010/main" val="82378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1" y="11723"/>
            <a:ext cx="8510953" cy="855785"/>
          </a:xfrm>
        </p:spPr>
        <p:txBody>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304801" y="1219200"/>
            <a:ext cx="4190999" cy="4800600"/>
          </a:xfrm>
        </p:spPr>
        <p:txBody>
          <a:bodyPr/>
          <a:lstStyle>
            <a:lvl1pPr>
              <a:defRPr sz="2000">
                <a:solidFill>
                  <a:schemeClr val="accent2"/>
                </a:solidFill>
                <a:latin typeface="+mn-lt"/>
              </a:defRPr>
            </a:lvl1pPr>
            <a:lvl2pPr>
              <a:defRPr sz="1800">
                <a:solidFill>
                  <a:schemeClr val="accent2"/>
                </a:solidFill>
                <a:latin typeface="+mn-lt"/>
              </a:defRPr>
            </a:lvl2pPr>
            <a:lvl3pPr>
              <a:defRPr sz="1600">
                <a:solidFill>
                  <a:schemeClr val="accent2"/>
                </a:solidFill>
                <a:latin typeface="+mn-lt"/>
              </a:defRPr>
            </a:lvl3pPr>
            <a:lvl4pPr>
              <a:defRPr sz="1400">
                <a:solidFill>
                  <a:schemeClr val="accent2"/>
                </a:solidFill>
                <a:latin typeface="+mn-lt"/>
              </a:defRPr>
            </a:lvl4pPr>
            <a:lvl5pPr>
              <a:defRPr sz="1400">
                <a:solidFill>
                  <a:schemeClr val="accent2"/>
                </a:solidFill>
                <a:latin typeface="+mn-lt"/>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9200"/>
            <a:ext cx="4167554" cy="4800600"/>
          </a:xfrm>
        </p:spPr>
        <p:txBody>
          <a:bodyPr/>
          <a:lstStyle>
            <a:lvl1pPr>
              <a:defRPr sz="2000">
                <a:solidFill>
                  <a:schemeClr val="accent2"/>
                </a:solidFill>
                <a:latin typeface="+mn-lt"/>
              </a:defRPr>
            </a:lvl1pPr>
            <a:lvl2pPr>
              <a:defRPr sz="1800">
                <a:solidFill>
                  <a:schemeClr val="accent2"/>
                </a:solidFill>
                <a:latin typeface="+mn-lt"/>
              </a:defRPr>
            </a:lvl2pPr>
            <a:lvl3pPr>
              <a:defRPr sz="1600">
                <a:solidFill>
                  <a:schemeClr val="accent2"/>
                </a:solidFill>
                <a:latin typeface="+mn-lt"/>
              </a:defRPr>
            </a:lvl3pPr>
            <a:lvl4pPr>
              <a:defRPr sz="1400">
                <a:solidFill>
                  <a:schemeClr val="accent2"/>
                </a:solidFill>
                <a:latin typeface="+mn-lt"/>
              </a:defRPr>
            </a:lvl4pPr>
            <a:lvl5pPr>
              <a:defRPr sz="1400">
                <a:solidFill>
                  <a:schemeClr val="accent2"/>
                </a:solidFill>
                <a:latin typeface="+mn-lt"/>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bwMode="auto">
          <a:xfrm>
            <a:off x="0" y="-1"/>
            <a:ext cx="9144000" cy="105509"/>
          </a:xfrm>
          <a:prstGeom prst="rect">
            <a:avLst/>
          </a:prstGeom>
          <a:solidFill>
            <a:schemeClr val="tx1"/>
          </a:solidFill>
          <a:ln w="1016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11" name="Rectangle 10"/>
          <p:cNvSpPr/>
          <p:nvPr userDrawn="1"/>
        </p:nvSpPr>
        <p:spPr>
          <a:xfrm>
            <a:off x="7057292" y="6673334"/>
            <a:ext cx="1853632" cy="215444"/>
          </a:xfrm>
          <a:prstGeom prst="rect">
            <a:avLst/>
          </a:prstGeom>
        </p:spPr>
        <p:txBody>
          <a:bodyPr wrap="square">
            <a:spAutoFit/>
          </a:bodyPr>
          <a:lstStyle/>
          <a:p>
            <a:pPr algn="r"/>
            <a:r>
              <a:rPr lang="en-US" sz="800" b="0" i="0" dirty="0">
                <a:latin typeface="+mn-lt"/>
              </a:rPr>
              <a:t>Proprietary &amp; Confidential - Page </a:t>
            </a:r>
            <a:fld id="{CCD8A22C-E360-4076-994E-35AD6A479E09}" type="slidenum">
              <a:rPr lang="en-US" sz="800" b="0" i="0" smtClean="0">
                <a:latin typeface="+mn-lt"/>
              </a:rPr>
              <a:pPr algn="r"/>
              <a:t>‹#›</a:t>
            </a:fld>
            <a:endParaRPr lang="en-US" sz="800" b="0" i="0" dirty="0">
              <a:latin typeface="+mn-lt"/>
            </a:endParaRPr>
          </a:p>
        </p:txBody>
      </p:sp>
    </p:spTree>
    <p:extLst>
      <p:ext uri="{BB962C8B-B14F-4D97-AF65-F5344CB8AC3E}">
        <p14:creationId xmlns:p14="http://schemas.microsoft.com/office/powerpoint/2010/main" val="425082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1"/>
            <a:ext cx="9144000" cy="6857999"/>
          </a:xfrm>
          <a:prstGeom prst="rect">
            <a:avLst/>
          </a:prstGeom>
          <a:solidFill>
            <a:schemeClr val="bg1"/>
          </a:solidFill>
          <a:ln w="9525">
            <a:noFill/>
            <a:miter lim="800000"/>
            <a:headEnd/>
            <a:tailEnd/>
          </a:ln>
          <a:effectLst/>
        </p:spPr>
        <p:txBody>
          <a:bodyPr wrap="none" anchor="ctr"/>
          <a:lstStyle/>
          <a:p>
            <a:pPr>
              <a:defRPr/>
            </a:pPr>
            <a:endParaRPr lang="en-US" sz="1800" dirty="0">
              <a:solidFill>
                <a:srgbClr val="070B04"/>
              </a:solidFill>
              <a:latin typeface="Arial" charset="0"/>
            </a:endParaRPr>
          </a:p>
        </p:txBody>
      </p:sp>
      <p:sp>
        <p:nvSpPr>
          <p:cNvPr id="1029" name="Rectangle 5"/>
          <p:cNvSpPr>
            <a:spLocks noGrp="1" noChangeArrowheads="1"/>
          </p:cNvSpPr>
          <p:nvPr>
            <p:ph type="title"/>
          </p:nvPr>
        </p:nvSpPr>
        <p:spPr bwMode="auto">
          <a:xfrm>
            <a:off x="304801" y="11723"/>
            <a:ext cx="6682153" cy="90267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pic>
        <p:nvPicPr>
          <p:cNvPr id="2" name="Picture 1" descr="innovation_point_logo 250pixels.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89157" y="6037556"/>
            <a:ext cx="1580129" cy="773084"/>
          </a:xfrm>
          <a:prstGeom prst="rect">
            <a:avLst/>
          </a:prstGeom>
        </p:spPr>
      </p:pic>
      <p:sp>
        <p:nvSpPr>
          <p:cNvPr id="1030" name="Rectangle 6"/>
          <p:cNvSpPr>
            <a:spLocks noGrp="1" noChangeArrowheads="1"/>
          </p:cNvSpPr>
          <p:nvPr>
            <p:ph type="body" idx="1"/>
          </p:nvPr>
        </p:nvSpPr>
        <p:spPr bwMode="auto">
          <a:xfrm>
            <a:off x="304800" y="1219200"/>
            <a:ext cx="8494062" cy="4800600"/>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0262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20000"/>
        </a:spcBef>
        <a:spcAft>
          <a:spcPct val="0"/>
        </a:spcAft>
        <a:buSzPct val="85000"/>
        <a:buChar char="•"/>
        <a:defRPr sz="2400">
          <a:solidFill>
            <a:schemeClr val="accent2"/>
          </a:solidFill>
          <a:latin typeface="Myriad Web Pro"/>
          <a:ea typeface="+mn-ea"/>
          <a:cs typeface="Myriad Web Pro"/>
        </a:defRPr>
      </a:lvl1pPr>
      <a:lvl2pPr marL="742950" indent="-285750" algn="l" rtl="0" eaLnBrk="1" fontAlgn="base" hangingPunct="1">
        <a:spcBef>
          <a:spcPct val="20000"/>
        </a:spcBef>
        <a:spcAft>
          <a:spcPct val="0"/>
        </a:spcAft>
        <a:buSzPct val="85000"/>
        <a:buChar char="•"/>
        <a:defRPr>
          <a:solidFill>
            <a:schemeClr val="accent2"/>
          </a:solidFill>
          <a:latin typeface="Myriad Web Pro"/>
          <a:cs typeface="Myriad Web Pro"/>
        </a:defRPr>
      </a:lvl2pPr>
      <a:lvl3pPr marL="1143000" indent="-228600" algn="l" rtl="0" eaLnBrk="1" fontAlgn="base" hangingPunct="1">
        <a:spcBef>
          <a:spcPct val="20000"/>
        </a:spcBef>
        <a:spcAft>
          <a:spcPct val="0"/>
        </a:spcAft>
        <a:buSzPct val="85000"/>
        <a:buChar char="•"/>
        <a:defRPr>
          <a:solidFill>
            <a:schemeClr val="accent2"/>
          </a:solidFill>
          <a:latin typeface="Myriad Web Pro"/>
          <a:cs typeface="Myriad Web Pro"/>
        </a:defRPr>
      </a:lvl3pPr>
      <a:lvl4pPr marL="1600200" indent="-228600" algn="l" rtl="0" eaLnBrk="1" fontAlgn="base" hangingPunct="1">
        <a:spcBef>
          <a:spcPct val="20000"/>
        </a:spcBef>
        <a:spcAft>
          <a:spcPct val="0"/>
        </a:spcAft>
        <a:buSzPct val="85000"/>
        <a:buChar char="•"/>
        <a:defRPr>
          <a:solidFill>
            <a:schemeClr val="accent2"/>
          </a:solidFill>
          <a:latin typeface="Myriad Web Pro"/>
          <a:cs typeface="Myriad Web Pro"/>
        </a:defRPr>
      </a:lvl4pPr>
      <a:lvl5pPr marL="2057400" indent="-228600" algn="l" rtl="0" eaLnBrk="1" fontAlgn="base" hangingPunct="1">
        <a:spcBef>
          <a:spcPct val="20000"/>
        </a:spcBef>
        <a:spcAft>
          <a:spcPct val="0"/>
        </a:spcAft>
        <a:buSzPct val="85000"/>
        <a:buChar char="•"/>
        <a:defRPr>
          <a:solidFill>
            <a:schemeClr val="accent2"/>
          </a:solidFill>
          <a:latin typeface="Myriad Web Pro"/>
          <a:cs typeface="Myriad Web Pro"/>
        </a:defRPr>
      </a:lvl5pPr>
      <a:lvl6pPr marL="2514600" indent="-228600" algn="l" rtl="0" eaLnBrk="1" fontAlgn="base" hangingPunct="1">
        <a:spcBef>
          <a:spcPct val="20000"/>
        </a:spcBef>
        <a:spcAft>
          <a:spcPct val="0"/>
        </a:spcAft>
        <a:buSzPct val="85000"/>
        <a:buChar char="•"/>
        <a:defRPr>
          <a:solidFill>
            <a:schemeClr val="tx1"/>
          </a:solidFill>
          <a:latin typeface="+mn-lt"/>
        </a:defRPr>
      </a:lvl6pPr>
      <a:lvl7pPr marL="2971800" indent="-228600" algn="l" rtl="0" eaLnBrk="1" fontAlgn="base" hangingPunct="1">
        <a:spcBef>
          <a:spcPct val="20000"/>
        </a:spcBef>
        <a:spcAft>
          <a:spcPct val="0"/>
        </a:spcAft>
        <a:buSzPct val="85000"/>
        <a:buChar char="•"/>
        <a:defRPr>
          <a:solidFill>
            <a:schemeClr val="tx1"/>
          </a:solidFill>
          <a:latin typeface="+mn-lt"/>
        </a:defRPr>
      </a:lvl7pPr>
      <a:lvl8pPr marL="3429000" indent="-228600" algn="l" rtl="0" eaLnBrk="1" fontAlgn="base" hangingPunct="1">
        <a:spcBef>
          <a:spcPct val="20000"/>
        </a:spcBef>
        <a:spcAft>
          <a:spcPct val="0"/>
        </a:spcAft>
        <a:buSzPct val="85000"/>
        <a:buChar char="•"/>
        <a:defRPr>
          <a:solidFill>
            <a:schemeClr val="tx1"/>
          </a:solidFill>
          <a:latin typeface="+mn-lt"/>
        </a:defRPr>
      </a:lvl8pPr>
      <a:lvl9pPr marL="3886200" indent="-228600" algn="l" rtl="0" eaLnBrk="1" fontAlgn="base" hangingPunct="1">
        <a:spcBef>
          <a:spcPct val="20000"/>
        </a:spcBef>
        <a:spcAft>
          <a:spcPct val="0"/>
        </a:spcAft>
        <a:buSzPct val="85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emf"/><Relationship Id="rId7" Type="http://schemas.microsoft.com/office/2007/relationships/hdphoto" Target="../media/hdphoto2.wdp"/><Relationship Id="rId2" Type="http://schemas.openxmlformats.org/officeDocument/2006/relationships/image" Target="../media/image15.emf"/><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1.emf"/><Relationship Id="rId4" Type="http://schemas.openxmlformats.org/officeDocument/2006/relationships/image" Target="../media/image17.emf"/><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19.png"/><Relationship Id="rId12" Type="http://schemas.openxmlformats.org/officeDocument/2006/relationships/image" Target="../media/image28.png"/><Relationship Id="rId2" Type="http://schemas.openxmlformats.org/officeDocument/2006/relationships/image" Target="../media/image22.png"/><Relationship Id="rId16"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image" Target="../media/image26.png"/><Relationship Id="rId11" Type="http://schemas.openxmlformats.org/officeDocument/2006/relationships/image" Target="../media/image27.png"/><Relationship Id="rId5" Type="http://schemas.openxmlformats.org/officeDocument/2006/relationships/image" Target="../media/image25.png"/><Relationship Id="rId15" Type="http://schemas.openxmlformats.org/officeDocument/2006/relationships/image" Target="../media/image31.png"/><Relationship Id="rId10" Type="http://schemas.microsoft.com/office/2007/relationships/hdphoto" Target="../media/hdphoto3.wdp"/><Relationship Id="rId4" Type="http://schemas.openxmlformats.org/officeDocument/2006/relationships/image" Target="../media/image24.jpeg"/><Relationship Id="rId9" Type="http://schemas.openxmlformats.org/officeDocument/2006/relationships/image" Target="../media/image20.png"/><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png"/><Relationship Id="rId7" Type="http://schemas.openxmlformats.org/officeDocument/2006/relationships/image" Target="../media/image38.emf"/><Relationship Id="rId2" Type="http://schemas.openxmlformats.org/officeDocument/2006/relationships/image" Target="../media/image33.emf"/><Relationship Id="rId1" Type="http://schemas.openxmlformats.org/officeDocument/2006/relationships/slideLayout" Target="../slideLayouts/slideLayout9.xml"/><Relationship Id="rId6" Type="http://schemas.openxmlformats.org/officeDocument/2006/relationships/image" Target="../media/image37.emf"/><Relationship Id="rId5" Type="http://schemas.openxmlformats.org/officeDocument/2006/relationships/image" Target="../media/image36.emf"/><Relationship Id="rId10" Type="http://schemas.microsoft.com/office/2007/relationships/hdphoto" Target="../media/hdphoto3.wdp"/><Relationship Id="rId4" Type="http://schemas.openxmlformats.org/officeDocument/2006/relationships/image" Target="../media/image35.emf"/><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9.xml"/><Relationship Id="rId5" Type="http://schemas.openxmlformats.org/officeDocument/2006/relationships/image" Target="../media/image43.emf"/><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 Id="rId4" Type="http://schemas.openxmlformats.org/officeDocument/2006/relationships/image" Target="../media/image46.svg"/></Relationships>
</file>

<file path=ppt/slides/_rels/slide31.xml.rels><?xml version="1.0" encoding="UTF-8" standalone="yes"?>
<Relationships xmlns="http://schemas.openxmlformats.org/package/2006/relationships"><Relationship Id="rId3" Type="http://schemas.openxmlformats.org/officeDocument/2006/relationships/hyperlink" Target="http://www.businessmodelgeneration.com/" TargetMode="External"/><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p:cNvSpPr/>
          <p:nvPr/>
        </p:nvSpPr>
        <p:spPr bwMode="auto">
          <a:xfrm>
            <a:off x="401033" y="96882"/>
            <a:ext cx="3572414" cy="6760833"/>
          </a:xfrm>
          <a:prstGeom prst="rect">
            <a:avLst/>
          </a:prstGeom>
          <a:solidFill>
            <a:schemeClr val="bg1"/>
          </a:solidFill>
          <a:ln w="38100"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86EB1"/>
              </a:solidFill>
              <a:effectLst/>
              <a:uLnTx/>
              <a:uFillTx/>
              <a:latin typeface="Arial" charset="0"/>
              <a:ea typeface="+mn-ea"/>
              <a:cs typeface="+mn-cs"/>
            </a:endParaRPr>
          </a:p>
        </p:txBody>
      </p:sp>
      <p:sp>
        <p:nvSpPr>
          <p:cNvPr id="5" name="Text Placeholder 4"/>
          <p:cNvSpPr>
            <a:spLocks noGrp="1"/>
          </p:cNvSpPr>
          <p:nvPr>
            <p:ph type="body" idx="1"/>
          </p:nvPr>
        </p:nvSpPr>
        <p:spPr>
          <a:xfrm>
            <a:off x="426482" y="541894"/>
            <a:ext cx="3572414" cy="2585501"/>
          </a:xfrm>
        </p:spPr>
        <p:txBody>
          <a:bodyPr/>
          <a:lstStyle/>
          <a:p>
            <a:pPr>
              <a:lnSpc>
                <a:spcPts val="4300"/>
              </a:lnSpc>
              <a:spcAft>
                <a:spcPts val="400"/>
              </a:spcAft>
            </a:pPr>
            <a:endParaRPr lang="en-US" b="0" dirty="0">
              <a:latin typeface="+mj-lt"/>
            </a:endParaRPr>
          </a:p>
          <a:p>
            <a:pPr>
              <a:lnSpc>
                <a:spcPts val="4300"/>
              </a:lnSpc>
              <a:spcAft>
                <a:spcPts val="400"/>
              </a:spcAft>
            </a:pPr>
            <a:endParaRPr lang="en-US" b="0" dirty="0">
              <a:latin typeface="+mj-lt"/>
            </a:endParaRPr>
          </a:p>
          <a:p>
            <a:pPr>
              <a:lnSpc>
                <a:spcPts val="3900"/>
              </a:lnSpc>
              <a:spcAft>
                <a:spcPts val="0"/>
              </a:spcAft>
            </a:pPr>
            <a:br>
              <a:rPr lang="en-US" b="0" dirty="0">
                <a:latin typeface="+mj-lt"/>
              </a:rPr>
            </a:br>
            <a:r>
              <a:rPr lang="en-US" sz="4400" b="0" dirty="0">
                <a:solidFill>
                  <a:srgbClr val="0071CF"/>
                </a:solidFill>
                <a:latin typeface="+mj-lt"/>
              </a:rPr>
              <a:t>Design Thinking</a:t>
            </a:r>
          </a:p>
          <a:p>
            <a:pPr>
              <a:lnSpc>
                <a:spcPts val="3900"/>
              </a:lnSpc>
              <a:spcAft>
                <a:spcPts val="0"/>
              </a:spcAft>
            </a:pPr>
            <a:r>
              <a:rPr lang="en-US" sz="4400" b="0" dirty="0">
                <a:solidFill>
                  <a:srgbClr val="0071CF"/>
                </a:solidFill>
                <a:latin typeface="+mj-lt"/>
              </a:rPr>
              <a:t>Toolkit</a:t>
            </a:r>
          </a:p>
        </p:txBody>
      </p:sp>
      <p:sp>
        <p:nvSpPr>
          <p:cNvPr id="24" name="Rectangle 23"/>
          <p:cNvSpPr/>
          <p:nvPr/>
        </p:nvSpPr>
        <p:spPr bwMode="auto">
          <a:xfrm>
            <a:off x="0" y="-1"/>
            <a:ext cx="9144000" cy="105509"/>
          </a:xfrm>
          <a:prstGeom prst="rect">
            <a:avLst/>
          </a:prstGeom>
          <a:solidFill>
            <a:schemeClr val="tx1"/>
          </a:solidFill>
          <a:ln w="1016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86EB1"/>
              </a:solidFill>
              <a:effectLst/>
              <a:uLnTx/>
              <a:uFillTx/>
              <a:latin typeface="Arial" charset="0"/>
              <a:ea typeface="+mn-ea"/>
              <a:cs typeface="+mn-cs"/>
            </a:endParaRPr>
          </a:p>
        </p:txBody>
      </p:sp>
      <p:sp>
        <p:nvSpPr>
          <p:cNvPr id="12" name="Text Placeholder 16">
            <a:extLst>
              <a:ext uri="{FF2B5EF4-FFF2-40B4-BE49-F238E27FC236}">
                <a16:creationId xmlns:a16="http://schemas.microsoft.com/office/drawing/2014/main" id="{EE1DA279-757E-44BE-847E-B482E5E7F6A9}"/>
              </a:ext>
            </a:extLst>
          </p:cNvPr>
          <p:cNvSpPr>
            <a:spLocks noGrp="1"/>
          </p:cNvSpPr>
          <p:nvPr>
            <p:ph type="body" idx="10"/>
          </p:nvPr>
        </p:nvSpPr>
        <p:spPr>
          <a:xfrm>
            <a:off x="400965" y="4146310"/>
            <a:ext cx="3572414" cy="432220"/>
          </a:xfrm>
        </p:spPr>
        <p:txBody>
          <a:bodyPr/>
          <a:lstStyle/>
          <a:p>
            <a:r>
              <a:rPr lang="en-US" dirty="0">
                <a:solidFill>
                  <a:srgbClr val="421C12"/>
                </a:solidFill>
                <a:latin typeface="+mj-lt"/>
              </a:rPr>
              <a:t>Everyone Can Innovate</a:t>
            </a:r>
          </a:p>
        </p:txBody>
      </p:sp>
      <p:pic>
        <p:nvPicPr>
          <p:cNvPr id="2" name="Picture 1">
            <a:extLst>
              <a:ext uri="{FF2B5EF4-FFF2-40B4-BE49-F238E27FC236}">
                <a16:creationId xmlns:a16="http://schemas.microsoft.com/office/drawing/2014/main" id="{4B0300B1-998F-1F12-8CEF-292B44AE03B9}"/>
              </a:ext>
            </a:extLst>
          </p:cNvPr>
          <p:cNvPicPr>
            <a:picLocks noChangeAspect="1"/>
          </p:cNvPicPr>
          <p:nvPr/>
        </p:nvPicPr>
        <p:blipFill>
          <a:blip r:embed="rId2"/>
          <a:srcRect r="23521"/>
          <a:stretch/>
        </p:blipFill>
        <p:spPr>
          <a:xfrm>
            <a:off x="4024345" y="96882"/>
            <a:ext cx="5119654" cy="6760833"/>
          </a:xfrm>
          <a:prstGeom prst="rect">
            <a:avLst/>
          </a:prstGeom>
        </p:spPr>
      </p:pic>
    </p:spTree>
    <p:extLst>
      <p:ext uri="{BB962C8B-B14F-4D97-AF65-F5344CB8AC3E}">
        <p14:creationId xmlns:p14="http://schemas.microsoft.com/office/powerpoint/2010/main" val="2402354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0E00FC-119D-49C1-B06A-0D0CFC6F2BC5}"/>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1" name="Rectangle: Rounded Corners 20">
            <a:extLst>
              <a:ext uri="{FF2B5EF4-FFF2-40B4-BE49-F238E27FC236}">
                <a16:creationId xmlns:a16="http://schemas.microsoft.com/office/drawing/2014/main" id="{ADBAC731-9D61-423E-9CCC-539C7C33889C}"/>
              </a:ext>
            </a:extLst>
          </p:cNvPr>
          <p:cNvSpPr/>
          <p:nvPr/>
        </p:nvSpPr>
        <p:spPr bwMode="auto">
          <a:xfrm>
            <a:off x="3989717" y="13993"/>
            <a:ext cx="1164566" cy="339836"/>
          </a:xfrm>
          <a:prstGeom prst="roundRect">
            <a:avLst>
              <a:gd name="adj" fmla="val 31897"/>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Overview</a:t>
            </a:r>
          </a:p>
        </p:txBody>
      </p:sp>
      <p:sp>
        <p:nvSpPr>
          <p:cNvPr id="6" name="Rectangle 5">
            <a:extLst>
              <a:ext uri="{FF2B5EF4-FFF2-40B4-BE49-F238E27FC236}">
                <a16:creationId xmlns:a16="http://schemas.microsoft.com/office/drawing/2014/main" id="{CAC208F5-07A3-4359-89F3-898628C98F2A}"/>
              </a:ext>
            </a:extLst>
          </p:cNvPr>
          <p:cNvSpPr/>
          <p:nvPr/>
        </p:nvSpPr>
        <p:spPr bwMode="auto">
          <a:xfrm>
            <a:off x="0" y="572878"/>
            <a:ext cx="9144000" cy="1039955"/>
          </a:xfrm>
          <a:prstGeom prst="rect">
            <a:avLst/>
          </a:prstGeom>
          <a:solidFill>
            <a:srgbClr val="BCE0A4"/>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a:ln>
                <a:noFill/>
              </a:ln>
              <a:solidFill>
                <a:schemeClr val="accent2">
                  <a:lumMod val="75000"/>
                </a:schemeClr>
              </a:solidFill>
              <a:effectLst/>
              <a:latin typeface="+mj-lt"/>
            </a:endParaRPr>
          </a:p>
        </p:txBody>
      </p:sp>
      <p:sp>
        <p:nvSpPr>
          <p:cNvPr id="7" name="TextBox 6">
            <a:extLst>
              <a:ext uri="{FF2B5EF4-FFF2-40B4-BE49-F238E27FC236}">
                <a16:creationId xmlns:a16="http://schemas.microsoft.com/office/drawing/2014/main" id="{B038E5A1-C5F3-4ADD-A113-E395EDE27374}"/>
              </a:ext>
            </a:extLst>
          </p:cNvPr>
          <p:cNvSpPr txBox="1"/>
          <p:nvPr/>
        </p:nvSpPr>
        <p:spPr>
          <a:xfrm>
            <a:off x="0" y="908189"/>
            <a:ext cx="3016271" cy="341632"/>
          </a:xfrm>
          <a:prstGeom prst="rect">
            <a:avLst/>
          </a:prstGeom>
          <a:noFill/>
        </p:spPr>
        <p:txBody>
          <a:bodyPr wrap="square" rtlCol="0">
            <a:spAutoFit/>
          </a:bodyPr>
          <a:lstStyle/>
          <a:p>
            <a:pPr algn="ctr">
              <a:lnSpc>
                <a:spcPct val="90000"/>
              </a:lnSpc>
            </a:pPr>
            <a:r>
              <a:rPr lang="en-US" kern="0" dirty="0">
                <a:solidFill>
                  <a:schemeClr val="accent2">
                    <a:lumMod val="75000"/>
                  </a:schemeClr>
                </a:solidFill>
                <a:latin typeface="+mj-lt"/>
              </a:rPr>
              <a:t>Get organized</a:t>
            </a:r>
          </a:p>
        </p:txBody>
      </p:sp>
      <p:sp>
        <p:nvSpPr>
          <p:cNvPr id="8" name="TextBox 7">
            <a:extLst>
              <a:ext uri="{FF2B5EF4-FFF2-40B4-BE49-F238E27FC236}">
                <a16:creationId xmlns:a16="http://schemas.microsoft.com/office/drawing/2014/main" id="{DC8952D8-0CA0-43BC-BAAC-376263D355E8}"/>
              </a:ext>
            </a:extLst>
          </p:cNvPr>
          <p:cNvSpPr txBox="1"/>
          <p:nvPr/>
        </p:nvSpPr>
        <p:spPr>
          <a:xfrm>
            <a:off x="3016272" y="769690"/>
            <a:ext cx="3088094" cy="590931"/>
          </a:xfrm>
          <a:prstGeom prst="rect">
            <a:avLst/>
          </a:prstGeom>
          <a:noFill/>
        </p:spPr>
        <p:txBody>
          <a:bodyPr wrap="square" rtlCol="0">
            <a:spAutoFit/>
          </a:bodyPr>
          <a:lstStyle/>
          <a:p>
            <a:pPr algn="ctr">
              <a:lnSpc>
                <a:spcPct val="90000"/>
              </a:lnSpc>
            </a:pPr>
            <a:r>
              <a:rPr lang="en-US" kern="0" dirty="0">
                <a:solidFill>
                  <a:schemeClr val="accent2">
                    <a:lumMod val="75000"/>
                  </a:schemeClr>
                </a:solidFill>
                <a:latin typeface="+mj-lt"/>
              </a:rPr>
              <a:t>Visit, observe </a:t>
            </a:r>
            <a:br>
              <a:rPr lang="en-US" kern="0" dirty="0">
                <a:solidFill>
                  <a:schemeClr val="accent2">
                    <a:lumMod val="75000"/>
                  </a:schemeClr>
                </a:solidFill>
                <a:latin typeface="+mj-lt"/>
              </a:rPr>
            </a:br>
            <a:r>
              <a:rPr lang="en-US" kern="0" dirty="0">
                <a:solidFill>
                  <a:schemeClr val="accent2">
                    <a:lumMod val="75000"/>
                  </a:schemeClr>
                </a:solidFill>
                <a:latin typeface="+mj-lt"/>
              </a:rPr>
              <a:t>and record</a:t>
            </a:r>
          </a:p>
        </p:txBody>
      </p:sp>
      <p:sp>
        <p:nvSpPr>
          <p:cNvPr id="9" name="TextBox 8">
            <a:extLst>
              <a:ext uri="{FF2B5EF4-FFF2-40B4-BE49-F238E27FC236}">
                <a16:creationId xmlns:a16="http://schemas.microsoft.com/office/drawing/2014/main" id="{62E77F03-8FD3-450D-A292-33DE18DC1E0A}"/>
              </a:ext>
            </a:extLst>
          </p:cNvPr>
          <p:cNvSpPr txBox="1"/>
          <p:nvPr/>
        </p:nvSpPr>
        <p:spPr>
          <a:xfrm>
            <a:off x="6219645" y="769690"/>
            <a:ext cx="2656931" cy="590931"/>
          </a:xfrm>
          <a:prstGeom prst="rect">
            <a:avLst/>
          </a:prstGeom>
          <a:noFill/>
        </p:spPr>
        <p:txBody>
          <a:bodyPr wrap="square" rtlCol="0">
            <a:spAutoFit/>
          </a:bodyPr>
          <a:lstStyle/>
          <a:p>
            <a:pPr algn="ctr">
              <a:lnSpc>
                <a:spcPct val="90000"/>
              </a:lnSpc>
            </a:pPr>
            <a:r>
              <a:rPr lang="en-US" kern="0" dirty="0">
                <a:solidFill>
                  <a:schemeClr val="accent2">
                    <a:lumMod val="75000"/>
                  </a:schemeClr>
                </a:solidFill>
                <a:latin typeface="+mj-lt"/>
              </a:rPr>
              <a:t>Create a “What, </a:t>
            </a:r>
            <a:br>
              <a:rPr lang="en-US" kern="0" dirty="0">
                <a:solidFill>
                  <a:schemeClr val="accent2">
                    <a:lumMod val="75000"/>
                  </a:schemeClr>
                </a:solidFill>
                <a:latin typeface="+mj-lt"/>
              </a:rPr>
            </a:br>
            <a:r>
              <a:rPr lang="en-US" kern="0" dirty="0">
                <a:solidFill>
                  <a:schemeClr val="accent2">
                    <a:lumMod val="75000"/>
                  </a:schemeClr>
                </a:solidFill>
                <a:latin typeface="+mj-lt"/>
              </a:rPr>
              <a:t>So What” chart</a:t>
            </a:r>
          </a:p>
        </p:txBody>
      </p:sp>
      <p:grpSp>
        <p:nvGrpSpPr>
          <p:cNvPr id="10" name="Group 9">
            <a:extLst>
              <a:ext uri="{FF2B5EF4-FFF2-40B4-BE49-F238E27FC236}">
                <a16:creationId xmlns:a16="http://schemas.microsoft.com/office/drawing/2014/main" id="{2350B795-B4B5-4528-9074-DD2BD84847BE}"/>
              </a:ext>
            </a:extLst>
          </p:cNvPr>
          <p:cNvGrpSpPr/>
          <p:nvPr/>
        </p:nvGrpSpPr>
        <p:grpSpPr>
          <a:xfrm>
            <a:off x="3016272" y="570156"/>
            <a:ext cx="3091236" cy="6287844"/>
            <a:chOff x="3117272" y="1320664"/>
            <a:chExt cx="3171388" cy="3792107"/>
          </a:xfrm>
        </p:grpSpPr>
        <p:cxnSp>
          <p:nvCxnSpPr>
            <p:cNvPr id="11" name="Straight Connector 10">
              <a:extLst>
                <a:ext uri="{FF2B5EF4-FFF2-40B4-BE49-F238E27FC236}">
                  <a16:creationId xmlns:a16="http://schemas.microsoft.com/office/drawing/2014/main" id="{A2509D23-ED45-4654-8AA1-3F884E46D673}"/>
                </a:ext>
              </a:extLst>
            </p:cNvPr>
            <p:cNvCxnSpPr>
              <a:cxnSpLocks/>
            </p:cNvCxnSpPr>
            <p:nvPr/>
          </p:nvCxnSpPr>
          <p:spPr bwMode="auto">
            <a:xfrm>
              <a:off x="3117272" y="1320664"/>
              <a:ext cx="0" cy="3792107"/>
            </a:xfrm>
            <a:prstGeom prst="line">
              <a:avLst/>
            </a:prstGeom>
            <a:noFill/>
            <a:ln w="12700" cap="flat" cmpd="sng" algn="ctr">
              <a:solidFill>
                <a:schemeClr val="accent2"/>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A3EC794D-4115-4752-919E-D4FE2F30AA4A}"/>
                </a:ext>
              </a:extLst>
            </p:cNvPr>
            <p:cNvCxnSpPr>
              <a:cxnSpLocks/>
            </p:cNvCxnSpPr>
            <p:nvPr/>
          </p:nvCxnSpPr>
          <p:spPr bwMode="auto">
            <a:xfrm>
              <a:off x="6288660" y="1320664"/>
              <a:ext cx="0" cy="3792107"/>
            </a:xfrm>
            <a:prstGeom prst="line">
              <a:avLst/>
            </a:prstGeom>
            <a:noFill/>
            <a:ln w="12700" cap="flat" cmpd="sng" algn="ctr">
              <a:solidFill>
                <a:schemeClr val="accent2"/>
              </a:solidFill>
              <a:prstDash val="solid"/>
              <a:round/>
              <a:headEnd type="none" w="med" len="med"/>
              <a:tailEnd type="none" w="med" len="med"/>
            </a:ln>
            <a:effectLst/>
          </p:spPr>
        </p:cxnSp>
      </p:grpSp>
      <p:pic>
        <p:nvPicPr>
          <p:cNvPr id="13" name="Picture 12">
            <a:extLst>
              <a:ext uri="{FF2B5EF4-FFF2-40B4-BE49-F238E27FC236}">
                <a16:creationId xmlns:a16="http://schemas.microsoft.com/office/drawing/2014/main" id="{3A066467-FD65-4734-9F45-9C9762519E22}"/>
              </a:ext>
            </a:extLst>
          </p:cNvPr>
          <p:cNvPicPr>
            <a:picLocks noChangeAspect="1"/>
          </p:cNvPicPr>
          <p:nvPr/>
        </p:nvPicPr>
        <p:blipFill>
          <a:blip r:embed="rId2"/>
          <a:stretch>
            <a:fillRect/>
          </a:stretch>
        </p:blipFill>
        <p:spPr>
          <a:xfrm rot="21080323">
            <a:off x="662399" y="2680696"/>
            <a:ext cx="1691473" cy="2396592"/>
          </a:xfrm>
          <a:prstGeom prst="rect">
            <a:avLst/>
          </a:prstGeom>
        </p:spPr>
      </p:pic>
      <p:pic>
        <p:nvPicPr>
          <p:cNvPr id="14" name="Picture 13">
            <a:extLst>
              <a:ext uri="{FF2B5EF4-FFF2-40B4-BE49-F238E27FC236}">
                <a16:creationId xmlns:a16="http://schemas.microsoft.com/office/drawing/2014/main" id="{AEB10A99-212B-4BE5-9A54-5E52EEF6D522}"/>
              </a:ext>
            </a:extLst>
          </p:cNvPr>
          <p:cNvPicPr>
            <a:picLocks noChangeAspect="1"/>
          </p:cNvPicPr>
          <p:nvPr/>
        </p:nvPicPr>
        <p:blipFill>
          <a:blip r:embed="rId3"/>
          <a:stretch>
            <a:fillRect/>
          </a:stretch>
        </p:blipFill>
        <p:spPr>
          <a:xfrm>
            <a:off x="4834025" y="2691436"/>
            <a:ext cx="977115" cy="1347778"/>
          </a:xfrm>
          <a:prstGeom prst="rect">
            <a:avLst/>
          </a:prstGeom>
        </p:spPr>
      </p:pic>
      <p:pic>
        <p:nvPicPr>
          <p:cNvPr id="15" name="Picture 14">
            <a:extLst>
              <a:ext uri="{FF2B5EF4-FFF2-40B4-BE49-F238E27FC236}">
                <a16:creationId xmlns:a16="http://schemas.microsoft.com/office/drawing/2014/main" id="{742804D8-58D9-405C-90B3-3427A9B4F5DE}"/>
              </a:ext>
            </a:extLst>
          </p:cNvPr>
          <p:cNvPicPr>
            <a:picLocks noChangeAspect="1"/>
          </p:cNvPicPr>
          <p:nvPr/>
        </p:nvPicPr>
        <p:blipFill>
          <a:blip r:embed="rId4"/>
          <a:stretch>
            <a:fillRect/>
          </a:stretch>
        </p:blipFill>
        <p:spPr>
          <a:xfrm flipH="1">
            <a:off x="3693557" y="3187904"/>
            <a:ext cx="1262771" cy="2477011"/>
          </a:xfrm>
          <a:prstGeom prst="rect">
            <a:avLst/>
          </a:prstGeom>
        </p:spPr>
      </p:pic>
      <p:sp>
        <p:nvSpPr>
          <p:cNvPr id="26" name="Speech Bubble: Oval 25">
            <a:extLst>
              <a:ext uri="{FF2B5EF4-FFF2-40B4-BE49-F238E27FC236}">
                <a16:creationId xmlns:a16="http://schemas.microsoft.com/office/drawing/2014/main" id="{F3A63521-0E70-435D-8FE1-378FCE3E23F7}"/>
              </a:ext>
            </a:extLst>
          </p:cNvPr>
          <p:cNvSpPr/>
          <p:nvPr/>
        </p:nvSpPr>
        <p:spPr bwMode="auto">
          <a:xfrm flipH="1">
            <a:off x="3259749" y="2106094"/>
            <a:ext cx="1207596" cy="865951"/>
          </a:xfrm>
          <a:prstGeom prst="wedgeEllipseCallout">
            <a:avLst>
              <a:gd name="adj1" fmla="val -5180"/>
              <a:gd name="adj2" fmla="val 68506"/>
            </a:avLst>
          </a:prstGeom>
          <a:solidFill>
            <a:schemeClr val="accent3">
              <a:lumMod val="85000"/>
            </a:schemeClr>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9A4D739D-2DA3-426F-BB25-AB243D6B9215}"/>
              </a:ext>
            </a:extLst>
          </p:cNvPr>
          <p:cNvSpPr/>
          <p:nvPr/>
        </p:nvSpPr>
        <p:spPr>
          <a:xfrm>
            <a:off x="3220629" y="2314417"/>
            <a:ext cx="1283164" cy="480131"/>
          </a:xfrm>
          <a:prstGeom prst="rect">
            <a:avLst/>
          </a:prstGeom>
          <a:noFill/>
        </p:spPr>
        <p:txBody>
          <a:bodyPr wrap="square">
            <a:spAutoFit/>
          </a:bodyPr>
          <a:lstStyle/>
          <a:p>
            <a:pPr algn="ctr">
              <a:lnSpc>
                <a:spcPct val="90000"/>
              </a:lnSpc>
            </a:pPr>
            <a:r>
              <a:rPr lang="en-US" sz="1400" kern="0" dirty="0">
                <a:solidFill>
                  <a:schemeClr val="accent2">
                    <a:lumMod val="50000"/>
                  </a:schemeClr>
                </a:solidFill>
                <a:latin typeface="+mj-lt"/>
              </a:rPr>
              <a:t>What are you trying to do? </a:t>
            </a:r>
            <a:endParaRPr lang="en-US" sz="1400" dirty="0">
              <a:solidFill>
                <a:schemeClr val="accent2">
                  <a:lumMod val="50000"/>
                </a:schemeClr>
              </a:solidFill>
              <a:latin typeface="+mj-lt"/>
            </a:endParaRPr>
          </a:p>
        </p:txBody>
      </p:sp>
      <p:sp>
        <p:nvSpPr>
          <p:cNvPr id="22" name="Rectangle 21">
            <a:extLst>
              <a:ext uri="{FF2B5EF4-FFF2-40B4-BE49-F238E27FC236}">
                <a16:creationId xmlns:a16="http://schemas.microsoft.com/office/drawing/2014/main" id="{06EA79E8-D8FD-4FFA-8B05-5FA50A9E21E0}"/>
              </a:ext>
            </a:extLst>
          </p:cNvPr>
          <p:cNvSpPr/>
          <p:nvPr/>
        </p:nvSpPr>
        <p:spPr bwMode="auto">
          <a:xfrm>
            <a:off x="6457158" y="2334390"/>
            <a:ext cx="2077933" cy="1327258"/>
          </a:xfrm>
          <a:prstGeom prst="rect">
            <a:avLst/>
          </a:prstGeom>
          <a:solidFill>
            <a:srgbClr val="E4E8EB"/>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grpSp>
        <p:nvGrpSpPr>
          <p:cNvPr id="3" name="Group 2">
            <a:extLst>
              <a:ext uri="{FF2B5EF4-FFF2-40B4-BE49-F238E27FC236}">
                <a16:creationId xmlns:a16="http://schemas.microsoft.com/office/drawing/2014/main" id="{C42662D2-66C5-41AD-8264-7A10D903ABC9}"/>
              </a:ext>
            </a:extLst>
          </p:cNvPr>
          <p:cNvGrpSpPr/>
          <p:nvPr/>
        </p:nvGrpSpPr>
        <p:grpSpPr>
          <a:xfrm>
            <a:off x="6579543" y="2453805"/>
            <a:ext cx="1801029" cy="1098315"/>
            <a:chOff x="6588169" y="2402047"/>
            <a:chExt cx="1801029" cy="1098315"/>
          </a:xfrm>
        </p:grpSpPr>
        <p:pic>
          <p:nvPicPr>
            <p:cNvPr id="2" name="Picture 1">
              <a:extLst>
                <a:ext uri="{FF2B5EF4-FFF2-40B4-BE49-F238E27FC236}">
                  <a16:creationId xmlns:a16="http://schemas.microsoft.com/office/drawing/2014/main" id="{9968A76C-9AB5-4F81-AE2D-3EF30A1F289D}"/>
                </a:ext>
              </a:extLst>
            </p:cNvPr>
            <p:cNvPicPr>
              <a:picLocks noChangeAspect="1"/>
            </p:cNvPicPr>
            <p:nvPr/>
          </p:nvPicPr>
          <p:blipFill>
            <a:blip r:embed="rId5"/>
            <a:stretch>
              <a:fillRect/>
            </a:stretch>
          </p:blipFill>
          <p:spPr>
            <a:xfrm>
              <a:off x="6588169" y="2402047"/>
              <a:ext cx="1801029" cy="1098315"/>
            </a:xfrm>
            <a:prstGeom prst="rect">
              <a:avLst/>
            </a:prstGeom>
          </p:spPr>
        </p:pic>
        <p:pic>
          <p:nvPicPr>
            <p:cNvPr id="76" name="Picture 75">
              <a:extLst>
                <a:ext uri="{FF2B5EF4-FFF2-40B4-BE49-F238E27FC236}">
                  <a16:creationId xmlns:a16="http://schemas.microsoft.com/office/drawing/2014/main" id="{FA0B3439-896E-4FAD-83A6-90DF380393EA}"/>
                </a:ext>
              </a:extLst>
            </p:cNvPr>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artisticPaintStrokes/>
                      </a14:imgEffect>
                      <a14:imgEffect>
                        <a14:sharpenSoften amount="-50000"/>
                      </a14:imgEffect>
                    </a14:imgLayer>
                  </a14:imgProps>
                </a:ext>
              </a:extLst>
            </a:blip>
            <a:stretch>
              <a:fillRect/>
            </a:stretch>
          </p:blipFill>
          <p:spPr>
            <a:xfrm>
              <a:off x="6606947" y="2681346"/>
              <a:ext cx="721487" cy="543704"/>
            </a:xfrm>
            <a:prstGeom prst="rect">
              <a:avLst/>
            </a:prstGeom>
          </p:spPr>
        </p:pic>
        <p:pic>
          <p:nvPicPr>
            <p:cNvPr id="77" name="Picture 76">
              <a:extLst>
                <a:ext uri="{FF2B5EF4-FFF2-40B4-BE49-F238E27FC236}">
                  <a16:creationId xmlns:a16="http://schemas.microsoft.com/office/drawing/2014/main" id="{3572DA4E-3D48-4D42-892D-F034C0899D3E}"/>
                </a:ext>
              </a:extLst>
            </p:cNvPr>
            <p:cNvPicPr>
              <a:picLocks noChangeAspect="1"/>
            </p:cNvPicPr>
            <p:nvPr/>
          </p:nvPicPr>
          <p:blipFill rotWithShape="1">
            <a:blip r:embed="rId8">
              <a:duotone>
                <a:schemeClr val="bg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Lst>
            </a:blip>
            <a:srcRect b="59658"/>
            <a:stretch/>
          </p:blipFill>
          <p:spPr>
            <a:xfrm>
              <a:off x="7534354" y="2679724"/>
              <a:ext cx="723853" cy="217536"/>
            </a:xfrm>
            <a:prstGeom prst="rect">
              <a:avLst/>
            </a:prstGeom>
          </p:spPr>
        </p:pic>
      </p:grpSp>
      <p:grpSp>
        <p:nvGrpSpPr>
          <p:cNvPr id="41" name="Group 4">
            <a:extLst>
              <a:ext uri="{FF2B5EF4-FFF2-40B4-BE49-F238E27FC236}">
                <a16:creationId xmlns:a16="http://schemas.microsoft.com/office/drawing/2014/main" id="{535AB9F2-3128-4CAC-90F6-D480E92F4ED6}"/>
              </a:ext>
            </a:extLst>
          </p:cNvPr>
          <p:cNvGrpSpPr>
            <a:grpSpLocks noChangeAspect="1"/>
          </p:cNvGrpSpPr>
          <p:nvPr/>
        </p:nvGrpSpPr>
        <p:grpSpPr bwMode="auto">
          <a:xfrm>
            <a:off x="7421784" y="2898244"/>
            <a:ext cx="782495" cy="1823074"/>
            <a:chOff x="4264" y="1532"/>
            <a:chExt cx="570" cy="1328"/>
          </a:xfrm>
        </p:grpSpPr>
        <p:sp>
          <p:nvSpPr>
            <p:cNvPr id="42" name="Freeform 5">
              <a:extLst>
                <a:ext uri="{FF2B5EF4-FFF2-40B4-BE49-F238E27FC236}">
                  <a16:creationId xmlns:a16="http://schemas.microsoft.com/office/drawing/2014/main" id="{0BDCC7BD-27DF-4041-95F2-264F3A114F93}"/>
                </a:ext>
              </a:extLst>
            </p:cNvPr>
            <p:cNvSpPr>
              <a:spLocks/>
            </p:cNvSpPr>
            <p:nvPr/>
          </p:nvSpPr>
          <p:spPr bwMode="auto">
            <a:xfrm>
              <a:off x="4744" y="1594"/>
              <a:ext cx="90" cy="224"/>
            </a:xfrm>
            <a:custGeom>
              <a:avLst/>
              <a:gdLst>
                <a:gd name="T0" fmla="*/ 34 w 49"/>
                <a:gd name="T1" fmla="*/ 113 h 123"/>
                <a:gd name="T2" fmla="*/ 42 w 49"/>
                <a:gd name="T3" fmla="*/ 77 h 123"/>
                <a:gd name="T4" fmla="*/ 14 w 49"/>
                <a:gd name="T5" fmla="*/ 0 h 123"/>
                <a:gd name="T6" fmla="*/ 0 w 49"/>
                <a:gd name="T7" fmla="*/ 2 h 123"/>
                <a:gd name="T8" fmla="*/ 3 w 49"/>
                <a:gd name="T9" fmla="*/ 70 h 123"/>
                <a:gd name="T10" fmla="*/ 34 w 49"/>
                <a:gd name="T11" fmla="*/ 113 h 123"/>
              </a:gdLst>
              <a:ahLst/>
              <a:cxnLst>
                <a:cxn ang="0">
                  <a:pos x="T0" y="T1"/>
                </a:cxn>
                <a:cxn ang="0">
                  <a:pos x="T2" y="T3"/>
                </a:cxn>
                <a:cxn ang="0">
                  <a:pos x="T4" y="T5"/>
                </a:cxn>
                <a:cxn ang="0">
                  <a:pos x="T6" y="T7"/>
                </a:cxn>
                <a:cxn ang="0">
                  <a:pos x="T8" y="T9"/>
                </a:cxn>
                <a:cxn ang="0">
                  <a:pos x="T10" y="T11"/>
                </a:cxn>
              </a:cxnLst>
              <a:rect l="0" t="0" r="r" b="b"/>
              <a:pathLst>
                <a:path w="49" h="123">
                  <a:moveTo>
                    <a:pt x="34" y="113"/>
                  </a:moveTo>
                  <a:cubicBezTo>
                    <a:pt x="43" y="110"/>
                    <a:pt x="49" y="102"/>
                    <a:pt x="42" y="77"/>
                  </a:cubicBezTo>
                  <a:cubicBezTo>
                    <a:pt x="35" y="52"/>
                    <a:pt x="14" y="0"/>
                    <a:pt x="14" y="0"/>
                  </a:cubicBezTo>
                  <a:cubicBezTo>
                    <a:pt x="0" y="2"/>
                    <a:pt x="0" y="2"/>
                    <a:pt x="0" y="2"/>
                  </a:cubicBezTo>
                  <a:cubicBezTo>
                    <a:pt x="0" y="2"/>
                    <a:pt x="0" y="56"/>
                    <a:pt x="3" y="70"/>
                  </a:cubicBezTo>
                  <a:cubicBezTo>
                    <a:pt x="6" y="84"/>
                    <a:pt x="12" y="123"/>
                    <a:pt x="34" y="113"/>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83B28178-3AFE-40F4-B089-2B9A1ED98EAE}"/>
                </a:ext>
              </a:extLst>
            </p:cNvPr>
            <p:cNvSpPr>
              <a:spLocks/>
            </p:cNvSpPr>
            <p:nvPr/>
          </p:nvSpPr>
          <p:spPr bwMode="auto">
            <a:xfrm>
              <a:off x="4568" y="1725"/>
              <a:ext cx="266" cy="213"/>
            </a:xfrm>
            <a:custGeom>
              <a:avLst/>
              <a:gdLst>
                <a:gd name="T0" fmla="*/ 12 w 145"/>
                <a:gd name="T1" fmla="*/ 103 h 117"/>
                <a:gd name="T2" fmla="*/ 44 w 145"/>
                <a:gd name="T3" fmla="*/ 104 h 117"/>
                <a:gd name="T4" fmla="*/ 120 w 145"/>
                <a:gd name="T5" fmla="*/ 51 h 117"/>
                <a:gd name="T6" fmla="*/ 135 w 145"/>
                <a:gd name="T7" fmla="*/ 17 h 117"/>
                <a:gd name="T8" fmla="*/ 95 w 145"/>
                <a:gd name="T9" fmla="*/ 19 h 117"/>
                <a:gd name="T10" fmla="*/ 12 w 145"/>
                <a:gd name="T11" fmla="*/ 103 h 117"/>
              </a:gdLst>
              <a:ahLst/>
              <a:cxnLst>
                <a:cxn ang="0">
                  <a:pos x="T0" y="T1"/>
                </a:cxn>
                <a:cxn ang="0">
                  <a:pos x="T2" y="T3"/>
                </a:cxn>
                <a:cxn ang="0">
                  <a:pos x="T4" y="T5"/>
                </a:cxn>
                <a:cxn ang="0">
                  <a:pos x="T6" y="T7"/>
                </a:cxn>
                <a:cxn ang="0">
                  <a:pos x="T8" y="T9"/>
                </a:cxn>
                <a:cxn ang="0">
                  <a:pos x="T10" y="T11"/>
                </a:cxn>
              </a:cxnLst>
              <a:rect l="0" t="0" r="r" b="b"/>
              <a:pathLst>
                <a:path w="145" h="117">
                  <a:moveTo>
                    <a:pt x="12" y="103"/>
                  </a:moveTo>
                  <a:cubicBezTo>
                    <a:pt x="17" y="111"/>
                    <a:pt x="26" y="117"/>
                    <a:pt x="44" y="104"/>
                  </a:cubicBezTo>
                  <a:cubicBezTo>
                    <a:pt x="62" y="90"/>
                    <a:pt x="113" y="58"/>
                    <a:pt x="120" y="51"/>
                  </a:cubicBezTo>
                  <a:cubicBezTo>
                    <a:pt x="127" y="45"/>
                    <a:pt x="145" y="34"/>
                    <a:pt x="135" y="17"/>
                  </a:cubicBezTo>
                  <a:cubicBezTo>
                    <a:pt x="126" y="0"/>
                    <a:pt x="108" y="11"/>
                    <a:pt x="95" y="19"/>
                  </a:cubicBezTo>
                  <a:cubicBezTo>
                    <a:pt x="35" y="56"/>
                    <a:pt x="0" y="79"/>
                    <a:pt x="12" y="103"/>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1A0E1D63-2A96-455D-9BCA-C1FB09169087}"/>
                </a:ext>
              </a:extLst>
            </p:cNvPr>
            <p:cNvSpPr>
              <a:spLocks/>
            </p:cNvSpPr>
            <p:nvPr/>
          </p:nvSpPr>
          <p:spPr bwMode="auto">
            <a:xfrm>
              <a:off x="4579" y="1754"/>
              <a:ext cx="211" cy="192"/>
            </a:xfrm>
            <a:custGeom>
              <a:avLst/>
              <a:gdLst>
                <a:gd name="T0" fmla="*/ 14 w 115"/>
                <a:gd name="T1" fmla="*/ 101 h 105"/>
                <a:gd name="T2" fmla="*/ 56 w 115"/>
                <a:gd name="T3" fmla="*/ 82 h 105"/>
                <a:gd name="T4" fmla="*/ 115 w 115"/>
                <a:gd name="T5" fmla="*/ 36 h 105"/>
                <a:gd name="T6" fmla="*/ 101 w 115"/>
                <a:gd name="T7" fmla="*/ 10 h 105"/>
                <a:gd name="T8" fmla="*/ 87 w 115"/>
                <a:gd name="T9" fmla="*/ 1 h 105"/>
                <a:gd name="T10" fmla="*/ 31 w 115"/>
                <a:gd name="T11" fmla="*/ 36 h 105"/>
                <a:gd name="T12" fmla="*/ 14 w 115"/>
                <a:gd name="T13" fmla="*/ 101 h 105"/>
              </a:gdLst>
              <a:ahLst/>
              <a:cxnLst>
                <a:cxn ang="0">
                  <a:pos x="T0" y="T1"/>
                </a:cxn>
                <a:cxn ang="0">
                  <a:pos x="T2" y="T3"/>
                </a:cxn>
                <a:cxn ang="0">
                  <a:pos x="T4" y="T5"/>
                </a:cxn>
                <a:cxn ang="0">
                  <a:pos x="T6" y="T7"/>
                </a:cxn>
                <a:cxn ang="0">
                  <a:pos x="T8" y="T9"/>
                </a:cxn>
                <a:cxn ang="0">
                  <a:pos x="T10" y="T11"/>
                </a:cxn>
                <a:cxn ang="0">
                  <a:pos x="T12" y="T13"/>
                </a:cxn>
              </a:cxnLst>
              <a:rect l="0" t="0" r="r" b="b"/>
              <a:pathLst>
                <a:path w="115" h="105">
                  <a:moveTo>
                    <a:pt x="14" y="101"/>
                  </a:moveTo>
                  <a:cubicBezTo>
                    <a:pt x="18" y="105"/>
                    <a:pt x="41" y="92"/>
                    <a:pt x="56" y="82"/>
                  </a:cubicBezTo>
                  <a:cubicBezTo>
                    <a:pt x="73" y="69"/>
                    <a:pt x="115" y="36"/>
                    <a:pt x="115" y="36"/>
                  </a:cubicBezTo>
                  <a:cubicBezTo>
                    <a:pt x="115" y="36"/>
                    <a:pt x="112" y="21"/>
                    <a:pt x="101" y="10"/>
                  </a:cubicBezTo>
                  <a:cubicBezTo>
                    <a:pt x="91" y="0"/>
                    <a:pt x="87" y="1"/>
                    <a:pt x="87" y="1"/>
                  </a:cubicBezTo>
                  <a:cubicBezTo>
                    <a:pt x="31" y="36"/>
                    <a:pt x="31" y="36"/>
                    <a:pt x="31" y="36"/>
                  </a:cubicBezTo>
                  <a:cubicBezTo>
                    <a:pt x="31" y="36"/>
                    <a:pt x="0" y="91"/>
                    <a:pt x="14" y="101"/>
                  </a:cubicBezTo>
                  <a:close/>
                </a:path>
              </a:pathLst>
            </a:custGeom>
            <a:solidFill>
              <a:srgbClr val="F68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DC9F960B-589A-4014-ADB2-9FD28701E4AD}"/>
                </a:ext>
              </a:extLst>
            </p:cNvPr>
            <p:cNvSpPr>
              <a:spLocks/>
            </p:cNvSpPr>
            <p:nvPr/>
          </p:nvSpPr>
          <p:spPr bwMode="auto">
            <a:xfrm>
              <a:off x="4299" y="2080"/>
              <a:ext cx="88" cy="212"/>
            </a:xfrm>
            <a:custGeom>
              <a:avLst/>
              <a:gdLst>
                <a:gd name="T0" fmla="*/ 24 w 48"/>
                <a:gd name="T1" fmla="*/ 0 h 116"/>
                <a:gd name="T2" fmla="*/ 3 w 48"/>
                <a:gd name="T3" fmla="*/ 31 h 116"/>
                <a:gd name="T4" fmla="*/ 0 w 48"/>
                <a:gd name="T5" fmla="*/ 113 h 116"/>
                <a:gd name="T6" fmla="*/ 14 w 48"/>
                <a:gd name="T7" fmla="*/ 116 h 116"/>
                <a:gd name="T8" fmla="*/ 37 w 48"/>
                <a:gd name="T9" fmla="*/ 53 h 116"/>
                <a:gd name="T10" fmla="*/ 24 w 48"/>
                <a:gd name="T11" fmla="*/ 0 h 116"/>
              </a:gdLst>
              <a:ahLst/>
              <a:cxnLst>
                <a:cxn ang="0">
                  <a:pos x="T0" y="T1"/>
                </a:cxn>
                <a:cxn ang="0">
                  <a:pos x="T2" y="T3"/>
                </a:cxn>
                <a:cxn ang="0">
                  <a:pos x="T4" y="T5"/>
                </a:cxn>
                <a:cxn ang="0">
                  <a:pos x="T6" y="T7"/>
                </a:cxn>
                <a:cxn ang="0">
                  <a:pos x="T8" y="T9"/>
                </a:cxn>
                <a:cxn ang="0">
                  <a:pos x="T10" y="T11"/>
                </a:cxn>
              </a:cxnLst>
              <a:rect l="0" t="0" r="r" b="b"/>
              <a:pathLst>
                <a:path w="48" h="116">
                  <a:moveTo>
                    <a:pt x="24" y="0"/>
                  </a:moveTo>
                  <a:cubicBezTo>
                    <a:pt x="14" y="1"/>
                    <a:pt x="6" y="5"/>
                    <a:pt x="3" y="31"/>
                  </a:cubicBezTo>
                  <a:cubicBezTo>
                    <a:pt x="0" y="57"/>
                    <a:pt x="0" y="113"/>
                    <a:pt x="0" y="113"/>
                  </a:cubicBezTo>
                  <a:cubicBezTo>
                    <a:pt x="14" y="116"/>
                    <a:pt x="14" y="116"/>
                    <a:pt x="14" y="116"/>
                  </a:cubicBezTo>
                  <a:cubicBezTo>
                    <a:pt x="14" y="116"/>
                    <a:pt x="35" y="67"/>
                    <a:pt x="37" y="53"/>
                  </a:cubicBezTo>
                  <a:cubicBezTo>
                    <a:pt x="39" y="39"/>
                    <a:pt x="48" y="0"/>
                    <a:pt x="24"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E5C575B3-73C8-4C6E-B83F-70187EEF509E}"/>
                </a:ext>
              </a:extLst>
            </p:cNvPr>
            <p:cNvSpPr>
              <a:spLocks/>
            </p:cNvSpPr>
            <p:nvPr/>
          </p:nvSpPr>
          <p:spPr bwMode="auto">
            <a:xfrm>
              <a:off x="4583" y="2794"/>
              <a:ext cx="105" cy="62"/>
            </a:xfrm>
            <a:custGeom>
              <a:avLst/>
              <a:gdLst>
                <a:gd name="T0" fmla="*/ 24 w 57"/>
                <a:gd name="T1" fmla="*/ 6 h 34"/>
                <a:gd name="T2" fmla="*/ 45 w 57"/>
                <a:gd name="T3" fmla="*/ 1 h 34"/>
                <a:gd name="T4" fmla="*/ 57 w 57"/>
                <a:gd name="T5" fmla="*/ 9 h 34"/>
                <a:gd name="T6" fmla="*/ 53 w 57"/>
                <a:gd name="T7" fmla="*/ 15 h 34"/>
                <a:gd name="T8" fmla="*/ 25 w 57"/>
                <a:gd name="T9" fmla="*/ 33 h 34"/>
                <a:gd name="T10" fmla="*/ 4 w 57"/>
                <a:gd name="T11" fmla="*/ 32 h 34"/>
                <a:gd name="T12" fmla="*/ 0 w 57"/>
                <a:gd name="T13" fmla="*/ 15 h 34"/>
                <a:gd name="T14" fmla="*/ 24 w 57"/>
                <a:gd name="T15" fmla="*/ 6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4">
                  <a:moveTo>
                    <a:pt x="24" y="6"/>
                  </a:moveTo>
                  <a:cubicBezTo>
                    <a:pt x="24" y="6"/>
                    <a:pt x="38" y="0"/>
                    <a:pt x="45" y="1"/>
                  </a:cubicBezTo>
                  <a:cubicBezTo>
                    <a:pt x="50" y="1"/>
                    <a:pt x="56" y="5"/>
                    <a:pt x="57" y="9"/>
                  </a:cubicBezTo>
                  <a:cubicBezTo>
                    <a:pt x="57" y="11"/>
                    <a:pt x="55" y="13"/>
                    <a:pt x="53" y="15"/>
                  </a:cubicBezTo>
                  <a:cubicBezTo>
                    <a:pt x="51" y="17"/>
                    <a:pt x="30" y="32"/>
                    <a:pt x="25" y="33"/>
                  </a:cubicBezTo>
                  <a:cubicBezTo>
                    <a:pt x="17" y="34"/>
                    <a:pt x="9" y="34"/>
                    <a:pt x="4" y="32"/>
                  </a:cubicBezTo>
                  <a:cubicBezTo>
                    <a:pt x="0" y="30"/>
                    <a:pt x="0" y="15"/>
                    <a:pt x="0" y="15"/>
                  </a:cubicBezTo>
                  <a:lnTo>
                    <a:pt x="24" y="6"/>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1C9FA56B-190D-46E0-8E74-7D8533072BF5}"/>
                </a:ext>
              </a:extLst>
            </p:cNvPr>
            <p:cNvSpPr>
              <a:spLocks/>
            </p:cNvSpPr>
            <p:nvPr/>
          </p:nvSpPr>
          <p:spPr bwMode="auto">
            <a:xfrm>
              <a:off x="4367" y="1820"/>
              <a:ext cx="311" cy="472"/>
            </a:xfrm>
            <a:custGeom>
              <a:avLst/>
              <a:gdLst>
                <a:gd name="T0" fmla="*/ 35 w 170"/>
                <a:gd name="T1" fmla="*/ 109 h 259"/>
                <a:gd name="T2" fmla="*/ 15 w 170"/>
                <a:gd name="T3" fmla="*/ 19 h 259"/>
                <a:gd name="T4" fmla="*/ 89 w 170"/>
                <a:gd name="T5" fmla="*/ 0 h 259"/>
                <a:gd name="T6" fmla="*/ 89 w 170"/>
                <a:gd name="T7" fmla="*/ 1 h 259"/>
                <a:gd name="T8" fmla="*/ 155 w 170"/>
                <a:gd name="T9" fmla="*/ 19 h 259"/>
                <a:gd name="T10" fmla="*/ 143 w 170"/>
                <a:gd name="T11" fmla="*/ 110 h 259"/>
                <a:gd name="T12" fmla="*/ 142 w 170"/>
                <a:gd name="T13" fmla="*/ 177 h 259"/>
                <a:gd name="T14" fmla="*/ 147 w 170"/>
                <a:gd name="T15" fmla="*/ 230 h 259"/>
                <a:gd name="T16" fmla="*/ 89 w 170"/>
                <a:gd name="T17" fmla="*/ 259 h 259"/>
                <a:gd name="T18" fmla="*/ 89 w 170"/>
                <a:gd name="T19" fmla="*/ 258 h 259"/>
                <a:gd name="T20" fmla="*/ 31 w 170"/>
                <a:gd name="T21" fmla="*/ 229 h 259"/>
                <a:gd name="T22" fmla="*/ 36 w 170"/>
                <a:gd name="T23" fmla="*/ 177 h 259"/>
                <a:gd name="T24" fmla="*/ 35 w 170"/>
                <a:gd name="T25" fmla="*/ 10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259">
                  <a:moveTo>
                    <a:pt x="35" y="109"/>
                  </a:moveTo>
                  <a:cubicBezTo>
                    <a:pt x="25" y="79"/>
                    <a:pt x="0" y="28"/>
                    <a:pt x="15" y="19"/>
                  </a:cubicBezTo>
                  <a:cubicBezTo>
                    <a:pt x="34" y="8"/>
                    <a:pt x="89" y="0"/>
                    <a:pt x="89" y="0"/>
                  </a:cubicBezTo>
                  <a:cubicBezTo>
                    <a:pt x="89" y="1"/>
                    <a:pt x="89" y="1"/>
                    <a:pt x="89" y="1"/>
                  </a:cubicBezTo>
                  <a:cubicBezTo>
                    <a:pt x="89" y="1"/>
                    <a:pt x="136" y="7"/>
                    <a:pt x="155" y="19"/>
                  </a:cubicBezTo>
                  <a:cubicBezTo>
                    <a:pt x="170" y="28"/>
                    <a:pt x="153" y="80"/>
                    <a:pt x="143" y="110"/>
                  </a:cubicBezTo>
                  <a:cubicBezTo>
                    <a:pt x="141" y="117"/>
                    <a:pt x="141" y="149"/>
                    <a:pt x="142" y="177"/>
                  </a:cubicBezTo>
                  <a:cubicBezTo>
                    <a:pt x="142" y="184"/>
                    <a:pt x="148" y="217"/>
                    <a:pt x="147" y="230"/>
                  </a:cubicBezTo>
                  <a:cubicBezTo>
                    <a:pt x="147" y="234"/>
                    <a:pt x="102" y="259"/>
                    <a:pt x="89" y="259"/>
                  </a:cubicBezTo>
                  <a:cubicBezTo>
                    <a:pt x="89" y="258"/>
                    <a:pt x="89" y="258"/>
                    <a:pt x="89" y="258"/>
                  </a:cubicBezTo>
                  <a:cubicBezTo>
                    <a:pt x="76" y="258"/>
                    <a:pt x="31" y="233"/>
                    <a:pt x="31" y="229"/>
                  </a:cubicBezTo>
                  <a:cubicBezTo>
                    <a:pt x="30" y="216"/>
                    <a:pt x="36" y="184"/>
                    <a:pt x="36" y="177"/>
                  </a:cubicBezTo>
                  <a:cubicBezTo>
                    <a:pt x="37" y="148"/>
                    <a:pt x="37" y="116"/>
                    <a:pt x="35" y="109"/>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8107D485-9D58-432E-8C47-A1B8E32DE70D}"/>
                </a:ext>
              </a:extLst>
            </p:cNvPr>
            <p:cNvSpPr>
              <a:spLocks/>
            </p:cNvSpPr>
            <p:nvPr/>
          </p:nvSpPr>
          <p:spPr bwMode="auto">
            <a:xfrm>
              <a:off x="4303" y="1844"/>
              <a:ext cx="152" cy="293"/>
            </a:xfrm>
            <a:custGeom>
              <a:avLst/>
              <a:gdLst>
                <a:gd name="T0" fmla="*/ 59 w 83"/>
                <a:gd name="T1" fmla="*/ 4 h 161"/>
                <a:gd name="T2" fmla="*/ 31 w 83"/>
                <a:gd name="T3" fmla="*/ 29 h 161"/>
                <a:gd name="T4" fmla="*/ 10 w 83"/>
                <a:gd name="T5" fmla="*/ 117 h 161"/>
                <a:gd name="T6" fmla="*/ 19 w 83"/>
                <a:gd name="T7" fmla="*/ 153 h 161"/>
                <a:gd name="T8" fmla="*/ 49 w 83"/>
                <a:gd name="T9" fmla="*/ 127 h 161"/>
                <a:gd name="T10" fmla="*/ 59 w 83"/>
                <a:gd name="T11" fmla="*/ 4 h 161"/>
              </a:gdLst>
              <a:ahLst/>
              <a:cxnLst>
                <a:cxn ang="0">
                  <a:pos x="T0" y="T1"/>
                </a:cxn>
                <a:cxn ang="0">
                  <a:pos x="T2" y="T3"/>
                </a:cxn>
                <a:cxn ang="0">
                  <a:pos x="T4" y="T5"/>
                </a:cxn>
                <a:cxn ang="0">
                  <a:pos x="T6" y="T7"/>
                </a:cxn>
                <a:cxn ang="0">
                  <a:pos x="T8" y="T9"/>
                </a:cxn>
                <a:cxn ang="0">
                  <a:pos x="T10" y="T11"/>
                </a:cxn>
              </a:cxnLst>
              <a:rect l="0" t="0" r="r" b="b"/>
              <a:pathLst>
                <a:path w="83" h="161">
                  <a:moveTo>
                    <a:pt x="59" y="4"/>
                  </a:moveTo>
                  <a:cubicBezTo>
                    <a:pt x="50" y="0"/>
                    <a:pt x="36" y="7"/>
                    <a:pt x="31" y="29"/>
                  </a:cubicBezTo>
                  <a:cubicBezTo>
                    <a:pt x="25" y="50"/>
                    <a:pt x="12" y="107"/>
                    <a:pt x="10" y="117"/>
                  </a:cubicBezTo>
                  <a:cubicBezTo>
                    <a:pt x="8" y="126"/>
                    <a:pt x="0" y="146"/>
                    <a:pt x="19" y="153"/>
                  </a:cubicBezTo>
                  <a:cubicBezTo>
                    <a:pt x="37" y="161"/>
                    <a:pt x="44" y="141"/>
                    <a:pt x="49" y="127"/>
                  </a:cubicBezTo>
                  <a:cubicBezTo>
                    <a:pt x="75" y="61"/>
                    <a:pt x="83" y="15"/>
                    <a:pt x="59" y="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2">
              <a:extLst>
                <a:ext uri="{FF2B5EF4-FFF2-40B4-BE49-F238E27FC236}">
                  <a16:creationId xmlns:a16="http://schemas.microsoft.com/office/drawing/2014/main" id="{B2A7BC99-D657-453C-90CD-ED30299D722B}"/>
                </a:ext>
              </a:extLst>
            </p:cNvPr>
            <p:cNvSpPr>
              <a:spLocks/>
            </p:cNvSpPr>
            <p:nvPr/>
          </p:nvSpPr>
          <p:spPr bwMode="auto">
            <a:xfrm>
              <a:off x="4457" y="1743"/>
              <a:ext cx="144" cy="90"/>
            </a:xfrm>
            <a:custGeom>
              <a:avLst/>
              <a:gdLst>
                <a:gd name="T0" fmla="*/ 17 w 79"/>
                <a:gd name="T1" fmla="*/ 34 h 49"/>
                <a:gd name="T2" fmla="*/ 21 w 79"/>
                <a:gd name="T3" fmla="*/ 0 h 49"/>
                <a:gd name="T4" fmla="*/ 40 w 79"/>
                <a:gd name="T5" fmla="*/ 0 h 49"/>
                <a:gd name="T6" fmla="*/ 40 w 79"/>
                <a:gd name="T7" fmla="*/ 1 h 49"/>
                <a:gd name="T8" fmla="*/ 58 w 79"/>
                <a:gd name="T9" fmla="*/ 1 h 49"/>
                <a:gd name="T10" fmla="*/ 63 w 79"/>
                <a:gd name="T11" fmla="*/ 35 h 49"/>
                <a:gd name="T12" fmla="*/ 79 w 79"/>
                <a:gd name="T13" fmla="*/ 49 h 49"/>
                <a:gd name="T14" fmla="*/ 40 w 79"/>
                <a:gd name="T15" fmla="*/ 49 h 49"/>
                <a:gd name="T16" fmla="*/ 40 w 79"/>
                <a:gd name="T17" fmla="*/ 48 h 49"/>
                <a:gd name="T18" fmla="*/ 0 w 79"/>
                <a:gd name="T19" fmla="*/ 48 h 49"/>
                <a:gd name="T20" fmla="*/ 17 w 79"/>
                <a:gd name="T21"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49">
                  <a:moveTo>
                    <a:pt x="17" y="34"/>
                  </a:moveTo>
                  <a:cubicBezTo>
                    <a:pt x="18" y="28"/>
                    <a:pt x="21" y="0"/>
                    <a:pt x="21" y="0"/>
                  </a:cubicBezTo>
                  <a:cubicBezTo>
                    <a:pt x="40" y="0"/>
                    <a:pt x="40" y="0"/>
                    <a:pt x="40" y="0"/>
                  </a:cubicBezTo>
                  <a:cubicBezTo>
                    <a:pt x="40" y="1"/>
                    <a:pt x="40" y="1"/>
                    <a:pt x="40" y="1"/>
                  </a:cubicBezTo>
                  <a:cubicBezTo>
                    <a:pt x="58" y="1"/>
                    <a:pt x="58" y="1"/>
                    <a:pt x="58" y="1"/>
                  </a:cubicBezTo>
                  <a:cubicBezTo>
                    <a:pt x="58" y="1"/>
                    <a:pt x="62" y="29"/>
                    <a:pt x="63" y="35"/>
                  </a:cubicBezTo>
                  <a:cubicBezTo>
                    <a:pt x="64" y="40"/>
                    <a:pt x="79" y="49"/>
                    <a:pt x="79" y="49"/>
                  </a:cubicBezTo>
                  <a:cubicBezTo>
                    <a:pt x="40" y="49"/>
                    <a:pt x="40" y="49"/>
                    <a:pt x="40" y="49"/>
                  </a:cubicBezTo>
                  <a:cubicBezTo>
                    <a:pt x="40" y="48"/>
                    <a:pt x="40" y="48"/>
                    <a:pt x="40" y="48"/>
                  </a:cubicBezTo>
                  <a:cubicBezTo>
                    <a:pt x="0" y="48"/>
                    <a:pt x="0" y="48"/>
                    <a:pt x="0" y="48"/>
                  </a:cubicBezTo>
                  <a:cubicBezTo>
                    <a:pt x="0" y="48"/>
                    <a:pt x="16" y="39"/>
                    <a:pt x="17" y="34"/>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3">
              <a:extLst>
                <a:ext uri="{FF2B5EF4-FFF2-40B4-BE49-F238E27FC236}">
                  <a16:creationId xmlns:a16="http://schemas.microsoft.com/office/drawing/2014/main" id="{C801723E-8ABB-4889-B6E0-CA1CFE4386DC}"/>
                </a:ext>
              </a:extLst>
            </p:cNvPr>
            <p:cNvSpPr>
              <a:spLocks/>
            </p:cNvSpPr>
            <p:nvPr/>
          </p:nvSpPr>
          <p:spPr bwMode="auto">
            <a:xfrm>
              <a:off x="4530" y="2182"/>
              <a:ext cx="112" cy="330"/>
            </a:xfrm>
            <a:custGeom>
              <a:avLst/>
              <a:gdLst>
                <a:gd name="T0" fmla="*/ 30 w 61"/>
                <a:gd name="T1" fmla="*/ 0 h 181"/>
                <a:gd name="T2" fmla="*/ 60 w 61"/>
                <a:gd name="T3" fmla="*/ 64 h 181"/>
                <a:gd name="T4" fmla="*/ 58 w 61"/>
                <a:gd name="T5" fmla="*/ 173 h 181"/>
                <a:gd name="T6" fmla="*/ 19 w 61"/>
                <a:gd name="T7" fmla="*/ 176 h 181"/>
                <a:gd name="T8" fmla="*/ 0 w 61"/>
                <a:gd name="T9" fmla="*/ 55 h 181"/>
                <a:gd name="T10" fmla="*/ 30 w 61"/>
                <a:gd name="T11" fmla="*/ 0 h 181"/>
              </a:gdLst>
              <a:ahLst/>
              <a:cxnLst>
                <a:cxn ang="0">
                  <a:pos x="T0" y="T1"/>
                </a:cxn>
                <a:cxn ang="0">
                  <a:pos x="T2" y="T3"/>
                </a:cxn>
                <a:cxn ang="0">
                  <a:pos x="T4" y="T5"/>
                </a:cxn>
                <a:cxn ang="0">
                  <a:pos x="T6" y="T7"/>
                </a:cxn>
                <a:cxn ang="0">
                  <a:pos x="T8" y="T9"/>
                </a:cxn>
                <a:cxn ang="0">
                  <a:pos x="T10" y="T11"/>
                </a:cxn>
              </a:cxnLst>
              <a:rect l="0" t="0" r="r" b="b"/>
              <a:pathLst>
                <a:path w="61" h="181">
                  <a:moveTo>
                    <a:pt x="30" y="0"/>
                  </a:moveTo>
                  <a:cubicBezTo>
                    <a:pt x="52" y="0"/>
                    <a:pt x="61" y="16"/>
                    <a:pt x="60" y="64"/>
                  </a:cubicBezTo>
                  <a:cubicBezTo>
                    <a:pt x="60" y="113"/>
                    <a:pt x="61" y="165"/>
                    <a:pt x="58" y="173"/>
                  </a:cubicBezTo>
                  <a:cubicBezTo>
                    <a:pt x="55" y="180"/>
                    <a:pt x="22" y="181"/>
                    <a:pt x="19" y="176"/>
                  </a:cubicBezTo>
                  <a:cubicBezTo>
                    <a:pt x="16" y="172"/>
                    <a:pt x="0" y="71"/>
                    <a:pt x="0" y="55"/>
                  </a:cubicBezTo>
                  <a:cubicBezTo>
                    <a:pt x="0" y="40"/>
                    <a:pt x="5" y="0"/>
                    <a:pt x="30"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4">
              <a:extLst>
                <a:ext uri="{FF2B5EF4-FFF2-40B4-BE49-F238E27FC236}">
                  <a16:creationId xmlns:a16="http://schemas.microsoft.com/office/drawing/2014/main" id="{8CB5FB1B-D707-42A3-BD67-D3E5C7EA2C90}"/>
                </a:ext>
              </a:extLst>
            </p:cNvPr>
            <p:cNvSpPr>
              <a:spLocks/>
            </p:cNvSpPr>
            <p:nvPr/>
          </p:nvSpPr>
          <p:spPr bwMode="auto">
            <a:xfrm>
              <a:off x="4565" y="2470"/>
              <a:ext cx="71" cy="99"/>
            </a:xfrm>
            <a:custGeom>
              <a:avLst/>
              <a:gdLst>
                <a:gd name="T0" fmla="*/ 9 w 39"/>
                <a:gd name="T1" fmla="*/ 54 h 54"/>
                <a:gd name="T2" fmla="*/ 32 w 39"/>
                <a:gd name="T3" fmla="*/ 53 h 54"/>
                <a:gd name="T4" fmla="*/ 39 w 39"/>
                <a:gd name="T5" fmla="*/ 45 h 54"/>
                <a:gd name="T6" fmla="*/ 38 w 39"/>
                <a:gd name="T7" fmla="*/ 8 h 54"/>
                <a:gd name="T8" fmla="*/ 30 w 39"/>
                <a:gd name="T9" fmla="*/ 0 h 54"/>
                <a:gd name="T10" fmla="*/ 7 w 39"/>
                <a:gd name="T11" fmla="*/ 1 h 54"/>
                <a:gd name="T12" fmla="*/ 0 w 39"/>
                <a:gd name="T13" fmla="*/ 9 h 54"/>
                <a:gd name="T14" fmla="*/ 1 w 39"/>
                <a:gd name="T15" fmla="*/ 46 h 54"/>
                <a:gd name="T16" fmla="*/ 9 w 39"/>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4">
                  <a:moveTo>
                    <a:pt x="9" y="54"/>
                  </a:moveTo>
                  <a:cubicBezTo>
                    <a:pt x="32" y="53"/>
                    <a:pt x="32" y="53"/>
                    <a:pt x="32" y="53"/>
                  </a:cubicBezTo>
                  <a:cubicBezTo>
                    <a:pt x="36" y="53"/>
                    <a:pt x="39" y="50"/>
                    <a:pt x="39" y="45"/>
                  </a:cubicBezTo>
                  <a:cubicBezTo>
                    <a:pt x="38" y="8"/>
                    <a:pt x="38" y="8"/>
                    <a:pt x="38" y="8"/>
                  </a:cubicBezTo>
                  <a:cubicBezTo>
                    <a:pt x="38" y="4"/>
                    <a:pt x="35" y="0"/>
                    <a:pt x="30" y="0"/>
                  </a:cubicBezTo>
                  <a:cubicBezTo>
                    <a:pt x="7" y="1"/>
                    <a:pt x="7" y="1"/>
                    <a:pt x="7" y="1"/>
                  </a:cubicBezTo>
                  <a:cubicBezTo>
                    <a:pt x="3" y="1"/>
                    <a:pt x="0" y="5"/>
                    <a:pt x="0" y="9"/>
                  </a:cubicBezTo>
                  <a:cubicBezTo>
                    <a:pt x="1" y="46"/>
                    <a:pt x="1" y="46"/>
                    <a:pt x="1" y="46"/>
                  </a:cubicBezTo>
                  <a:cubicBezTo>
                    <a:pt x="1" y="51"/>
                    <a:pt x="4" y="54"/>
                    <a:pt x="9" y="5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
              <a:extLst>
                <a:ext uri="{FF2B5EF4-FFF2-40B4-BE49-F238E27FC236}">
                  <a16:creationId xmlns:a16="http://schemas.microsoft.com/office/drawing/2014/main" id="{B81DC008-6760-4B90-80B2-A6005AEDFD8A}"/>
                </a:ext>
              </a:extLst>
            </p:cNvPr>
            <p:cNvSpPr>
              <a:spLocks/>
            </p:cNvSpPr>
            <p:nvPr/>
          </p:nvSpPr>
          <p:spPr bwMode="auto">
            <a:xfrm>
              <a:off x="4563" y="2514"/>
              <a:ext cx="82" cy="282"/>
            </a:xfrm>
            <a:custGeom>
              <a:avLst/>
              <a:gdLst>
                <a:gd name="T0" fmla="*/ 21 w 45"/>
                <a:gd name="T1" fmla="*/ 0 h 155"/>
                <a:gd name="T2" fmla="*/ 44 w 45"/>
                <a:gd name="T3" fmla="*/ 48 h 155"/>
                <a:gd name="T4" fmla="*/ 33 w 45"/>
                <a:gd name="T5" fmla="*/ 155 h 155"/>
                <a:gd name="T6" fmla="*/ 16 w 45"/>
                <a:gd name="T7" fmla="*/ 155 h 155"/>
                <a:gd name="T8" fmla="*/ 0 w 45"/>
                <a:gd name="T9" fmla="*/ 55 h 155"/>
                <a:gd name="T10" fmla="*/ 21 w 45"/>
                <a:gd name="T11" fmla="*/ 0 h 155"/>
              </a:gdLst>
              <a:ahLst/>
              <a:cxnLst>
                <a:cxn ang="0">
                  <a:pos x="T0" y="T1"/>
                </a:cxn>
                <a:cxn ang="0">
                  <a:pos x="T2" y="T3"/>
                </a:cxn>
                <a:cxn ang="0">
                  <a:pos x="T4" y="T5"/>
                </a:cxn>
                <a:cxn ang="0">
                  <a:pos x="T6" y="T7"/>
                </a:cxn>
                <a:cxn ang="0">
                  <a:pos x="T8" y="T9"/>
                </a:cxn>
                <a:cxn ang="0">
                  <a:pos x="T10" y="T11"/>
                </a:cxn>
              </a:cxnLst>
              <a:rect l="0" t="0" r="r" b="b"/>
              <a:pathLst>
                <a:path w="45" h="155">
                  <a:moveTo>
                    <a:pt x="21" y="0"/>
                  </a:moveTo>
                  <a:cubicBezTo>
                    <a:pt x="28" y="0"/>
                    <a:pt x="45" y="2"/>
                    <a:pt x="44" y="48"/>
                  </a:cubicBezTo>
                  <a:cubicBezTo>
                    <a:pt x="44" y="93"/>
                    <a:pt x="33" y="155"/>
                    <a:pt x="33" y="155"/>
                  </a:cubicBezTo>
                  <a:cubicBezTo>
                    <a:pt x="16" y="155"/>
                    <a:pt x="16" y="155"/>
                    <a:pt x="16" y="155"/>
                  </a:cubicBezTo>
                  <a:cubicBezTo>
                    <a:pt x="16" y="155"/>
                    <a:pt x="0" y="71"/>
                    <a:pt x="0" y="55"/>
                  </a:cubicBezTo>
                  <a:cubicBezTo>
                    <a:pt x="0" y="18"/>
                    <a:pt x="0" y="0"/>
                    <a:pt x="21"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6">
              <a:extLst>
                <a:ext uri="{FF2B5EF4-FFF2-40B4-BE49-F238E27FC236}">
                  <a16:creationId xmlns:a16="http://schemas.microsoft.com/office/drawing/2014/main" id="{7CAE12F4-468D-40A2-A40C-673682A4F0B8}"/>
                </a:ext>
              </a:extLst>
            </p:cNvPr>
            <p:cNvSpPr>
              <a:spLocks/>
            </p:cNvSpPr>
            <p:nvPr/>
          </p:nvSpPr>
          <p:spPr bwMode="auto">
            <a:xfrm>
              <a:off x="4398" y="2179"/>
              <a:ext cx="123" cy="335"/>
            </a:xfrm>
            <a:custGeom>
              <a:avLst/>
              <a:gdLst>
                <a:gd name="T0" fmla="*/ 42 w 67"/>
                <a:gd name="T1" fmla="*/ 2 h 184"/>
                <a:gd name="T2" fmla="*/ 4 w 67"/>
                <a:gd name="T3" fmla="*/ 63 h 184"/>
                <a:gd name="T4" fmla="*/ 4 w 67"/>
                <a:gd name="T5" fmla="*/ 172 h 184"/>
                <a:gd name="T6" fmla="*/ 42 w 67"/>
                <a:gd name="T7" fmla="*/ 180 h 184"/>
                <a:gd name="T8" fmla="*/ 65 w 67"/>
                <a:gd name="T9" fmla="*/ 60 h 184"/>
                <a:gd name="T10" fmla="*/ 42 w 67"/>
                <a:gd name="T11" fmla="*/ 2 h 184"/>
              </a:gdLst>
              <a:ahLst/>
              <a:cxnLst>
                <a:cxn ang="0">
                  <a:pos x="T0" y="T1"/>
                </a:cxn>
                <a:cxn ang="0">
                  <a:pos x="T2" y="T3"/>
                </a:cxn>
                <a:cxn ang="0">
                  <a:pos x="T4" y="T5"/>
                </a:cxn>
                <a:cxn ang="0">
                  <a:pos x="T6" y="T7"/>
                </a:cxn>
                <a:cxn ang="0">
                  <a:pos x="T8" y="T9"/>
                </a:cxn>
                <a:cxn ang="0">
                  <a:pos x="T10" y="T11"/>
                </a:cxn>
              </a:cxnLst>
              <a:rect l="0" t="0" r="r" b="b"/>
              <a:pathLst>
                <a:path w="67" h="184">
                  <a:moveTo>
                    <a:pt x="42" y="2"/>
                  </a:moveTo>
                  <a:cubicBezTo>
                    <a:pt x="19" y="0"/>
                    <a:pt x="9" y="14"/>
                    <a:pt x="4" y="63"/>
                  </a:cubicBezTo>
                  <a:cubicBezTo>
                    <a:pt x="0" y="111"/>
                    <a:pt x="1" y="164"/>
                    <a:pt x="4" y="172"/>
                  </a:cubicBezTo>
                  <a:cubicBezTo>
                    <a:pt x="6" y="180"/>
                    <a:pt x="38" y="184"/>
                    <a:pt x="42" y="180"/>
                  </a:cubicBezTo>
                  <a:cubicBezTo>
                    <a:pt x="45" y="175"/>
                    <a:pt x="64" y="76"/>
                    <a:pt x="65" y="60"/>
                  </a:cubicBezTo>
                  <a:cubicBezTo>
                    <a:pt x="67" y="45"/>
                    <a:pt x="66" y="5"/>
                    <a:pt x="42" y="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7">
              <a:extLst>
                <a:ext uri="{FF2B5EF4-FFF2-40B4-BE49-F238E27FC236}">
                  <a16:creationId xmlns:a16="http://schemas.microsoft.com/office/drawing/2014/main" id="{7A787B0B-801C-499B-9690-05C998CE72D0}"/>
                </a:ext>
              </a:extLst>
            </p:cNvPr>
            <p:cNvSpPr>
              <a:spLocks/>
            </p:cNvSpPr>
            <p:nvPr/>
          </p:nvSpPr>
          <p:spPr bwMode="auto">
            <a:xfrm>
              <a:off x="4396" y="2467"/>
              <a:ext cx="83" cy="103"/>
            </a:xfrm>
            <a:custGeom>
              <a:avLst/>
              <a:gdLst>
                <a:gd name="T0" fmla="*/ 31 w 45"/>
                <a:gd name="T1" fmla="*/ 56 h 57"/>
                <a:gd name="T2" fmla="*/ 8 w 45"/>
                <a:gd name="T3" fmla="*/ 53 h 57"/>
                <a:gd name="T4" fmla="*/ 1 w 45"/>
                <a:gd name="T5" fmla="*/ 44 h 57"/>
                <a:gd name="T6" fmla="*/ 6 w 45"/>
                <a:gd name="T7" fmla="*/ 7 h 57"/>
                <a:gd name="T8" fmla="*/ 14 w 45"/>
                <a:gd name="T9" fmla="*/ 1 h 57"/>
                <a:gd name="T10" fmla="*/ 37 w 45"/>
                <a:gd name="T11" fmla="*/ 4 h 57"/>
                <a:gd name="T12" fmla="*/ 44 w 45"/>
                <a:gd name="T13" fmla="*/ 12 h 57"/>
                <a:gd name="T14" fmla="*/ 39 w 45"/>
                <a:gd name="T15" fmla="*/ 49 h 57"/>
                <a:gd name="T16" fmla="*/ 31 w 45"/>
                <a:gd name="T1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57">
                  <a:moveTo>
                    <a:pt x="31" y="56"/>
                  </a:moveTo>
                  <a:cubicBezTo>
                    <a:pt x="8" y="53"/>
                    <a:pt x="8" y="53"/>
                    <a:pt x="8" y="53"/>
                  </a:cubicBezTo>
                  <a:cubicBezTo>
                    <a:pt x="3" y="53"/>
                    <a:pt x="0" y="49"/>
                    <a:pt x="1" y="44"/>
                  </a:cubicBezTo>
                  <a:cubicBezTo>
                    <a:pt x="6" y="7"/>
                    <a:pt x="6" y="7"/>
                    <a:pt x="6" y="7"/>
                  </a:cubicBezTo>
                  <a:cubicBezTo>
                    <a:pt x="6" y="3"/>
                    <a:pt x="10" y="0"/>
                    <a:pt x="14" y="1"/>
                  </a:cubicBezTo>
                  <a:cubicBezTo>
                    <a:pt x="37" y="4"/>
                    <a:pt x="37" y="4"/>
                    <a:pt x="37" y="4"/>
                  </a:cubicBezTo>
                  <a:cubicBezTo>
                    <a:pt x="42" y="4"/>
                    <a:pt x="45" y="8"/>
                    <a:pt x="44" y="12"/>
                  </a:cubicBezTo>
                  <a:cubicBezTo>
                    <a:pt x="39" y="49"/>
                    <a:pt x="39" y="49"/>
                    <a:pt x="39" y="49"/>
                  </a:cubicBezTo>
                  <a:cubicBezTo>
                    <a:pt x="39" y="54"/>
                    <a:pt x="35" y="57"/>
                    <a:pt x="31" y="56"/>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D23FB94F-7BD3-435A-9898-91BB54D77180}"/>
                </a:ext>
              </a:extLst>
            </p:cNvPr>
            <p:cNvSpPr>
              <a:spLocks/>
            </p:cNvSpPr>
            <p:nvPr/>
          </p:nvSpPr>
          <p:spPr bwMode="auto">
            <a:xfrm>
              <a:off x="4378" y="2510"/>
              <a:ext cx="99" cy="286"/>
            </a:xfrm>
            <a:custGeom>
              <a:avLst/>
              <a:gdLst>
                <a:gd name="T0" fmla="*/ 32 w 54"/>
                <a:gd name="T1" fmla="*/ 1 h 157"/>
                <a:gd name="T2" fmla="*/ 4 w 54"/>
                <a:gd name="T3" fmla="*/ 46 h 157"/>
                <a:gd name="T4" fmla="*/ 13 w 54"/>
                <a:gd name="T5" fmla="*/ 155 h 157"/>
                <a:gd name="T6" fmla="*/ 29 w 54"/>
                <a:gd name="T7" fmla="*/ 157 h 157"/>
                <a:gd name="T8" fmla="*/ 48 w 54"/>
                <a:gd name="T9" fmla="*/ 58 h 157"/>
                <a:gd name="T10" fmla="*/ 32 w 54"/>
                <a:gd name="T11" fmla="*/ 1 h 157"/>
              </a:gdLst>
              <a:ahLst/>
              <a:cxnLst>
                <a:cxn ang="0">
                  <a:pos x="T0" y="T1"/>
                </a:cxn>
                <a:cxn ang="0">
                  <a:pos x="T2" y="T3"/>
                </a:cxn>
                <a:cxn ang="0">
                  <a:pos x="T4" y="T5"/>
                </a:cxn>
                <a:cxn ang="0">
                  <a:pos x="T6" y="T7"/>
                </a:cxn>
                <a:cxn ang="0">
                  <a:pos x="T8" y="T9"/>
                </a:cxn>
                <a:cxn ang="0">
                  <a:pos x="T10" y="T11"/>
                </a:cxn>
              </a:cxnLst>
              <a:rect l="0" t="0" r="r" b="b"/>
              <a:pathLst>
                <a:path w="54" h="157">
                  <a:moveTo>
                    <a:pt x="32" y="1"/>
                  </a:moveTo>
                  <a:cubicBezTo>
                    <a:pt x="25" y="0"/>
                    <a:pt x="8" y="1"/>
                    <a:pt x="4" y="46"/>
                  </a:cubicBezTo>
                  <a:cubicBezTo>
                    <a:pt x="0" y="91"/>
                    <a:pt x="13" y="155"/>
                    <a:pt x="13" y="155"/>
                  </a:cubicBezTo>
                  <a:cubicBezTo>
                    <a:pt x="29" y="157"/>
                    <a:pt x="29" y="157"/>
                    <a:pt x="29" y="157"/>
                  </a:cubicBezTo>
                  <a:cubicBezTo>
                    <a:pt x="29" y="157"/>
                    <a:pt x="46" y="74"/>
                    <a:pt x="48" y="58"/>
                  </a:cubicBezTo>
                  <a:cubicBezTo>
                    <a:pt x="52" y="22"/>
                    <a:pt x="54" y="3"/>
                    <a:pt x="32" y="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2E59ED37-BD52-4AA0-A868-78AA0AA1E91E}"/>
                </a:ext>
              </a:extLst>
            </p:cNvPr>
            <p:cNvSpPr>
              <a:spLocks/>
            </p:cNvSpPr>
            <p:nvPr/>
          </p:nvSpPr>
          <p:spPr bwMode="auto">
            <a:xfrm>
              <a:off x="4530" y="2164"/>
              <a:ext cx="119" cy="650"/>
            </a:xfrm>
            <a:custGeom>
              <a:avLst/>
              <a:gdLst>
                <a:gd name="T0" fmla="*/ 54 w 65"/>
                <a:gd name="T1" fmla="*/ 0 h 357"/>
                <a:gd name="T2" fmla="*/ 64 w 65"/>
                <a:gd name="T3" fmla="*/ 62 h 357"/>
                <a:gd name="T4" fmla="*/ 62 w 65"/>
                <a:gd name="T5" fmla="*/ 189 h 357"/>
                <a:gd name="T6" fmla="*/ 63 w 65"/>
                <a:gd name="T7" fmla="*/ 263 h 357"/>
                <a:gd name="T8" fmla="*/ 62 w 65"/>
                <a:gd name="T9" fmla="*/ 357 h 357"/>
                <a:gd name="T10" fmla="*/ 22 w 65"/>
                <a:gd name="T11" fmla="*/ 356 h 357"/>
                <a:gd name="T12" fmla="*/ 13 w 65"/>
                <a:gd name="T13" fmla="*/ 202 h 357"/>
                <a:gd name="T14" fmla="*/ 0 w 65"/>
                <a:gd name="T15" fmla="*/ 70 h 357"/>
                <a:gd name="T16" fmla="*/ 0 w 65"/>
                <a:gd name="T17" fmla="*/ 2 h 357"/>
                <a:gd name="T18" fmla="*/ 54 w 65"/>
                <a:gd name="T1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357">
                  <a:moveTo>
                    <a:pt x="54" y="0"/>
                  </a:moveTo>
                  <a:cubicBezTo>
                    <a:pt x="54" y="0"/>
                    <a:pt x="62" y="40"/>
                    <a:pt x="64" y="62"/>
                  </a:cubicBezTo>
                  <a:cubicBezTo>
                    <a:pt x="65" y="84"/>
                    <a:pt x="63" y="179"/>
                    <a:pt x="62" y="189"/>
                  </a:cubicBezTo>
                  <a:cubicBezTo>
                    <a:pt x="62" y="200"/>
                    <a:pt x="63" y="232"/>
                    <a:pt x="63" y="263"/>
                  </a:cubicBezTo>
                  <a:cubicBezTo>
                    <a:pt x="62" y="295"/>
                    <a:pt x="62" y="357"/>
                    <a:pt x="62" y="357"/>
                  </a:cubicBezTo>
                  <a:cubicBezTo>
                    <a:pt x="22" y="356"/>
                    <a:pt x="22" y="356"/>
                    <a:pt x="22" y="356"/>
                  </a:cubicBezTo>
                  <a:cubicBezTo>
                    <a:pt x="22" y="356"/>
                    <a:pt x="13" y="223"/>
                    <a:pt x="13" y="202"/>
                  </a:cubicBezTo>
                  <a:cubicBezTo>
                    <a:pt x="13" y="181"/>
                    <a:pt x="0" y="70"/>
                    <a:pt x="0" y="70"/>
                  </a:cubicBezTo>
                  <a:cubicBezTo>
                    <a:pt x="0" y="2"/>
                    <a:pt x="0" y="2"/>
                    <a:pt x="0" y="2"/>
                  </a:cubicBezTo>
                  <a:lnTo>
                    <a:pt x="54" y="0"/>
                  </a:lnTo>
                  <a:close/>
                </a:path>
              </a:pathLst>
            </a:custGeom>
            <a:solidFill>
              <a:srgbClr val="04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918C4977-3A62-4D61-A087-C909EB7EA969}"/>
                </a:ext>
              </a:extLst>
            </p:cNvPr>
            <p:cNvSpPr>
              <a:spLocks/>
            </p:cNvSpPr>
            <p:nvPr/>
          </p:nvSpPr>
          <p:spPr bwMode="auto">
            <a:xfrm>
              <a:off x="4376" y="2162"/>
              <a:ext cx="154" cy="654"/>
            </a:xfrm>
            <a:custGeom>
              <a:avLst/>
              <a:gdLst>
                <a:gd name="T0" fmla="*/ 30 w 84"/>
                <a:gd name="T1" fmla="*/ 0 h 359"/>
                <a:gd name="T2" fmla="*/ 14 w 84"/>
                <a:gd name="T3" fmla="*/ 60 h 359"/>
                <a:gd name="T4" fmla="*/ 10 w 84"/>
                <a:gd name="T5" fmla="*/ 188 h 359"/>
                <a:gd name="T6" fmla="*/ 2 w 84"/>
                <a:gd name="T7" fmla="*/ 262 h 359"/>
                <a:gd name="T8" fmla="*/ 1 w 84"/>
                <a:gd name="T9" fmla="*/ 356 h 359"/>
                <a:gd name="T10" fmla="*/ 42 w 84"/>
                <a:gd name="T11" fmla="*/ 359 h 359"/>
                <a:gd name="T12" fmla="*/ 58 w 84"/>
                <a:gd name="T13" fmla="*/ 205 h 359"/>
                <a:gd name="T14" fmla="*/ 84 w 84"/>
                <a:gd name="T15" fmla="*/ 75 h 359"/>
                <a:gd name="T16" fmla="*/ 84 w 84"/>
                <a:gd name="T17" fmla="*/ 3 h 359"/>
                <a:gd name="T18" fmla="*/ 30 w 84"/>
                <a:gd name="T19"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359">
                  <a:moveTo>
                    <a:pt x="30" y="0"/>
                  </a:moveTo>
                  <a:cubicBezTo>
                    <a:pt x="30" y="0"/>
                    <a:pt x="18" y="39"/>
                    <a:pt x="14" y="60"/>
                  </a:cubicBezTo>
                  <a:cubicBezTo>
                    <a:pt x="11" y="82"/>
                    <a:pt x="11" y="177"/>
                    <a:pt x="10" y="188"/>
                  </a:cubicBezTo>
                  <a:cubicBezTo>
                    <a:pt x="9" y="198"/>
                    <a:pt x="5" y="230"/>
                    <a:pt x="2" y="262"/>
                  </a:cubicBezTo>
                  <a:cubicBezTo>
                    <a:pt x="0" y="293"/>
                    <a:pt x="1" y="356"/>
                    <a:pt x="1" y="356"/>
                  </a:cubicBezTo>
                  <a:cubicBezTo>
                    <a:pt x="42" y="359"/>
                    <a:pt x="42" y="359"/>
                    <a:pt x="42" y="359"/>
                  </a:cubicBezTo>
                  <a:cubicBezTo>
                    <a:pt x="42" y="359"/>
                    <a:pt x="56" y="226"/>
                    <a:pt x="58" y="205"/>
                  </a:cubicBezTo>
                  <a:cubicBezTo>
                    <a:pt x="60" y="185"/>
                    <a:pt x="84" y="75"/>
                    <a:pt x="84" y="75"/>
                  </a:cubicBezTo>
                  <a:cubicBezTo>
                    <a:pt x="84" y="3"/>
                    <a:pt x="84" y="3"/>
                    <a:pt x="84" y="3"/>
                  </a:cubicBezTo>
                  <a:lnTo>
                    <a:pt x="30" y="0"/>
                  </a:lnTo>
                  <a:close/>
                </a:path>
              </a:pathLst>
            </a:custGeom>
            <a:solidFill>
              <a:srgbClr val="04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id="{2498D4D2-BACA-46B6-A30F-B62C32668C91}"/>
                </a:ext>
              </a:extLst>
            </p:cNvPr>
            <p:cNvSpPr>
              <a:spLocks/>
            </p:cNvSpPr>
            <p:nvPr/>
          </p:nvSpPr>
          <p:spPr bwMode="auto">
            <a:xfrm>
              <a:off x="4567" y="2813"/>
              <a:ext cx="73" cy="47"/>
            </a:xfrm>
            <a:custGeom>
              <a:avLst/>
              <a:gdLst>
                <a:gd name="T0" fmla="*/ 39 w 40"/>
                <a:gd name="T1" fmla="*/ 1 h 26"/>
                <a:gd name="T2" fmla="*/ 39 w 40"/>
                <a:gd name="T3" fmla="*/ 19 h 26"/>
                <a:gd name="T4" fmla="*/ 22 w 40"/>
                <a:gd name="T5" fmla="*/ 25 h 26"/>
                <a:gd name="T6" fmla="*/ 5 w 40"/>
                <a:gd name="T7" fmla="*/ 22 h 26"/>
                <a:gd name="T8" fmla="*/ 6 w 40"/>
                <a:gd name="T9" fmla="*/ 0 h 26"/>
                <a:gd name="T10" fmla="*/ 39 w 40"/>
                <a:gd name="T11" fmla="*/ 1 h 26"/>
              </a:gdLst>
              <a:ahLst/>
              <a:cxnLst>
                <a:cxn ang="0">
                  <a:pos x="T0" y="T1"/>
                </a:cxn>
                <a:cxn ang="0">
                  <a:pos x="T2" y="T3"/>
                </a:cxn>
                <a:cxn ang="0">
                  <a:pos x="T4" y="T5"/>
                </a:cxn>
                <a:cxn ang="0">
                  <a:pos x="T6" y="T7"/>
                </a:cxn>
                <a:cxn ang="0">
                  <a:pos x="T8" y="T9"/>
                </a:cxn>
                <a:cxn ang="0">
                  <a:pos x="T10" y="T11"/>
                </a:cxn>
              </a:cxnLst>
              <a:rect l="0" t="0" r="r" b="b"/>
              <a:pathLst>
                <a:path w="40" h="26">
                  <a:moveTo>
                    <a:pt x="39" y="1"/>
                  </a:moveTo>
                  <a:cubicBezTo>
                    <a:pt x="39" y="1"/>
                    <a:pt x="40" y="15"/>
                    <a:pt x="39" y="19"/>
                  </a:cubicBezTo>
                  <a:cubicBezTo>
                    <a:pt x="39" y="22"/>
                    <a:pt x="33" y="25"/>
                    <a:pt x="22" y="25"/>
                  </a:cubicBezTo>
                  <a:cubicBezTo>
                    <a:pt x="14" y="26"/>
                    <a:pt x="6" y="23"/>
                    <a:pt x="5" y="22"/>
                  </a:cubicBezTo>
                  <a:cubicBezTo>
                    <a:pt x="0" y="20"/>
                    <a:pt x="6" y="0"/>
                    <a:pt x="6" y="0"/>
                  </a:cubicBezTo>
                  <a:lnTo>
                    <a:pt x="39" y="1"/>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2">
              <a:extLst>
                <a:ext uri="{FF2B5EF4-FFF2-40B4-BE49-F238E27FC236}">
                  <a16:creationId xmlns:a16="http://schemas.microsoft.com/office/drawing/2014/main" id="{528AA5A1-63A5-4DB6-9BAC-E4B8112675A0}"/>
                </a:ext>
              </a:extLst>
            </p:cNvPr>
            <p:cNvSpPr>
              <a:spLocks/>
            </p:cNvSpPr>
            <p:nvPr/>
          </p:nvSpPr>
          <p:spPr bwMode="auto">
            <a:xfrm>
              <a:off x="4343" y="2789"/>
              <a:ext cx="104" cy="60"/>
            </a:xfrm>
            <a:custGeom>
              <a:avLst/>
              <a:gdLst>
                <a:gd name="T0" fmla="*/ 33 w 57"/>
                <a:gd name="T1" fmla="*/ 5 h 33"/>
                <a:gd name="T2" fmla="*/ 12 w 57"/>
                <a:gd name="T3" fmla="*/ 0 h 33"/>
                <a:gd name="T4" fmla="*/ 0 w 57"/>
                <a:gd name="T5" fmla="*/ 9 h 33"/>
                <a:gd name="T6" fmla="*/ 3 w 57"/>
                <a:gd name="T7" fmla="*/ 15 h 33"/>
                <a:gd name="T8" fmla="*/ 31 w 57"/>
                <a:gd name="T9" fmla="*/ 32 h 33"/>
                <a:gd name="T10" fmla="*/ 52 w 57"/>
                <a:gd name="T11" fmla="*/ 32 h 33"/>
                <a:gd name="T12" fmla="*/ 57 w 57"/>
                <a:gd name="T13" fmla="*/ 15 h 33"/>
                <a:gd name="T14" fmla="*/ 33 w 57"/>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3">
                  <a:moveTo>
                    <a:pt x="33" y="5"/>
                  </a:moveTo>
                  <a:cubicBezTo>
                    <a:pt x="33" y="5"/>
                    <a:pt x="19" y="0"/>
                    <a:pt x="12" y="0"/>
                  </a:cubicBezTo>
                  <a:cubicBezTo>
                    <a:pt x="7" y="0"/>
                    <a:pt x="0" y="5"/>
                    <a:pt x="0" y="9"/>
                  </a:cubicBezTo>
                  <a:cubicBezTo>
                    <a:pt x="0" y="11"/>
                    <a:pt x="2" y="13"/>
                    <a:pt x="3" y="15"/>
                  </a:cubicBezTo>
                  <a:cubicBezTo>
                    <a:pt x="5" y="17"/>
                    <a:pt x="27" y="32"/>
                    <a:pt x="31" y="32"/>
                  </a:cubicBezTo>
                  <a:cubicBezTo>
                    <a:pt x="39" y="33"/>
                    <a:pt x="48" y="33"/>
                    <a:pt x="52" y="32"/>
                  </a:cubicBezTo>
                  <a:cubicBezTo>
                    <a:pt x="57" y="30"/>
                    <a:pt x="57" y="15"/>
                    <a:pt x="57" y="15"/>
                  </a:cubicBezTo>
                  <a:lnTo>
                    <a:pt x="33" y="5"/>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3">
              <a:extLst>
                <a:ext uri="{FF2B5EF4-FFF2-40B4-BE49-F238E27FC236}">
                  <a16:creationId xmlns:a16="http://schemas.microsoft.com/office/drawing/2014/main" id="{775C7E0B-8FCD-4033-BF79-E36F99F40C8A}"/>
                </a:ext>
              </a:extLst>
            </p:cNvPr>
            <p:cNvSpPr>
              <a:spLocks/>
            </p:cNvSpPr>
            <p:nvPr/>
          </p:nvSpPr>
          <p:spPr bwMode="auto">
            <a:xfrm>
              <a:off x="4376" y="2162"/>
              <a:ext cx="154" cy="651"/>
            </a:xfrm>
            <a:custGeom>
              <a:avLst/>
              <a:gdLst>
                <a:gd name="T0" fmla="*/ 35 w 84"/>
                <a:gd name="T1" fmla="*/ 81 h 357"/>
                <a:gd name="T2" fmla="*/ 29 w 84"/>
                <a:gd name="T3" fmla="*/ 197 h 357"/>
                <a:gd name="T4" fmla="*/ 15 w 84"/>
                <a:gd name="T5" fmla="*/ 357 h 357"/>
                <a:gd name="T6" fmla="*/ 1 w 84"/>
                <a:gd name="T7" fmla="*/ 356 h 357"/>
                <a:gd name="T8" fmla="*/ 2 w 84"/>
                <a:gd name="T9" fmla="*/ 262 h 357"/>
                <a:gd name="T10" fmla="*/ 10 w 84"/>
                <a:gd name="T11" fmla="*/ 188 h 357"/>
                <a:gd name="T12" fmla="*/ 14 w 84"/>
                <a:gd name="T13" fmla="*/ 60 h 357"/>
                <a:gd name="T14" fmla="*/ 30 w 84"/>
                <a:gd name="T15" fmla="*/ 0 h 357"/>
                <a:gd name="T16" fmla="*/ 84 w 84"/>
                <a:gd name="T17" fmla="*/ 3 h 357"/>
                <a:gd name="T18" fmla="*/ 22 w 84"/>
                <a:gd name="T19" fmla="*/ 64 h 357"/>
                <a:gd name="T20" fmla="*/ 35 w 84"/>
                <a:gd name="T21" fmla="*/ 8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57">
                  <a:moveTo>
                    <a:pt x="35" y="81"/>
                  </a:moveTo>
                  <a:cubicBezTo>
                    <a:pt x="33" y="96"/>
                    <a:pt x="30" y="191"/>
                    <a:pt x="29" y="197"/>
                  </a:cubicBezTo>
                  <a:cubicBezTo>
                    <a:pt x="29" y="202"/>
                    <a:pt x="15" y="350"/>
                    <a:pt x="15" y="357"/>
                  </a:cubicBezTo>
                  <a:cubicBezTo>
                    <a:pt x="1" y="356"/>
                    <a:pt x="1" y="356"/>
                    <a:pt x="1" y="356"/>
                  </a:cubicBezTo>
                  <a:cubicBezTo>
                    <a:pt x="1" y="356"/>
                    <a:pt x="0" y="293"/>
                    <a:pt x="2" y="262"/>
                  </a:cubicBezTo>
                  <a:cubicBezTo>
                    <a:pt x="5" y="230"/>
                    <a:pt x="9" y="198"/>
                    <a:pt x="10" y="188"/>
                  </a:cubicBezTo>
                  <a:cubicBezTo>
                    <a:pt x="11" y="177"/>
                    <a:pt x="11" y="82"/>
                    <a:pt x="14" y="60"/>
                  </a:cubicBezTo>
                  <a:cubicBezTo>
                    <a:pt x="18" y="39"/>
                    <a:pt x="30" y="0"/>
                    <a:pt x="30" y="0"/>
                  </a:cubicBezTo>
                  <a:cubicBezTo>
                    <a:pt x="84" y="3"/>
                    <a:pt x="84" y="3"/>
                    <a:pt x="84" y="3"/>
                  </a:cubicBezTo>
                  <a:cubicBezTo>
                    <a:pt x="84" y="80"/>
                    <a:pt x="24" y="60"/>
                    <a:pt x="22" y="64"/>
                  </a:cubicBezTo>
                  <a:cubicBezTo>
                    <a:pt x="20" y="69"/>
                    <a:pt x="36" y="76"/>
                    <a:pt x="35" y="81"/>
                  </a:cubicBezTo>
                  <a:close/>
                </a:path>
              </a:pathLst>
            </a:custGeom>
            <a:solidFill>
              <a:srgbClr val="152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4">
              <a:extLst>
                <a:ext uri="{FF2B5EF4-FFF2-40B4-BE49-F238E27FC236}">
                  <a16:creationId xmlns:a16="http://schemas.microsoft.com/office/drawing/2014/main" id="{02EAD694-D4DF-4AED-9650-6A853E7502AF}"/>
                </a:ext>
              </a:extLst>
            </p:cNvPr>
            <p:cNvSpPr>
              <a:spLocks/>
            </p:cNvSpPr>
            <p:nvPr/>
          </p:nvSpPr>
          <p:spPr bwMode="auto">
            <a:xfrm>
              <a:off x="4537" y="2310"/>
              <a:ext cx="74" cy="503"/>
            </a:xfrm>
            <a:custGeom>
              <a:avLst/>
              <a:gdLst>
                <a:gd name="T0" fmla="*/ 31 w 40"/>
                <a:gd name="T1" fmla="*/ 4 h 276"/>
                <a:gd name="T2" fmla="*/ 32 w 40"/>
                <a:gd name="T3" fmla="*/ 112 h 276"/>
                <a:gd name="T4" fmla="*/ 40 w 40"/>
                <a:gd name="T5" fmla="*/ 276 h 276"/>
                <a:gd name="T6" fmla="*/ 39 w 40"/>
                <a:gd name="T7" fmla="*/ 276 h 276"/>
                <a:gd name="T8" fmla="*/ 18 w 40"/>
                <a:gd name="T9" fmla="*/ 276 h 276"/>
                <a:gd name="T10" fmla="*/ 9 w 40"/>
                <a:gd name="T11" fmla="*/ 122 h 276"/>
                <a:gd name="T12" fmla="*/ 0 w 40"/>
                <a:gd name="T13" fmla="*/ 20 h 276"/>
                <a:gd name="T14" fmla="*/ 13 w 40"/>
                <a:gd name="T15" fmla="*/ 4 h 276"/>
                <a:gd name="T16" fmla="*/ 31 w 40"/>
                <a:gd name="T17" fmla="*/ 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76">
                  <a:moveTo>
                    <a:pt x="31" y="4"/>
                  </a:moveTo>
                  <a:cubicBezTo>
                    <a:pt x="31" y="22"/>
                    <a:pt x="31" y="110"/>
                    <a:pt x="32" y="112"/>
                  </a:cubicBezTo>
                  <a:cubicBezTo>
                    <a:pt x="32" y="114"/>
                    <a:pt x="40" y="276"/>
                    <a:pt x="40" y="276"/>
                  </a:cubicBezTo>
                  <a:cubicBezTo>
                    <a:pt x="39" y="276"/>
                    <a:pt x="39" y="276"/>
                    <a:pt x="39" y="276"/>
                  </a:cubicBezTo>
                  <a:cubicBezTo>
                    <a:pt x="18" y="276"/>
                    <a:pt x="18" y="276"/>
                    <a:pt x="18" y="276"/>
                  </a:cubicBezTo>
                  <a:cubicBezTo>
                    <a:pt x="18" y="276"/>
                    <a:pt x="9" y="143"/>
                    <a:pt x="9" y="122"/>
                  </a:cubicBezTo>
                  <a:cubicBezTo>
                    <a:pt x="9" y="101"/>
                    <a:pt x="0" y="20"/>
                    <a:pt x="0" y="20"/>
                  </a:cubicBezTo>
                  <a:cubicBezTo>
                    <a:pt x="0" y="20"/>
                    <a:pt x="3" y="4"/>
                    <a:pt x="13" y="4"/>
                  </a:cubicBezTo>
                  <a:cubicBezTo>
                    <a:pt x="22" y="5"/>
                    <a:pt x="32" y="0"/>
                    <a:pt x="31" y="4"/>
                  </a:cubicBezTo>
                  <a:close/>
                </a:path>
              </a:pathLst>
            </a:custGeom>
            <a:solidFill>
              <a:srgbClr val="152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5">
              <a:extLst>
                <a:ext uri="{FF2B5EF4-FFF2-40B4-BE49-F238E27FC236}">
                  <a16:creationId xmlns:a16="http://schemas.microsoft.com/office/drawing/2014/main" id="{9EBABBF9-1D1E-4DAA-91C5-E8376148B9A6}"/>
                </a:ext>
              </a:extLst>
            </p:cNvPr>
            <p:cNvSpPr>
              <a:spLocks/>
            </p:cNvSpPr>
            <p:nvPr/>
          </p:nvSpPr>
          <p:spPr bwMode="auto">
            <a:xfrm>
              <a:off x="4451" y="1621"/>
              <a:ext cx="143" cy="161"/>
            </a:xfrm>
            <a:custGeom>
              <a:avLst/>
              <a:gdLst>
                <a:gd name="T0" fmla="*/ 74 w 78"/>
                <a:gd name="T1" fmla="*/ 40 h 88"/>
                <a:gd name="T2" fmla="*/ 77 w 78"/>
                <a:gd name="T3" fmla="*/ 48 h 88"/>
                <a:gd name="T4" fmla="*/ 76 w 78"/>
                <a:gd name="T5" fmla="*/ 53 h 88"/>
                <a:gd name="T6" fmla="*/ 71 w 78"/>
                <a:gd name="T7" fmla="*/ 79 h 88"/>
                <a:gd name="T8" fmla="*/ 45 w 78"/>
                <a:gd name="T9" fmla="*/ 85 h 88"/>
                <a:gd name="T10" fmla="*/ 8 w 78"/>
                <a:gd name="T11" fmla="*/ 54 h 88"/>
                <a:gd name="T12" fmla="*/ 41 w 78"/>
                <a:gd name="T13" fmla="*/ 4 h 88"/>
                <a:gd name="T14" fmla="*/ 74 w 78"/>
                <a:gd name="T15" fmla="*/ 36 h 88"/>
                <a:gd name="T16" fmla="*/ 74 w 78"/>
                <a:gd name="T17"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8">
                  <a:moveTo>
                    <a:pt x="74" y="40"/>
                  </a:moveTo>
                  <a:cubicBezTo>
                    <a:pt x="75" y="42"/>
                    <a:pt x="77" y="45"/>
                    <a:pt x="77" y="48"/>
                  </a:cubicBezTo>
                  <a:cubicBezTo>
                    <a:pt x="77" y="49"/>
                    <a:pt x="76" y="52"/>
                    <a:pt x="76" y="53"/>
                  </a:cubicBezTo>
                  <a:cubicBezTo>
                    <a:pt x="77" y="64"/>
                    <a:pt x="78" y="77"/>
                    <a:pt x="71" y="79"/>
                  </a:cubicBezTo>
                  <a:cubicBezTo>
                    <a:pt x="60" y="81"/>
                    <a:pt x="53" y="83"/>
                    <a:pt x="45" y="85"/>
                  </a:cubicBezTo>
                  <a:cubicBezTo>
                    <a:pt x="33" y="88"/>
                    <a:pt x="15" y="77"/>
                    <a:pt x="8" y="54"/>
                  </a:cubicBezTo>
                  <a:cubicBezTo>
                    <a:pt x="0" y="32"/>
                    <a:pt x="19" y="9"/>
                    <a:pt x="41" y="4"/>
                  </a:cubicBezTo>
                  <a:cubicBezTo>
                    <a:pt x="61" y="0"/>
                    <a:pt x="70" y="15"/>
                    <a:pt x="74" y="36"/>
                  </a:cubicBezTo>
                  <a:cubicBezTo>
                    <a:pt x="74" y="37"/>
                    <a:pt x="74" y="39"/>
                    <a:pt x="74" y="40"/>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6">
              <a:extLst>
                <a:ext uri="{FF2B5EF4-FFF2-40B4-BE49-F238E27FC236}">
                  <a16:creationId xmlns:a16="http://schemas.microsoft.com/office/drawing/2014/main" id="{0A87290E-15E9-47FF-9E97-15F7039B06E1}"/>
                </a:ext>
              </a:extLst>
            </p:cNvPr>
            <p:cNvSpPr>
              <a:spLocks/>
            </p:cNvSpPr>
            <p:nvPr/>
          </p:nvSpPr>
          <p:spPr bwMode="auto">
            <a:xfrm>
              <a:off x="4425" y="1609"/>
              <a:ext cx="162" cy="171"/>
            </a:xfrm>
            <a:custGeom>
              <a:avLst/>
              <a:gdLst>
                <a:gd name="T0" fmla="*/ 42 w 88"/>
                <a:gd name="T1" fmla="*/ 7 h 94"/>
                <a:gd name="T2" fmla="*/ 80 w 88"/>
                <a:gd name="T3" fmla="*/ 21 h 94"/>
                <a:gd name="T4" fmla="*/ 83 w 88"/>
                <a:gd name="T5" fmla="*/ 51 h 94"/>
                <a:gd name="T6" fmla="*/ 78 w 88"/>
                <a:gd name="T7" fmla="*/ 52 h 94"/>
                <a:gd name="T8" fmla="*/ 77 w 88"/>
                <a:gd name="T9" fmla="*/ 68 h 94"/>
                <a:gd name="T10" fmla="*/ 67 w 88"/>
                <a:gd name="T11" fmla="*/ 91 h 94"/>
                <a:gd name="T12" fmla="*/ 40 w 88"/>
                <a:gd name="T13" fmla="*/ 92 h 94"/>
                <a:gd name="T14" fmla="*/ 24 w 88"/>
                <a:gd name="T15" fmla="*/ 72 h 94"/>
                <a:gd name="T16" fmla="*/ 42 w 88"/>
                <a:gd name="T17"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4">
                  <a:moveTo>
                    <a:pt x="42" y="7"/>
                  </a:moveTo>
                  <a:cubicBezTo>
                    <a:pt x="59" y="0"/>
                    <a:pt x="88" y="10"/>
                    <a:pt x="80" y="21"/>
                  </a:cubicBezTo>
                  <a:cubicBezTo>
                    <a:pt x="78" y="25"/>
                    <a:pt x="83" y="51"/>
                    <a:pt x="83" y="51"/>
                  </a:cubicBezTo>
                  <a:cubicBezTo>
                    <a:pt x="83" y="51"/>
                    <a:pt x="79" y="50"/>
                    <a:pt x="78" y="52"/>
                  </a:cubicBezTo>
                  <a:cubicBezTo>
                    <a:pt x="77" y="54"/>
                    <a:pt x="78" y="63"/>
                    <a:pt x="77" y="68"/>
                  </a:cubicBezTo>
                  <a:cubicBezTo>
                    <a:pt x="76" y="72"/>
                    <a:pt x="70" y="90"/>
                    <a:pt x="67" y="91"/>
                  </a:cubicBezTo>
                  <a:cubicBezTo>
                    <a:pt x="64" y="91"/>
                    <a:pt x="43" y="94"/>
                    <a:pt x="40" y="92"/>
                  </a:cubicBezTo>
                  <a:cubicBezTo>
                    <a:pt x="37" y="90"/>
                    <a:pt x="29" y="79"/>
                    <a:pt x="24" y="72"/>
                  </a:cubicBezTo>
                  <a:cubicBezTo>
                    <a:pt x="20" y="64"/>
                    <a:pt x="0" y="24"/>
                    <a:pt x="42" y="7"/>
                  </a:cubicBezTo>
                  <a:close/>
                </a:path>
              </a:pathLst>
            </a:custGeom>
            <a:solidFill>
              <a:srgbClr val="421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7">
              <a:extLst>
                <a:ext uri="{FF2B5EF4-FFF2-40B4-BE49-F238E27FC236}">
                  <a16:creationId xmlns:a16="http://schemas.microsoft.com/office/drawing/2014/main" id="{DB3975AD-003A-460F-9115-0BC1D1A5860F}"/>
                </a:ext>
              </a:extLst>
            </p:cNvPr>
            <p:cNvSpPr>
              <a:spLocks/>
            </p:cNvSpPr>
            <p:nvPr/>
          </p:nvSpPr>
          <p:spPr bwMode="auto">
            <a:xfrm>
              <a:off x="4556" y="1680"/>
              <a:ext cx="18" cy="42"/>
            </a:xfrm>
            <a:custGeom>
              <a:avLst/>
              <a:gdLst>
                <a:gd name="T0" fmla="*/ 7 w 10"/>
                <a:gd name="T1" fmla="*/ 3 h 23"/>
                <a:gd name="T2" fmla="*/ 1 w 10"/>
                <a:gd name="T3" fmla="*/ 7 h 23"/>
                <a:gd name="T4" fmla="*/ 8 w 10"/>
                <a:gd name="T5" fmla="*/ 23 h 23"/>
                <a:gd name="T6" fmla="*/ 7 w 10"/>
                <a:gd name="T7" fmla="*/ 3 h 23"/>
              </a:gdLst>
              <a:ahLst/>
              <a:cxnLst>
                <a:cxn ang="0">
                  <a:pos x="T0" y="T1"/>
                </a:cxn>
                <a:cxn ang="0">
                  <a:pos x="T2" y="T3"/>
                </a:cxn>
                <a:cxn ang="0">
                  <a:pos x="T4" y="T5"/>
                </a:cxn>
                <a:cxn ang="0">
                  <a:pos x="T6" y="T7"/>
                </a:cxn>
              </a:cxnLst>
              <a:rect l="0" t="0" r="r" b="b"/>
              <a:pathLst>
                <a:path w="10" h="23">
                  <a:moveTo>
                    <a:pt x="7" y="3"/>
                  </a:moveTo>
                  <a:cubicBezTo>
                    <a:pt x="7" y="2"/>
                    <a:pt x="2" y="0"/>
                    <a:pt x="1" y="7"/>
                  </a:cubicBezTo>
                  <a:cubicBezTo>
                    <a:pt x="0" y="10"/>
                    <a:pt x="7" y="23"/>
                    <a:pt x="8" y="23"/>
                  </a:cubicBezTo>
                  <a:cubicBezTo>
                    <a:pt x="10" y="22"/>
                    <a:pt x="9" y="7"/>
                    <a:pt x="7" y="3"/>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8">
              <a:extLst>
                <a:ext uri="{FF2B5EF4-FFF2-40B4-BE49-F238E27FC236}">
                  <a16:creationId xmlns:a16="http://schemas.microsoft.com/office/drawing/2014/main" id="{FECFBDE7-4FBA-457C-9287-33679C9FBFE6}"/>
                </a:ext>
              </a:extLst>
            </p:cNvPr>
            <p:cNvSpPr>
              <a:spLocks/>
            </p:cNvSpPr>
            <p:nvPr/>
          </p:nvSpPr>
          <p:spPr bwMode="auto">
            <a:xfrm>
              <a:off x="4378" y="1813"/>
              <a:ext cx="299" cy="360"/>
            </a:xfrm>
            <a:custGeom>
              <a:avLst/>
              <a:gdLst>
                <a:gd name="T0" fmla="*/ 4 w 163"/>
                <a:gd name="T1" fmla="*/ 23 h 198"/>
                <a:gd name="T2" fmla="*/ 32 w 163"/>
                <a:gd name="T3" fmla="*/ 12 h 198"/>
                <a:gd name="T4" fmla="*/ 52 w 163"/>
                <a:gd name="T5" fmla="*/ 4 h 198"/>
                <a:gd name="T6" fmla="*/ 113 w 163"/>
                <a:gd name="T7" fmla="*/ 4 h 198"/>
                <a:gd name="T8" fmla="*/ 138 w 163"/>
                <a:gd name="T9" fmla="*/ 1 h 198"/>
                <a:gd name="T10" fmla="*/ 161 w 163"/>
                <a:gd name="T11" fmla="*/ 14 h 198"/>
                <a:gd name="T12" fmla="*/ 140 w 163"/>
                <a:gd name="T13" fmla="*/ 120 h 198"/>
                <a:gd name="T14" fmla="*/ 138 w 163"/>
                <a:gd name="T15" fmla="*/ 193 h 198"/>
                <a:gd name="T16" fmla="*/ 83 w 163"/>
                <a:gd name="T17" fmla="*/ 198 h 198"/>
                <a:gd name="T18" fmla="*/ 29 w 163"/>
                <a:gd name="T19" fmla="*/ 193 h 198"/>
                <a:gd name="T20" fmla="*/ 27 w 163"/>
                <a:gd name="T21" fmla="*/ 119 h 198"/>
                <a:gd name="T22" fmla="*/ 4 w 163"/>
                <a:gd name="T23" fmla="*/ 2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98">
                  <a:moveTo>
                    <a:pt x="4" y="23"/>
                  </a:moveTo>
                  <a:cubicBezTo>
                    <a:pt x="6" y="19"/>
                    <a:pt x="20" y="16"/>
                    <a:pt x="32" y="12"/>
                  </a:cubicBezTo>
                  <a:cubicBezTo>
                    <a:pt x="43" y="8"/>
                    <a:pt x="52" y="4"/>
                    <a:pt x="52" y="4"/>
                  </a:cubicBezTo>
                  <a:cubicBezTo>
                    <a:pt x="113" y="4"/>
                    <a:pt x="113" y="4"/>
                    <a:pt x="113" y="4"/>
                  </a:cubicBezTo>
                  <a:cubicBezTo>
                    <a:pt x="113" y="4"/>
                    <a:pt x="127" y="0"/>
                    <a:pt x="138" y="1"/>
                  </a:cubicBezTo>
                  <a:cubicBezTo>
                    <a:pt x="152" y="3"/>
                    <a:pt x="159" y="10"/>
                    <a:pt x="161" y="14"/>
                  </a:cubicBezTo>
                  <a:cubicBezTo>
                    <a:pt x="163" y="19"/>
                    <a:pt x="158" y="67"/>
                    <a:pt x="140" y="120"/>
                  </a:cubicBezTo>
                  <a:cubicBezTo>
                    <a:pt x="138" y="127"/>
                    <a:pt x="144" y="178"/>
                    <a:pt x="138" y="193"/>
                  </a:cubicBezTo>
                  <a:cubicBezTo>
                    <a:pt x="83" y="198"/>
                    <a:pt x="83" y="198"/>
                    <a:pt x="83" y="198"/>
                  </a:cubicBezTo>
                  <a:cubicBezTo>
                    <a:pt x="29" y="193"/>
                    <a:pt x="29" y="193"/>
                    <a:pt x="29" y="193"/>
                  </a:cubicBezTo>
                  <a:cubicBezTo>
                    <a:pt x="24" y="176"/>
                    <a:pt x="29" y="126"/>
                    <a:pt x="27" y="119"/>
                  </a:cubicBezTo>
                  <a:cubicBezTo>
                    <a:pt x="24" y="112"/>
                    <a:pt x="0" y="30"/>
                    <a:pt x="4" y="23"/>
                  </a:cubicBezTo>
                  <a:close/>
                </a:path>
              </a:pathLst>
            </a:custGeom>
            <a:solidFill>
              <a:srgbClr val="F68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9">
              <a:extLst>
                <a:ext uri="{FF2B5EF4-FFF2-40B4-BE49-F238E27FC236}">
                  <a16:creationId xmlns:a16="http://schemas.microsoft.com/office/drawing/2014/main" id="{1C4BFA07-792C-4308-8BFC-C9F44B8470AD}"/>
                </a:ext>
              </a:extLst>
            </p:cNvPr>
            <p:cNvSpPr>
              <a:spLocks/>
            </p:cNvSpPr>
            <p:nvPr/>
          </p:nvSpPr>
          <p:spPr bwMode="auto">
            <a:xfrm>
              <a:off x="4460" y="1803"/>
              <a:ext cx="140" cy="22"/>
            </a:xfrm>
            <a:custGeom>
              <a:avLst/>
              <a:gdLst>
                <a:gd name="T0" fmla="*/ 0 w 140"/>
                <a:gd name="T1" fmla="*/ 22 h 22"/>
                <a:gd name="T2" fmla="*/ 140 w 140"/>
                <a:gd name="T3" fmla="*/ 22 h 22"/>
                <a:gd name="T4" fmla="*/ 119 w 140"/>
                <a:gd name="T5" fmla="*/ 0 h 22"/>
                <a:gd name="T6" fmla="*/ 20 w 140"/>
                <a:gd name="T7" fmla="*/ 0 h 22"/>
                <a:gd name="T8" fmla="*/ 0 w 140"/>
                <a:gd name="T9" fmla="*/ 22 h 22"/>
              </a:gdLst>
              <a:ahLst/>
              <a:cxnLst>
                <a:cxn ang="0">
                  <a:pos x="T0" y="T1"/>
                </a:cxn>
                <a:cxn ang="0">
                  <a:pos x="T2" y="T3"/>
                </a:cxn>
                <a:cxn ang="0">
                  <a:pos x="T4" y="T5"/>
                </a:cxn>
                <a:cxn ang="0">
                  <a:pos x="T6" y="T7"/>
                </a:cxn>
                <a:cxn ang="0">
                  <a:pos x="T8" y="T9"/>
                </a:cxn>
              </a:cxnLst>
              <a:rect l="0" t="0" r="r" b="b"/>
              <a:pathLst>
                <a:path w="140" h="22">
                  <a:moveTo>
                    <a:pt x="0" y="22"/>
                  </a:moveTo>
                  <a:lnTo>
                    <a:pt x="140" y="22"/>
                  </a:lnTo>
                  <a:lnTo>
                    <a:pt x="119" y="0"/>
                  </a:lnTo>
                  <a:lnTo>
                    <a:pt x="20" y="0"/>
                  </a:lnTo>
                  <a:lnTo>
                    <a:pt x="0" y="22"/>
                  </a:lnTo>
                  <a:close/>
                </a:path>
              </a:pathLst>
            </a:custGeom>
            <a:solidFill>
              <a:srgbClr val="7D14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0">
              <a:extLst>
                <a:ext uri="{FF2B5EF4-FFF2-40B4-BE49-F238E27FC236}">
                  <a16:creationId xmlns:a16="http://schemas.microsoft.com/office/drawing/2014/main" id="{255F5D50-F6C4-4EDA-96A1-F7EDAE68CBA8}"/>
                </a:ext>
              </a:extLst>
            </p:cNvPr>
            <p:cNvSpPr>
              <a:spLocks/>
            </p:cNvSpPr>
            <p:nvPr/>
          </p:nvSpPr>
          <p:spPr bwMode="auto">
            <a:xfrm>
              <a:off x="4317" y="1845"/>
              <a:ext cx="123" cy="235"/>
            </a:xfrm>
            <a:custGeom>
              <a:avLst/>
              <a:gdLst>
                <a:gd name="T0" fmla="*/ 41 w 67"/>
                <a:gd name="T1" fmla="*/ 2 h 129"/>
                <a:gd name="T2" fmla="*/ 15 w 67"/>
                <a:gd name="T3" fmla="*/ 43 h 129"/>
                <a:gd name="T4" fmla="*/ 0 w 67"/>
                <a:gd name="T5" fmla="*/ 116 h 129"/>
                <a:gd name="T6" fmla="*/ 28 w 67"/>
                <a:gd name="T7" fmla="*/ 128 h 129"/>
                <a:gd name="T8" fmla="*/ 45 w 67"/>
                <a:gd name="T9" fmla="*/ 126 h 129"/>
                <a:gd name="T10" fmla="*/ 67 w 67"/>
                <a:gd name="T11" fmla="*/ 65 h 129"/>
                <a:gd name="T12" fmla="*/ 41 w 67"/>
                <a:gd name="T13" fmla="*/ 2 h 129"/>
              </a:gdLst>
              <a:ahLst/>
              <a:cxnLst>
                <a:cxn ang="0">
                  <a:pos x="T0" y="T1"/>
                </a:cxn>
                <a:cxn ang="0">
                  <a:pos x="T2" y="T3"/>
                </a:cxn>
                <a:cxn ang="0">
                  <a:pos x="T4" y="T5"/>
                </a:cxn>
                <a:cxn ang="0">
                  <a:pos x="T6" y="T7"/>
                </a:cxn>
                <a:cxn ang="0">
                  <a:pos x="T8" y="T9"/>
                </a:cxn>
                <a:cxn ang="0">
                  <a:pos x="T10" y="T11"/>
                </a:cxn>
                <a:cxn ang="0">
                  <a:pos x="T12" y="T13"/>
                </a:cxn>
              </a:cxnLst>
              <a:rect l="0" t="0" r="r" b="b"/>
              <a:pathLst>
                <a:path w="67" h="129">
                  <a:moveTo>
                    <a:pt x="41" y="2"/>
                  </a:moveTo>
                  <a:cubicBezTo>
                    <a:pt x="29" y="0"/>
                    <a:pt x="18" y="26"/>
                    <a:pt x="15" y="43"/>
                  </a:cubicBezTo>
                  <a:cubicBezTo>
                    <a:pt x="12" y="61"/>
                    <a:pt x="0" y="116"/>
                    <a:pt x="0" y="116"/>
                  </a:cubicBezTo>
                  <a:cubicBezTo>
                    <a:pt x="0" y="116"/>
                    <a:pt x="12" y="126"/>
                    <a:pt x="28" y="128"/>
                  </a:cubicBezTo>
                  <a:cubicBezTo>
                    <a:pt x="42" y="129"/>
                    <a:pt x="45" y="126"/>
                    <a:pt x="45" y="126"/>
                  </a:cubicBezTo>
                  <a:cubicBezTo>
                    <a:pt x="67" y="65"/>
                    <a:pt x="67" y="65"/>
                    <a:pt x="67" y="65"/>
                  </a:cubicBezTo>
                  <a:cubicBezTo>
                    <a:pt x="67" y="65"/>
                    <a:pt x="58" y="5"/>
                    <a:pt x="41" y="2"/>
                  </a:cubicBezTo>
                  <a:close/>
                </a:path>
              </a:pathLst>
            </a:custGeom>
            <a:solidFill>
              <a:srgbClr val="F68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1">
              <a:extLst>
                <a:ext uri="{FF2B5EF4-FFF2-40B4-BE49-F238E27FC236}">
                  <a16:creationId xmlns:a16="http://schemas.microsoft.com/office/drawing/2014/main" id="{91582B73-AC76-469C-92D4-DF2A6F978354}"/>
                </a:ext>
              </a:extLst>
            </p:cNvPr>
            <p:cNvSpPr>
              <a:spLocks/>
            </p:cNvSpPr>
            <p:nvPr/>
          </p:nvSpPr>
          <p:spPr bwMode="auto">
            <a:xfrm>
              <a:off x="4264" y="2266"/>
              <a:ext cx="72" cy="97"/>
            </a:xfrm>
            <a:custGeom>
              <a:avLst/>
              <a:gdLst>
                <a:gd name="T0" fmla="*/ 37 w 39"/>
                <a:gd name="T1" fmla="*/ 11 h 53"/>
                <a:gd name="T2" fmla="*/ 38 w 39"/>
                <a:gd name="T3" fmla="*/ 19 h 53"/>
                <a:gd name="T4" fmla="*/ 37 w 39"/>
                <a:gd name="T5" fmla="*/ 31 h 53"/>
                <a:gd name="T6" fmla="*/ 39 w 39"/>
                <a:gd name="T7" fmla="*/ 36 h 53"/>
                <a:gd name="T8" fmla="*/ 32 w 39"/>
                <a:gd name="T9" fmla="*/ 36 h 53"/>
                <a:gd name="T10" fmla="*/ 29 w 39"/>
                <a:gd name="T11" fmla="*/ 25 h 53"/>
                <a:gd name="T12" fmla="*/ 19 w 39"/>
                <a:gd name="T13" fmla="*/ 33 h 53"/>
                <a:gd name="T14" fmla="*/ 13 w 39"/>
                <a:gd name="T15" fmla="*/ 50 h 53"/>
                <a:gd name="T16" fmla="*/ 11 w 39"/>
                <a:gd name="T17" fmla="*/ 53 h 53"/>
                <a:gd name="T18" fmla="*/ 8 w 39"/>
                <a:gd name="T19" fmla="*/ 49 h 53"/>
                <a:gd name="T20" fmla="*/ 6 w 39"/>
                <a:gd name="T21" fmla="*/ 48 h 53"/>
                <a:gd name="T22" fmla="*/ 4 w 39"/>
                <a:gd name="T23" fmla="*/ 45 h 53"/>
                <a:gd name="T24" fmla="*/ 1 w 39"/>
                <a:gd name="T25" fmla="*/ 41 h 53"/>
                <a:gd name="T26" fmla="*/ 0 w 39"/>
                <a:gd name="T27" fmla="*/ 32 h 53"/>
                <a:gd name="T28" fmla="*/ 6 w 39"/>
                <a:gd name="T29" fmla="*/ 16 h 53"/>
                <a:gd name="T30" fmla="*/ 28 w 39"/>
                <a:gd name="T31" fmla="*/ 0 h 53"/>
                <a:gd name="T32" fmla="*/ 37 w 39"/>
                <a:gd name="T33"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53">
                  <a:moveTo>
                    <a:pt x="37" y="11"/>
                  </a:moveTo>
                  <a:cubicBezTo>
                    <a:pt x="37" y="11"/>
                    <a:pt x="38" y="18"/>
                    <a:pt x="38" y="19"/>
                  </a:cubicBezTo>
                  <a:cubicBezTo>
                    <a:pt x="38" y="20"/>
                    <a:pt x="36" y="28"/>
                    <a:pt x="37" y="31"/>
                  </a:cubicBezTo>
                  <a:cubicBezTo>
                    <a:pt x="37" y="34"/>
                    <a:pt x="39" y="35"/>
                    <a:pt x="39" y="36"/>
                  </a:cubicBezTo>
                  <a:cubicBezTo>
                    <a:pt x="38" y="36"/>
                    <a:pt x="34" y="40"/>
                    <a:pt x="32" y="36"/>
                  </a:cubicBezTo>
                  <a:cubicBezTo>
                    <a:pt x="30" y="31"/>
                    <a:pt x="30" y="26"/>
                    <a:pt x="29" y="25"/>
                  </a:cubicBezTo>
                  <a:cubicBezTo>
                    <a:pt x="27" y="24"/>
                    <a:pt x="20" y="31"/>
                    <a:pt x="19" y="33"/>
                  </a:cubicBezTo>
                  <a:cubicBezTo>
                    <a:pt x="18" y="35"/>
                    <a:pt x="14" y="50"/>
                    <a:pt x="13" y="50"/>
                  </a:cubicBezTo>
                  <a:cubicBezTo>
                    <a:pt x="13" y="51"/>
                    <a:pt x="12" y="53"/>
                    <a:pt x="11" y="53"/>
                  </a:cubicBezTo>
                  <a:cubicBezTo>
                    <a:pt x="10" y="53"/>
                    <a:pt x="8" y="49"/>
                    <a:pt x="8" y="49"/>
                  </a:cubicBezTo>
                  <a:cubicBezTo>
                    <a:pt x="8" y="48"/>
                    <a:pt x="6" y="49"/>
                    <a:pt x="6" y="48"/>
                  </a:cubicBezTo>
                  <a:cubicBezTo>
                    <a:pt x="5" y="47"/>
                    <a:pt x="4" y="45"/>
                    <a:pt x="4" y="45"/>
                  </a:cubicBezTo>
                  <a:cubicBezTo>
                    <a:pt x="4" y="45"/>
                    <a:pt x="1" y="42"/>
                    <a:pt x="1" y="41"/>
                  </a:cubicBezTo>
                  <a:cubicBezTo>
                    <a:pt x="1" y="39"/>
                    <a:pt x="0" y="33"/>
                    <a:pt x="0" y="32"/>
                  </a:cubicBezTo>
                  <a:cubicBezTo>
                    <a:pt x="0" y="31"/>
                    <a:pt x="4" y="18"/>
                    <a:pt x="6" y="16"/>
                  </a:cubicBezTo>
                  <a:cubicBezTo>
                    <a:pt x="8" y="13"/>
                    <a:pt x="20" y="0"/>
                    <a:pt x="28" y="0"/>
                  </a:cubicBezTo>
                  <a:cubicBezTo>
                    <a:pt x="31" y="0"/>
                    <a:pt x="37" y="11"/>
                    <a:pt x="37" y="1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2">
              <a:extLst>
                <a:ext uri="{FF2B5EF4-FFF2-40B4-BE49-F238E27FC236}">
                  <a16:creationId xmlns:a16="http://schemas.microsoft.com/office/drawing/2014/main" id="{EA00566A-D768-46E2-8007-0B9FA8AE2351}"/>
                </a:ext>
              </a:extLst>
            </p:cNvPr>
            <p:cNvSpPr>
              <a:spLocks/>
            </p:cNvSpPr>
            <p:nvPr/>
          </p:nvSpPr>
          <p:spPr bwMode="auto">
            <a:xfrm>
              <a:off x="4422" y="2161"/>
              <a:ext cx="212" cy="23"/>
            </a:xfrm>
            <a:custGeom>
              <a:avLst/>
              <a:gdLst>
                <a:gd name="T0" fmla="*/ 114 w 116"/>
                <a:gd name="T1" fmla="*/ 13 h 13"/>
                <a:gd name="T2" fmla="*/ 2 w 116"/>
                <a:gd name="T3" fmla="*/ 13 h 13"/>
                <a:gd name="T4" fmla="*/ 0 w 116"/>
                <a:gd name="T5" fmla="*/ 10 h 13"/>
                <a:gd name="T6" fmla="*/ 2 w 116"/>
                <a:gd name="T7" fmla="*/ 2 h 13"/>
                <a:gd name="T8" fmla="*/ 5 w 116"/>
                <a:gd name="T9" fmla="*/ 0 h 13"/>
                <a:gd name="T10" fmla="*/ 114 w 116"/>
                <a:gd name="T11" fmla="*/ 0 h 13"/>
                <a:gd name="T12" fmla="*/ 116 w 116"/>
                <a:gd name="T13" fmla="*/ 2 h 13"/>
                <a:gd name="T14" fmla="*/ 116 w 116"/>
                <a:gd name="T15" fmla="*/ 10 h 13"/>
                <a:gd name="T16" fmla="*/ 114 w 11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3">
                  <a:moveTo>
                    <a:pt x="114" y="13"/>
                  </a:moveTo>
                  <a:cubicBezTo>
                    <a:pt x="2" y="13"/>
                    <a:pt x="2" y="13"/>
                    <a:pt x="2" y="13"/>
                  </a:cubicBezTo>
                  <a:cubicBezTo>
                    <a:pt x="1" y="13"/>
                    <a:pt x="0" y="12"/>
                    <a:pt x="0" y="10"/>
                  </a:cubicBezTo>
                  <a:cubicBezTo>
                    <a:pt x="2" y="2"/>
                    <a:pt x="2" y="2"/>
                    <a:pt x="2" y="2"/>
                  </a:cubicBezTo>
                  <a:cubicBezTo>
                    <a:pt x="2" y="1"/>
                    <a:pt x="3" y="0"/>
                    <a:pt x="5" y="0"/>
                  </a:cubicBezTo>
                  <a:cubicBezTo>
                    <a:pt x="114" y="0"/>
                    <a:pt x="114" y="0"/>
                    <a:pt x="114" y="0"/>
                  </a:cubicBezTo>
                  <a:cubicBezTo>
                    <a:pt x="115" y="0"/>
                    <a:pt x="116" y="1"/>
                    <a:pt x="116" y="2"/>
                  </a:cubicBezTo>
                  <a:cubicBezTo>
                    <a:pt x="116" y="10"/>
                    <a:pt x="116" y="10"/>
                    <a:pt x="116" y="10"/>
                  </a:cubicBezTo>
                  <a:cubicBezTo>
                    <a:pt x="116" y="12"/>
                    <a:pt x="115" y="13"/>
                    <a:pt x="114" y="13"/>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3">
              <a:extLst>
                <a:ext uri="{FF2B5EF4-FFF2-40B4-BE49-F238E27FC236}">
                  <a16:creationId xmlns:a16="http://schemas.microsoft.com/office/drawing/2014/main" id="{831CAE89-B065-441E-8E00-EF81F680D42F}"/>
                </a:ext>
              </a:extLst>
            </p:cNvPr>
            <p:cNvSpPr>
              <a:spLocks/>
            </p:cNvSpPr>
            <p:nvPr/>
          </p:nvSpPr>
          <p:spPr bwMode="auto">
            <a:xfrm>
              <a:off x="4754" y="1532"/>
              <a:ext cx="14" cy="37"/>
            </a:xfrm>
            <a:custGeom>
              <a:avLst/>
              <a:gdLst>
                <a:gd name="T0" fmla="*/ 3 w 8"/>
                <a:gd name="T1" fmla="*/ 0 h 20"/>
                <a:gd name="T2" fmla="*/ 3 w 8"/>
                <a:gd name="T3" fmla="*/ 0 h 20"/>
                <a:gd name="T4" fmla="*/ 0 w 8"/>
                <a:gd name="T5" fmla="*/ 4 h 20"/>
                <a:gd name="T6" fmla="*/ 2 w 8"/>
                <a:gd name="T7" fmla="*/ 17 h 20"/>
                <a:gd name="T8" fmla="*/ 5 w 8"/>
                <a:gd name="T9" fmla="*/ 19 h 20"/>
                <a:gd name="T10" fmla="*/ 5 w 8"/>
                <a:gd name="T11" fmla="*/ 19 h 20"/>
                <a:gd name="T12" fmla="*/ 8 w 8"/>
                <a:gd name="T13" fmla="*/ 16 h 20"/>
                <a:gd name="T14" fmla="*/ 6 w 8"/>
                <a:gd name="T15" fmla="*/ 3 h 20"/>
                <a:gd name="T16" fmla="*/ 3 w 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3" y="0"/>
                  </a:moveTo>
                  <a:cubicBezTo>
                    <a:pt x="3" y="0"/>
                    <a:pt x="3" y="0"/>
                    <a:pt x="3" y="0"/>
                  </a:cubicBezTo>
                  <a:cubicBezTo>
                    <a:pt x="1" y="0"/>
                    <a:pt x="0" y="2"/>
                    <a:pt x="0" y="4"/>
                  </a:cubicBezTo>
                  <a:cubicBezTo>
                    <a:pt x="2" y="17"/>
                    <a:pt x="2" y="17"/>
                    <a:pt x="2" y="17"/>
                  </a:cubicBezTo>
                  <a:cubicBezTo>
                    <a:pt x="2" y="18"/>
                    <a:pt x="4" y="20"/>
                    <a:pt x="5" y="19"/>
                  </a:cubicBezTo>
                  <a:cubicBezTo>
                    <a:pt x="5" y="19"/>
                    <a:pt x="5" y="19"/>
                    <a:pt x="5" y="19"/>
                  </a:cubicBezTo>
                  <a:cubicBezTo>
                    <a:pt x="7" y="19"/>
                    <a:pt x="8" y="18"/>
                    <a:pt x="8" y="16"/>
                  </a:cubicBezTo>
                  <a:cubicBezTo>
                    <a:pt x="6" y="3"/>
                    <a:pt x="6" y="3"/>
                    <a:pt x="6" y="3"/>
                  </a:cubicBezTo>
                  <a:cubicBezTo>
                    <a:pt x="6" y="1"/>
                    <a:pt x="4" y="0"/>
                    <a:pt x="3"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4">
              <a:extLst>
                <a:ext uri="{FF2B5EF4-FFF2-40B4-BE49-F238E27FC236}">
                  <a16:creationId xmlns:a16="http://schemas.microsoft.com/office/drawing/2014/main" id="{C15049E7-043B-4E51-8FAA-0BE0AC8B53F7}"/>
                </a:ext>
              </a:extLst>
            </p:cNvPr>
            <p:cNvSpPr>
              <a:spLocks/>
            </p:cNvSpPr>
            <p:nvPr/>
          </p:nvSpPr>
          <p:spPr bwMode="auto">
            <a:xfrm>
              <a:off x="4743" y="1532"/>
              <a:ext cx="14" cy="37"/>
            </a:xfrm>
            <a:custGeom>
              <a:avLst/>
              <a:gdLst>
                <a:gd name="T0" fmla="*/ 3 w 8"/>
                <a:gd name="T1" fmla="*/ 0 h 20"/>
                <a:gd name="T2" fmla="*/ 3 w 8"/>
                <a:gd name="T3" fmla="*/ 0 h 20"/>
                <a:gd name="T4" fmla="*/ 0 w 8"/>
                <a:gd name="T5" fmla="*/ 4 h 20"/>
                <a:gd name="T6" fmla="*/ 2 w 8"/>
                <a:gd name="T7" fmla="*/ 17 h 20"/>
                <a:gd name="T8" fmla="*/ 5 w 8"/>
                <a:gd name="T9" fmla="*/ 20 h 20"/>
                <a:gd name="T10" fmla="*/ 5 w 8"/>
                <a:gd name="T11" fmla="*/ 20 h 20"/>
                <a:gd name="T12" fmla="*/ 8 w 8"/>
                <a:gd name="T13" fmla="*/ 16 h 20"/>
                <a:gd name="T14" fmla="*/ 6 w 8"/>
                <a:gd name="T15" fmla="*/ 3 h 20"/>
                <a:gd name="T16" fmla="*/ 3 w 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3" y="0"/>
                  </a:moveTo>
                  <a:cubicBezTo>
                    <a:pt x="3" y="0"/>
                    <a:pt x="3" y="0"/>
                    <a:pt x="3" y="0"/>
                  </a:cubicBezTo>
                  <a:cubicBezTo>
                    <a:pt x="1" y="1"/>
                    <a:pt x="0" y="2"/>
                    <a:pt x="0" y="4"/>
                  </a:cubicBezTo>
                  <a:cubicBezTo>
                    <a:pt x="2" y="17"/>
                    <a:pt x="2" y="17"/>
                    <a:pt x="2" y="17"/>
                  </a:cubicBezTo>
                  <a:cubicBezTo>
                    <a:pt x="2" y="19"/>
                    <a:pt x="4" y="20"/>
                    <a:pt x="5" y="20"/>
                  </a:cubicBezTo>
                  <a:cubicBezTo>
                    <a:pt x="5" y="20"/>
                    <a:pt x="5" y="20"/>
                    <a:pt x="5" y="20"/>
                  </a:cubicBezTo>
                  <a:cubicBezTo>
                    <a:pt x="7" y="19"/>
                    <a:pt x="8" y="18"/>
                    <a:pt x="8" y="16"/>
                  </a:cubicBezTo>
                  <a:cubicBezTo>
                    <a:pt x="6" y="3"/>
                    <a:pt x="6" y="3"/>
                    <a:pt x="6" y="3"/>
                  </a:cubicBezTo>
                  <a:cubicBezTo>
                    <a:pt x="6" y="1"/>
                    <a:pt x="5" y="0"/>
                    <a:pt x="3"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5">
              <a:extLst>
                <a:ext uri="{FF2B5EF4-FFF2-40B4-BE49-F238E27FC236}">
                  <a16:creationId xmlns:a16="http://schemas.microsoft.com/office/drawing/2014/main" id="{1FDCAB6F-A5F8-4156-AA05-35E1D100C8CC}"/>
                </a:ext>
              </a:extLst>
            </p:cNvPr>
            <p:cNvSpPr>
              <a:spLocks/>
            </p:cNvSpPr>
            <p:nvPr/>
          </p:nvSpPr>
          <p:spPr bwMode="auto">
            <a:xfrm>
              <a:off x="4732" y="1534"/>
              <a:ext cx="16" cy="35"/>
            </a:xfrm>
            <a:custGeom>
              <a:avLst/>
              <a:gdLst>
                <a:gd name="T0" fmla="*/ 3 w 9"/>
                <a:gd name="T1" fmla="*/ 0 h 19"/>
                <a:gd name="T2" fmla="*/ 3 w 9"/>
                <a:gd name="T3" fmla="*/ 0 h 19"/>
                <a:gd name="T4" fmla="*/ 1 w 9"/>
                <a:gd name="T5" fmla="*/ 3 h 19"/>
                <a:gd name="T6" fmla="*/ 2 w 9"/>
                <a:gd name="T7" fmla="*/ 17 h 19"/>
                <a:gd name="T8" fmla="*/ 6 w 9"/>
                <a:gd name="T9" fmla="*/ 19 h 19"/>
                <a:gd name="T10" fmla="*/ 6 w 9"/>
                <a:gd name="T11" fmla="*/ 19 h 19"/>
                <a:gd name="T12" fmla="*/ 8 w 9"/>
                <a:gd name="T13" fmla="*/ 16 h 19"/>
                <a:gd name="T14" fmla="*/ 7 w 9"/>
                <a:gd name="T15" fmla="*/ 3 h 19"/>
                <a:gd name="T16" fmla="*/ 3 w 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9">
                  <a:moveTo>
                    <a:pt x="3" y="0"/>
                  </a:moveTo>
                  <a:cubicBezTo>
                    <a:pt x="3" y="0"/>
                    <a:pt x="3" y="0"/>
                    <a:pt x="3" y="0"/>
                  </a:cubicBezTo>
                  <a:cubicBezTo>
                    <a:pt x="2" y="0"/>
                    <a:pt x="0" y="2"/>
                    <a:pt x="1" y="3"/>
                  </a:cubicBezTo>
                  <a:cubicBezTo>
                    <a:pt x="2" y="17"/>
                    <a:pt x="2" y="17"/>
                    <a:pt x="2" y="17"/>
                  </a:cubicBezTo>
                  <a:cubicBezTo>
                    <a:pt x="3" y="18"/>
                    <a:pt x="4" y="19"/>
                    <a:pt x="6" y="19"/>
                  </a:cubicBezTo>
                  <a:cubicBezTo>
                    <a:pt x="6" y="19"/>
                    <a:pt x="6" y="19"/>
                    <a:pt x="6" y="19"/>
                  </a:cubicBezTo>
                  <a:cubicBezTo>
                    <a:pt x="8" y="19"/>
                    <a:pt x="9" y="17"/>
                    <a:pt x="8" y="16"/>
                  </a:cubicBezTo>
                  <a:cubicBezTo>
                    <a:pt x="7" y="3"/>
                    <a:pt x="7" y="3"/>
                    <a:pt x="7" y="3"/>
                  </a:cubicBezTo>
                  <a:cubicBezTo>
                    <a:pt x="7" y="1"/>
                    <a:pt x="5" y="0"/>
                    <a:pt x="3"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6">
              <a:extLst>
                <a:ext uri="{FF2B5EF4-FFF2-40B4-BE49-F238E27FC236}">
                  <a16:creationId xmlns:a16="http://schemas.microsoft.com/office/drawing/2014/main" id="{1358D068-1609-44A4-94E2-ED055B488EEA}"/>
                </a:ext>
              </a:extLst>
            </p:cNvPr>
            <p:cNvSpPr>
              <a:spLocks/>
            </p:cNvSpPr>
            <p:nvPr/>
          </p:nvSpPr>
          <p:spPr bwMode="auto">
            <a:xfrm>
              <a:off x="4722" y="1536"/>
              <a:ext cx="15" cy="34"/>
            </a:xfrm>
            <a:custGeom>
              <a:avLst/>
              <a:gdLst>
                <a:gd name="T0" fmla="*/ 3 w 8"/>
                <a:gd name="T1" fmla="*/ 0 h 19"/>
                <a:gd name="T2" fmla="*/ 3 w 8"/>
                <a:gd name="T3" fmla="*/ 0 h 19"/>
                <a:gd name="T4" fmla="*/ 0 w 8"/>
                <a:gd name="T5" fmla="*/ 3 h 19"/>
                <a:gd name="T6" fmla="*/ 2 w 8"/>
                <a:gd name="T7" fmla="*/ 17 h 19"/>
                <a:gd name="T8" fmla="*/ 5 w 8"/>
                <a:gd name="T9" fmla="*/ 19 h 19"/>
                <a:gd name="T10" fmla="*/ 5 w 8"/>
                <a:gd name="T11" fmla="*/ 19 h 19"/>
                <a:gd name="T12" fmla="*/ 8 w 8"/>
                <a:gd name="T13" fmla="*/ 16 h 19"/>
                <a:gd name="T14" fmla="*/ 6 w 8"/>
                <a:gd name="T15" fmla="*/ 3 h 19"/>
                <a:gd name="T16" fmla="*/ 3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3" y="0"/>
                  </a:moveTo>
                  <a:cubicBezTo>
                    <a:pt x="3" y="0"/>
                    <a:pt x="3" y="0"/>
                    <a:pt x="3" y="0"/>
                  </a:cubicBezTo>
                  <a:cubicBezTo>
                    <a:pt x="1" y="0"/>
                    <a:pt x="0" y="2"/>
                    <a:pt x="0" y="3"/>
                  </a:cubicBezTo>
                  <a:cubicBezTo>
                    <a:pt x="2" y="17"/>
                    <a:pt x="2" y="17"/>
                    <a:pt x="2" y="17"/>
                  </a:cubicBezTo>
                  <a:cubicBezTo>
                    <a:pt x="2" y="18"/>
                    <a:pt x="4" y="19"/>
                    <a:pt x="5" y="19"/>
                  </a:cubicBezTo>
                  <a:cubicBezTo>
                    <a:pt x="5" y="19"/>
                    <a:pt x="5" y="19"/>
                    <a:pt x="5" y="19"/>
                  </a:cubicBezTo>
                  <a:cubicBezTo>
                    <a:pt x="7" y="19"/>
                    <a:pt x="8" y="17"/>
                    <a:pt x="8" y="16"/>
                  </a:cubicBezTo>
                  <a:cubicBezTo>
                    <a:pt x="6" y="3"/>
                    <a:pt x="6" y="3"/>
                    <a:pt x="6" y="3"/>
                  </a:cubicBezTo>
                  <a:cubicBezTo>
                    <a:pt x="6" y="1"/>
                    <a:pt x="5" y="0"/>
                    <a:pt x="3"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7">
              <a:extLst>
                <a:ext uri="{FF2B5EF4-FFF2-40B4-BE49-F238E27FC236}">
                  <a16:creationId xmlns:a16="http://schemas.microsoft.com/office/drawing/2014/main" id="{1F001A34-91FF-4759-A2E6-58850A076280}"/>
                </a:ext>
              </a:extLst>
            </p:cNvPr>
            <p:cNvSpPr>
              <a:spLocks/>
            </p:cNvSpPr>
            <p:nvPr/>
          </p:nvSpPr>
          <p:spPr bwMode="auto">
            <a:xfrm>
              <a:off x="4721" y="1538"/>
              <a:ext cx="56" cy="82"/>
            </a:xfrm>
            <a:custGeom>
              <a:avLst/>
              <a:gdLst>
                <a:gd name="T0" fmla="*/ 14 w 31"/>
                <a:gd name="T1" fmla="*/ 45 h 45"/>
                <a:gd name="T2" fmla="*/ 1 w 31"/>
                <a:gd name="T3" fmla="*/ 22 h 45"/>
                <a:gd name="T4" fmla="*/ 1 w 31"/>
                <a:gd name="T5" fmla="*/ 1 h 45"/>
                <a:gd name="T6" fmla="*/ 11 w 31"/>
                <a:gd name="T7" fmla="*/ 4 h 45"/>
                <a:gd name="T8" fmla="*/ 24 w 31"/>
                <a:gd name="T9" fmla="*/ 0 h 45"/>
                <a:gd name="T10" fmla="*/ 30 w 31"/>
                <a:gd name="T11" fmla="*/ 20 h 45"/>
                <a:gd name="T12" fmla="*/ 29 w 31"/>
                <a:gd name="T13" fmla="*/ 39 h 45"/>
                <a:gd name="T14" fmla="*/ 14 w 31"/>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5">
                  <a:moveTo>
                    <a:pt x="14" y="45"/>
                  </a:moveTo>
                  <a:cubicBezTo>
                    <a:pt x="14" y="45"/>
                    <a:pt x="3" y="26"/>
                    <a:pt x="1" y="22"/>
                  </a:cubicBezTo>
                  <a:cubicBezTo>
                    <a:pt x="0" y="18"/>
                    <a:pt x="1" y="1"/>
                    <a:pt x="1" y="1"/>
                  </a:cubicBezTo>
                  <a:cubicBezTo>
                    <a:pt x="1" y="1"/>
                    <a:pt x="8" y="5"/>
                    <a:pt x="11" y="4"/>
                  </a:cubicBezTo>
                  <a:cubicBezTo>
                    <a:pt x="15" y="3"/>
                    <a:pt x="24" y="0"/>
                    <a:pt x="24" y="0"/>
                  </a:cubicBezTo>
                  <a:cubicBezTo>
                    <a:pt x="24" y="0"/>
                    <a:pt x="30" y="13"/>
                    <a:pt x="30" y="20"/>
                  </a:cubicBezTo>
                  <a:cubicBezTo>
                    <a:pt x="31" y="27"/>
                    <a:pt x="29" y="39"/>
                    <a:pt x="29" y="39"/>
                  </a:cubicBezTo>
                  <a:lnTo>
                    <a:pt x="14" y="45"/>
                  </a:ln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75" name="Picture 74">
            <a:extLst>
              <a:ext uri="{FF2B5EF4-FFF2-40B4-BE49-F238E27FC236}">
                <a16:creationId xmlns:a16="http://schemas.microsoft.com/office/drawing/2014/main" id="{003934AC-B6DA-4709-A16E-517CDA4FF541}"/>
              </a:ext>
            </a:extLst>
          </p:cNvPr>
          <p:cNvPicPr>
            <a:picLocks noChangeAspect="1"/>
          </p:cNvPicPr>
          <p:nvPr/>
        </p:nvPicPr>
        <p:blipFill>
          <a:blip r:embed="rId10"/>
          <a:stretch>
            <a:fillRect/>
          </a:stretch>
        </p:blipFill>
        <p:spPr>
          <a:xfrm>
            <a:off x="6439906" y="3999533"/>
            <a:ext cx="2223714" cy="1483747"/>
          </a:xfrm>
          <a:prstGeom prst="rect">
            <a:avLst/>
          </a:prstGeom>
        </p:spPr>
      </p:pic>
    </p:spTree>
    <p:extLst>
      <p:ext uri="{BB962C8B-B14F-4D97-AF65-F5344CB8AC3E}">
        <p14:creationId xmlns:p14="http://schemas.microsoft.com/office/powerpoint/2010/main" val="1264728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53F8E84-6E02-4800-A07A-F457C0CBA91D}"/>
              </a:ext>
            </a:extLst>
          </p:cNvPr>
          <p:cNvSpPr/>
          <p:nvPr/>
        </p:nvSpPr>
        <p:spPr bwMode="auto">
          <a:xfrm>
            <a:off x="2009955" y="-452"/>
            <a:ext cx="7134043" cy="1034634"/>
          </a:xfrm>
          <a:prstGeom prst="rect">
            <a:avLst/>
          </a:prstGeom>
          <a:solidFill>
            <a:srgbClr val="BCE0A4"/>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200" i="0" u="none" strike="noStrike" cap="none" normalizeH="0" baseline="0" dirty="0">
                <a:ln>
                  <a:noFill/>
                </a:ln>
                <a:solidFill>
                  <a:schemeClr val="accent2">
                    <a:lumMod val="75000"/>
                  </a:schemeClr>
                </a:solidFill>
                <a:effectLst/>
                <a:latin typeface="+mj-lt"/>
              </a:rPr>
              <a:t>     Brainstorming</a:t>
            </a:r>
          </a:p>
        </p:txBody>
      </p:sp>
      <p:sp>
        <p:nvSpPr>
          <p:cNvPr id="18" name="Rectangle 17">
            <a:extLst>
              <a:ext uri="{FF2B5EF4-FFF2-40B4-BE49-F238E27FC236}">
                <a16:creationId xmlns:a16="http://schemas.microsoft.com/office/drawing/2014/main" id="{4414E632-77BD-4CD5-9674-EB76179C2461}"/>
              </a:ext>
            </a:extLst>
          </p:cNvPr>
          <p:cNvSpPr/>
          <p:nvPr/>
        </p:nvSpPr>
        <p:spPr bwMode="auto">
          <a:xfrm>
            <a:off x="-2" y="-452"/>
            <a:ext cx="2009956" cy="1034634"/>
          </a:xfrm>
          <a:prstGeom prst="rect">
            <a:avLst/>
          </a:prstGeom>
          <a:solidFill>
            <a:srgbClr val="68AA3B"/>
          </a:solidFill>
          <a:ln w="1016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latin typeface="+mj-lt"/>
            </a:endParaRPr>
          </a:p>
        </p:txBody>
      </p:sp>
      <p:grpSp>
        <p:nvGrpSpPr>
          <p:cNvPr id="14" name="Group 13">
            <a:extLst>
              <a:ext uri="{FF2B5EF4-FFF2-40B4-BE49-F238E27FC236}">
                <a16:creationId xmlns:a16="http://schemas.microsoft.com/office/drawing/2014/main" id="{A2D2CCE3-C320-47F1-A988-CBB39EC05BB7}"/>
              </a:ext>
            </a:extLst>
          </p:cNvPr>
          <p:cNvGrpSpPr/>
          <p:nvPr/>
        </p:nvGrpSpPr>
        <p:grpSpPr>
          <a:xfrm>
            <a:off x="285101" y="27035"/>
            <a:ext cx="1489497" cy="1066815"/>
            <a:chOff x="3182844" y="3641811"/>
            <a:chExt cx="1489497" cy="1066815"/>
          </a:xfrm>
        </p:grpSpPr>
        <p:sp>
          <p:nvSpPr>
            <p:cNvPr id="7" name="Rectangle 6">
              <a:extLst>
                <a:ext uri="{FF2B5EF4-FFF2-40B4-BE49-F238E27FC236}">
                  <a16:creationId xmlns:a16="http://schemas.microsoft.com/office/drawing/2014/main" id="{1DDB8E64-626A-4CAD-BEB4-8C7B27864199}"/>
                </a:ext>
              </a:extLst>
            </p:cNvPr>
            <p:cNvSpPr/>
            <p:nvPr/>
          </p:nvSpPr>
          <p:spPr>
            <a:xfrm>
              <a:off x="3182844" y="3949444"/>
              <a:ext cx="1489497" cy="759182"/>
            </a:xfrm>
            <a:prstGeom prst="rect">
              <a:avLst/>
            </a:prstGeom>
          </p:spPr>
          <p:txBody>
            <a:bodyPr wrap="square">
              <a:spAutoFit/>
            </a:bodyPr>
            <a:lstStyle/>
            <a:p>
              <a:pPr algn="ctr" fontAlgn="base">
                <a:lnSpc>
                  <a:spcPts val="2600"/>
                </a:lnSpc>
                <a:spcBef>
                  <a:spcPct val="0"/>
                </a:spcBef>
                <a:spcAft>
                  <a:spcPct val="0"/>
                </a:spcAft>
              </a:pPr>
              <a:r>
                <a:rPr lang="en-US" sz="5400" dirty="0">
                  <a:solidFill>
                    <a:schemeClr val="bg1"/>
                  </a:solidFill>
                  <a:latin typeface="Franklin Gothic Medium Cond" panose="020B0606030402020204" pitchFamily="34" charset="0"/>
                </a:rPr>
                <a:t> </a:t>
              </a:r>
              <a:endParaRPr lang="en-US" sz="2000" dirty="0">
                <a:solidFill>
                  <a:schemeClr val="bg1"/>
                </a:solidFill>
                <a:latin typeface="Franklin Gothic Medium Cond" panose="020B0606030402020204" pitchFamily="34" charset="0"/>
              </a:endParaRPr>
            </a:p>
            <a:p>
              <a:pPr algn="ctr" fontAlgn="base">
                <a:lnSpc>
                  <a:spcPts val="2600"/>
                </a:lnSpc>
                <a:spcBef>
                  <a:spcPct val="0"/>
                </a:spcBef>
                <a:spcAft>
                  <a:spcPct val="0"/>
                </a:spcAft>
              </a:pPr>
              <a:r>
                <a:rPr lang="en-US" sz="2000" dirty="0">
                  <a:solidFill>
                    <a:schemeClr val="bg1"/>
                  </a:solidFill>
                  <a:latin typeface="Franklin Gothic Medium Cond" panose="020B0606030402020204" pitchFamily="34" charset="0"/>
                </a:rPr>
                <a:t>Ideate</a:t>
              </a:r>
            </a:p>
          </p:txBody>
        </p:sp>
        <p:pic>
          <p:nvPicPr>
            <p:cNvPr id="10" name="Graphic 9" descr="Lightbulb">
              <a:extLst>
                <a:ext uri="{FF2B5EF4-FFF2-40B4-BE49-F238E27FC236}">
                  <a16:creationId xmlns:a16="http://schemas.microsoft.com/office/drawing/2014/main" id="{0B9A774F-EBC0-404C-85B9-D201996887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65604" y="3641811"/>
              <a:ext cx="723976" cy="723976"/>
            </a:xfrm>
            <a:prstGeom prst="rect">
              <a:avLst/>
            </a:prstGeom>
          </p:spPr>
        </p:pic>
      </p:grpSp>
      <p:sp>
        <p:nvSpPr>
          <p:cNvPr id="25" name="Rectangle 24">
            <a:extLst>
              <a:ext uri="{FF2B5EF4-FFF2-40B4-BE49-F238E27FC236}">
                <a16:creationId xmlns:a16="http://schemas.microsoft.com/office/drawing/2014/main" id="{2AD52CB6-8934-4A61-A7F9-8EA063EE5673}"/>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7C97DFC2-AE3A-49D9-A840-FA700EAE1B9D}"/>
              </a:ext>
            </a:extLst>
          </p:cNvPr>
          <p:cNvSpPr/>
          <p:nvPr/>
        </p:nvSpPr>
        <p:spPr bwMode="auto">
          <a:xfrm>
            <a:off x="4903925" y="5347449"/>
            <a:ext cx="4140250" cy="151055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a:ln>
                <a:noFill/>
              </a:ln>
              <a:solidFill>
                <a:schemeClr val="accent2"/>
              </a:solidFill>
              <a:effectLst/>
              <a:latin typeface="+mj-lt"/>
            </a:endParaRPr>
          </a:p>
        </p:txBody>
      </p:sp>
      <p:sp>
        <p:nvSpPr>
          <p:cNvPr id="28" name="Title 1">
            <a:extLst>
              <a:ext uri="{FF2B5EF4-FFF2-40B4-BE49-F238E27FC236}">
                <a16:creationId xmlns:a16="http://schemas.microsoft.com/office/drawing/2014/main" id="{452D011C-AAC5-4724-A93F-ED4A25A1A8A0}"/>
              </a:ext>
            </a:extLst>
          </p:cNvPr>
          <p:cNvSpPr>
            <a:spLocks noGrp="1"/>
          </p:cNvSpPr>
          <p:nvPr>
            <p:ph type="title"/>
          </p:nvPr>
        </p:nvSpPr>
        <p:spPr>
          <a:xfrm>
            <a:off x="466259" y="1152103"/>
            <a:ext cx="1940511" cy="293295"/>
          </a:xfrm>
        </p:spPr>
        <p:txBody>
          <a:bodyPr/>
          <a:lstStyle/>
          <a:p>
            <a:r>
              <a:rPr lang="en-US" sz="2000" dirty="0"/>
              <a:t>When To Use It</a:t>
            </a:r>
          </a:p>
        </p:txBody>
      </p:sp>
      <p:sp>
        <p:nvSpPr>
          <p:cNvPr id="29" name="Title 1">
            <a:extLst>
              <a:ext uri="{FF2B5EF4-FFF2-40B4-BE49-F238E27FC236}">
                <a16:creationId xmlns:a16="http://schemas.microsoft.com/office/drawing/2014/main" id="{90EC6E3D-FF94-4D3E-8055-B4D0F76729C3}"/>
              </a:ext>
            </a:extLst>
          </p:cNvPr>
          <p:cNvSpPr txBox="1">
            <a:spLocks/>
          </p:cNvSpPr>
          <p:nvPr/>
        </p:nvSpPr>
        <p:spPr bwMode="auto">
          <a:xfrm>
            <a:off x="466256" y="2977690"/>
            <a:ext cx="1940511" cy="29329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r>
              <a:rPr lang="en-US" sz="2000" kern="0" dirty="0"/>
              <a:t>Approach</a:t>
            </a:r>
          </a:p>
        </p:txBody>
      </p:sp>
      <p:sp>
        <p:nvSpPr>
          <p:cNvPr id="30" name="Title 1">
            <a:extLst>
              <a:ext uri="{FF2B5EF4-FFF2-40B4-BE49-F238E27FC236}">
                <a16:creationId xmlns:a16="http://schemas.microsoft.com/office/drawing/2014/main" id="{A71CEFF6-AC9F-456E-9CEA-18A4D8EFF191}"/>
              </a:ext>
            </a:extLst>
          </p:cNvPr>
          <p:cNvSpPr txBox="1">
            <a:spLocks/>
          </p:cNvSpPr>
          <p:nvPr/>
        </p:nvSpPr>
        <p:spPr bwMode="auto">
          <a:xfrm>
            <a:off x="4903926" y="1152102"/>
            <a:ext cx="1940511" cy="29329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r>
              <a:rPr lang="en-US" sz="2000" kern="0" dirty="0"/>
              <a:t>Why Use It</a:t>
            </a:r>
          </a:p>
        </p:txBody>
      </p:sp>
      <p:sp>
        <p:nvSpPr>
          <p:cNvPr id="31" name="Title 1">
            <a:extLst>
              <a:ext uri="{FF2B5EF4-FFF2-40B4-BE49-F238E27FC236}">
                <a16:creationId xmlns:a16="http://schemas.microsoft.com/office/drawing/2014/main" id="{79F01498-8C7C-4941-BBBC-7CA45B96C758}"/>
              </a:ext>
            </a:extLst>
          </p:cNvPr>
          <p:cNvSpPr txBox="1">
            <a:spLocks/>
          </p:cNvSpPr>
          <p:nvPr/>
        </p:nvSpPr>
        <p:spPr bwMode="auto">
          <a:xfrm>
            <a:off x="5002508" y="5470377"/>
            <a:ext cx="2091678" cy="16798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r>
              <a:rPr lang="en-US" sz="2000" kern="0" dirty="0"/>
              <a:t>Tips</a:t>
            </a:r>
          </a:p>
        </p:txBody>
      </p:sp>
      <p:sp>
        <p:nvSpPr>
          <p:cNvPr id="32" name="Title 1">
            <a:extLst>
              <a:ext uri="{FF2B5EF4-FFF2-40B4-BE49-F238E27FC236}">
                <a16:creationId xmlns:a16="http://schemas.microsoft.com/office/drawing/2014/main" id="{401499A9-A374-49ED-A5D7-78A8C8D1D0A7}"/>
              </a:ext>
            </a:extLst>
          </p:cNvPr>
          <p:cNvSpPr txBox="1">
            <a:spLocks/>
          </p:cNvSpPr>
          <p:nvPr/>
        </p:nvSpPr>
        <p:spPr bwMode="auto">
          <a:xfrm>
            <a:off x="5210359" y="284671"/>
            <a:ext cx="3735233" cy="453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algn="r"/>
            <a:r>
              <a:rPr lang="en-US" sz="1400" kern="0" dirty="0">
                <a:solidFill>
                  <a:schemeClr val="accent2"/>
                </a:solidFill>
              </a:rPr>
              <a:t>Focusing on idea generation</a:t>
            </a:r>
            <a:br>
              <a:rPr lang="en-US" sz="1400" kern="0" dirty="0">
                <a:solidFill>
                  <a:schemeClr val="accent2"/>
                </a:solidFill>
              </a:rPr>
            </a:br>
            <a:r>
              <a:rPr lang="en-US" sz="1400" kern="0" dirty="0">
                <a:solidFill>
                  <a:schemeClr val="accent2"/>
                </a:solidFill>
              </a:rPr>
              <a:t>by going broad &amp; wide</a:t>
            </a:r>
          </a:p>
        </p:txBody>
      </p:sp>
      <p:sp>
        <p:nvSpPr>
          <p:cNvPr id="33" name="Title 1">
            <a:extLst>
              <a:ext uri="{FF2B5EF4-FFF2-40B4-BE49-F238E27FC236}">
                <a16:creationId xmlns:a16="http://schemas.microsoft.com/office/drawing/2014/main" id="{136E2B8B-9BFF-4975-917F-AEACFCC24ECB}"/>
              </a:ext>
            </a:extLst>
          </p:cNvPr>
          <p:cNvSpPr txBox="1">
            <a:spLocks/>
          </p:cNvSpPr>
          <p:nvPr/>
        </p:nvSpPr>
        <p:spPr bwMode="auto">
          <a:xfrm>
            <a:off x="466257" y="1497155"/>
            <a:ext cx="4002226" cy="1556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a:spcAft>
                <a:spcPts val="600"/>
              </a:spcAft>
            </a:pPr>
            <a:r>
              <a:rPr lang="en-US" sz="1000" kern="0" dirty="0">
                <a:solidFill>
                  <a:schemeClr val="accent2"/>
                </a:solidFill>
                <a:latin typeface="+mn-lt"/>
              </a:rPr>
              <a:t>Brainstorming helps you generate many creative ideas and options.  </a:t>
            </a:r>
          </a:p>
          <a:p>
            <a:pPr>
              <a:spcAft>
                <a:spcPts val="600"/>
              </a:spcAft>
            </a:pPr>
            <a:r>
              <a:rPr lang="en-US" sz="1000" kern="0" dirty="0">
                <a:solidFill>
                  <a:schemeClr val="accent2"/>
                </a:solidFill>
                <a:latin typeface="+mn-lt"/>
              </a:rPr>
              <a:t>This is a key step in the early stage of the innovation process – and the intent is to produce a large number of ‘seed ideas’ through a freewheeling, creative process leveraging the collective thinking of a group. </a:t>
            </a:r>
          </a:p>
          <a:p>
            <a:pPr>
              <a:spcAft>
                <a:spcPts val="600"/>
              </a:spcAft>
            </a:pPr>
            <a:r>
              <a:rPr lang="en-US" sz="1000" kern="0" dirty="0">
                <a:solidFill>
                  <a:schemeClr val="accent2"/>
                </a:solidFill>
                <a:latin typeface="+mn-lt"/>
              </a:rPr>
              <a:t>During the latter stages of the innovation process, you will prioritize and filter these ideas so you can focus on the one(s) that are most promising.</a:t>
            </a:r>
          </a:p>
        </p:txBody>
      </p:sp>
      <p:sp>
        <p:nvSpPr>
          <p:cNvPr id="34" name="Title 1">
            <a:extLst>
              <a:ext uri="{FF2B5EF4-FFF2-40B4-BE49-F238E27FC236}">
                <a16:creationId xmlns:a16="http://schemas.microsoft.com/office/drawing/2014/main" id="{778B2435-9746-4E53-AFF4-A4001CD642E7}"/>
              </a:ext>
            </a:extLst>
          </p:cNvPr>
          <p:cNvSpPr txBox="1">
            <a:spLocks/>
          </p:cNvSpPr>
          <p:nvPr/>
        </p:nvSpPr>
        <p:spPr bwMode="auto">
          <a:xfrm>
            <a:off x="5036605" y="5671283"/>
            <a:ext cx="3908987" cy="6422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marL="228600" indent="-228600">
              <a:spcAft>
                <a:spcPts val="600"/>
              </a:spcAft>
              <a:buFont typeface="Wingdings" panose="05000000000000000000" pitchFamily="2" charset="2"/>
              <a:buChar char="ü"/>
            </a:pPr>
            <a:r>
              <a:rPr lang="en-US" sz="1000" kern="0" dirty="0">
                <a:solidFill>
                  <a:schemeClr val="accent2"/>
                </a:solidFill>
                <a:latin typeface="+mn-lt"/>
              </a:rPr>
              <a:t>If time is tight, cluster ideas on the fly by prompting the group for any related ideas</a:t>
            </a:r>
          </a:p>
          <a:p>
            <a:pPr marL="228600" indent="-228600">
              <a:spcAft>
                <a:spcPts val="600"/>
              </a:spcAft>
              <a:buFont typeface="Wingdings" panose="05000000000000000000" pitchFamily="2" charset="2"/>
              <a:buChar char="ü"/>
            </a:pPr>
            <a:r>
              <a:rPr lang="en-US" sz="1000" kern="0" dirty="0">
                <a:solidFill>
                  <a:schemeClr val="accent2"/>
                </a:solidFill>
                <a:latin typeface="+mn-lt"/>
              </a:rPr>
              <a:t>To generate more ideas add or remove constraints, for example, ask “what if we had a million dollars”, followed by “what if we had $5”</a:t>
            </a:r>
          </a:p>
          <a:p>
            <a:pPr marL="228600" indent="-228600">
              <a:spcAft>
                <a:spcPts val="600"/>
              </a:spcAft>
              <a:buFont typeface="Wingdings" panose="05000000000000000000" pitchFamily="2" charset="2"/>
              <a:buChar char="ü"/>
            </a:pPr>
            <a:r>
              <a:rPr lang="en-US" sz="1000" kern="0" dirty="0">
                <a:solidFill>
                  <a:schemeClr val="accent2"/>
                </a:solidFill>
                <a:latin typeface="+mn-lt"/>
              </a:rPr>
              <a:t>Push new thinking: combine 2 or 3 ideas in different ways to generate new ones, bring ‘Innovation Analogs’ or use ‘SCAMPER'</a:t>
            </a:r>
          </a:p>
          <a:p>
            <a:pPr marL="228600" indent="-228600">
              <a:spcAft>
                <a:spcPts val="600"/>
              </a:spcAft>
              <a:buFont typeface="Wingdings" panose="05000000000000000000" pitchFamily="2" charset="2"/>
              <a:buChar char="ü"/>
            </a:pPr>
            <a:endParaRPr lang="en-US" sz="1000" kern="0" dirty="0">
              <a:solidFill>
                <a:schemeClr val="accent2"/>
              </a:solidFill>
              <a:latin typeface="+mn-lt"/>
            </a:endParaRPr>
          </a:p>
        </p:txBody>
      </p:sp>
      <p:sp>
        <p:nvSpPr>
          <p:cNvPr id="35" name="Title 1">
            <a:extLst>
              <a:ext uri="{FF2B5EF4-FFF2-40B4-BE49-F238E27FC236}">
                <a16:creationId xmlns:a16="http://schemas.microsoft.com/office/drawing/2014/main" id="{48390B29-5988-4503-BEC3-D9B16C284120}"/>
              </a:ext>
            </a:extLst>
          </p:cNvPr>
          <p:cNvSpPr txBox="1">
            <a:spLocks/>
          </p:cNvSpPr>
          <p:nvPr/>
        </p:nvSpPr>
        <p:spPr bwMode="auto">
          <a:xfrm>
            <a:off x="466259" y="3412924"/>
            <a:ext cx="3890081" cy="27031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marL="228600" indent="-228600">
              <a:spcAft>
                <a:spcPts val="600"/>
              </a:spcAft>
              <a:buAutoNum type="arabicPeriod"/>
            </a:pPr>
            <a:r>
              <a:rPr lang="en-US" sz="1000" b="1" kern="0" dirty="0">
                <a:solidFill>
                  <a:srgbClr val="569131"/>
                </a:solidFill>
                <a:latin typeface="+mn-lt"/>
              </a:rPr>
              <a:t>PICK A GREAT TEAM</a:t>
            </a:r>
            <a:r>
              <a:rPr lang="en-US" sz="1000" kern="0" dirty="0">
                <a:solidFill>
                  <a:srgbClr val="569131"/>
                </a:solidFill>
                <a:latin typeface="+mn-lt"/>
              </a:rPr>
              <a:t> </a:t>
            </a:r>
            <a:r>
              <a:rPr lang="en-US" sz="1000" kern="0" dirty="0">
                <a:solidFill>
                  <a:schemeClr val="accent2"/>
                </a:solidFill>
                <a:latin typeface="+mn-lt"/>
              </a:rPr>
              <a:t>by engaging a diverse set of 6-12 people from various functions – they’ll bring a mix of necessary expertise and will look at the world in different ways from each other. </a:t>
            </a:r>
          </a:p>
          <a:p>
            <a:pPr marL="228600" indent="-228600">
              <a:spcAft>
                <a:spcPts val="600"/>
              </a:spcAft>
              <a:buFontTx/>
              <a:buAutoNum type="arabicPeriod"/>
            </a:pPr>
            <a:r>
              <a:rPr lang="en-US" sz="1000" b="1" kern="0" dirty="0">
                <a:solidFill>
                  <a:srgbClr val="569131"/>
                </a:solidFill>
                <a:latin typeface="+mn-lt"/>
              </a:rPr>
              <a:t>FIND AN INSPIRING SPACE </a:t>
            </a:r>
            <a:r>
              <a:rPr lang="en-US" sz="1000" kern="0" dirty="0">
                <a:solidFill>
                  <a:schemeClr val="accent2"/>
                </a:solidFill>
                <a:latin typeface="+mn-lt"/>
              </a:rPr>
              <a:t>by choosing an area that’s pleasant and easy to move around in (e.g., natural light, spacious), and has plenty of wall space for posting your ideas. </a:t>
            </a:r>
          </a:p>
          <a:p>
            <a:pPr marL="228600" indent="-228600">
              <a:spcAft>
                <a:spcPts val="600"/>
              </a:spcAft>
              <a:buFontTx/>
              <a:buAutoNum type="arabicPeriod"/>
            </a:pPr>
            <a:r>
              <a:rPr lang="en-US" sz="1000" b="1" kern="0" dirty="0">
                <a:solidFill>
                  <a:srgbClr val="569131"/>
                </a:solidFill>
                <a:latin typeface="+mn-lt"/>
              </a:rPr>
              <a:t>PROVIDE INSIGHT AND INSPIRATION </a:t>
            </a:r>
            <a:r>
              <a:rPr lang="en-US" sz="1000" kern="0" dirty="0">
                <a:solidFill>
                  <a:schemeClr val="accent2"/>
                </a:solidFill>
                <a:latin typeface="+mn-lt"/>
              </a:rPr>
              <a:t>by giving all participants some sort of ‘innovation assignment’ before the meeting to provide them context, to spur their creative thinking, and to put them in the right frame of mind. </a:t>
            </a:r>
          </a:p>
          <a:p>
            <a:pPr marL="228600" indent="-228600">
              <a:spcAft>
                <a:spcPts val="600"/>
              </a:spcAft>
              <a:buAutoNum type="arabicPeriod"/>
            </a:pPr>
            <a:r>
              <a:rPr lang="en-US" sz="1000" b="1" kern="0" dirty="0">
                <a:solidFill>
                  <a:srgbClr val="569131"/>
                </a:solidFill>
                <a:latin typeface="+mn-lt"/>
              </a:rPr>
              <a:t>SET CONTEXT </a:t>
            </a:r>
            <a:r>
              <a:rPr lang="en-US" sz="1000" kern="0" dirty="0">
                <a:solidFill>
                  <a:schemeClr val="accent2"/>
                </a:solidFill>
                <a:latin typeface="+mn-lt"/>
              </a:rPr>
              <a:t>by grounding participants in the problem or opportunity space, project history, personas and insights. If some people went through an Insights Safari, share the ‘What, So What’ notes with the rest of the team.</a:t>
            </a:r>
          </a:p>
          <a:p>
            <a:pPr marL="228600" indent="-228600">
              <a:spcAft>
                <a:spcPts val="600"/>
              </a:spcAft>
              <a:buAutoNum type="arabicPeriod"/>
            </a:pPr>
            <a:r>
              <a:rPr lang="en-US" sz="1000" b="1" kern="0" dirty="0">
                <a:solidFill>
                  <a:srgbClr val="569131"/>
                </a:solidFill>
                <a:latin typeface="+mn-lt"/>
              </a:rPr>
              <a:t>FOCUS ATTENTION </a:t>
            </a:r>
            <a:r>
              <a:rPr lang="en-US" sz="1000" kern="0" dirty="0">
                <a:solidFill>
                  <a:schemeClr val="accent2"/>
                </a:solidFill>
                <a:latin typeface="+mn-lt"/>
              </a:rPr>
              <a:t>by writing the customer problem or a provocative question on the board (How might we…? or What ways can…?).</a:t>
            </a:r>
          </a:p>
        </p:txBody>
      </p:sp>
      <p:cxnSp>
        <p:nvCxnSpPr>
          <p:cNvPr id="37" name="Straight Connector 36">
            <a:extLst>
              <a:ext uri="{FF2B5EF4-FFF2-40B4-BE49-F238E27FC236}">
                <a16:creationId xmlns:a16="http://schemas.microsoft.com/office/drawing/2014/main" id="{AAA559B2-EAF5-40A7-81A9-BC50C3CE563F}"/>
              </a:ext>
            </a:extLst>
          </p:cNvPr>
          <p:cNvCxnSpPr>
            <a:cxnSpLocks/>
          </p:cNvCxnSpPr>
          <p:nvPr/>
        </p:nvCxnSpPr>
        <p:spPr bwMode="auto">
          <a:xfrm>
            <a:off x="384930" y="3312547"/>
            <a:ext cx="8659245" cy="0"/>
          </a:xfrm>
          <a:prstGeom prst="line">
            <a:avLst/>
          </a:prstGeom>
          <a:noFill/>
          <a:ln w="12700" cap="flat" cmpd="sng" algn="ctr">
            <a:solidFill>
              <a:schemeClr val="tx2"/>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E23180E3-EA1D-4771-A1F5-37D268447485}"/>
              </a:ext>
            </a:extLst>
          </p:cNvPr>
          <p:cNvCxnSpPr>
            <a:cxnSpLocks/>
          </p:cNvCxnSpPr>
          <p:nvPr/>
        </p:nvCxnSpPr>
        <p:spPr bwMode="auto">
          <a:xfrm>
            <a:off x="466256" y="1445399"/>
            <a:ext cx="4002227" cy="0"/>
          </a:xfrm>
          <a:prstGeom prst="line">
            <a:avLst/>
          </a:prstGeom>
          <a:noFill/>
          <a:ln w="12700" cap="flat" cmpd="sng" algn="ctr">
            <a:solidFill>
              <a:schemeClr val="tx2"/>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FEA45DF8-4E47-4053-84BC-30FE2B74A94F}"/>
              </a:ext>
            </a:extLst>
          </p:cNvPr>
          <p:cNvCxnSpPr>
            <a:cxnSpLocks/>
          </p:cNvCxnSpPr>
          <p:nvPr/>
        </p:nvCxnSpPr>
        <p:spPr bwMode="auto">
          <a:xfrm>
            <a:off x="4903926" y="1447307"/>
            <a:ext cx="4002227" cy="0"/>
          </a:xfrm>
          <a:prstGeom prst="line">
            <a:avLst/>
          </a:prstGeom>
          <a:noFill/>
          <a:ln w="12700" cap="flat" cmpd="sng" algn="ctr">
            <a:solidFill>
              <a:schemeClr val="tx2"/>
            </a:solidFill>
            <a:prstDash val="solid"/>
            <a:round/>
            <a:headEnd type="none" w="med" len="med"/>
            <a:tailEnd type="none" w="med" len="med"/>
          </a:ln>
          <a:effectLst/>
        </p:spPr>
      </p:cxnSp>
      <p:sp>
        <p:nvSpPr>
          <p:cNvPr id="40" name="Title 1">
            <a:extLst>
              <a:ext uri="{FF2B5EF4-FFF2-40B4-BE49-F238E27FC236}">
                <a16:creationId xmlns:a16="http://schemas.microsoft.com/office/drawing/2014/main" id="{F0E793CC-626C-473A-AA45-9A85586AAD29}"/>
              </a:ext>
            </a:extLst>
          </p:cNvPr>
          <p:cNvSpPr txBox="1">
            <a:spLocks/>
          </p:cNvSpPr>
          <p:nvPr/>
        </p:nvSpPr>
        <p:spPr bwMode="auto">
          <a:xfrm>
            <a:off x="4903926" y="1497148"/>
            <a:ext cx="4041667" cy="14856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marL="171450" indent="-171450">
              <a:spcAft>
                <a:spcPts val="600"/>
              </a:spcAft>
              <a:buFont typeface="Arial" panose="020B0604020202020204" pitchFamily="34" charset="0"/>
              <a:buChar char="•"/>
            </a:pPr>
            <a:r>
              <a:rPr lang="en-US" sz="1000" kern="0" dirty="0">
                <a:solidFill>
                  <a:schemeClr val="accent2"/>
                </a:solidFill>
                <a:latin typeface="+mn-lt"/>
              </a:rPr>
              <a:t>Generating many new ideas quickly</a:t>
            </a:r>
          </a:p>
          <a:p>
            <a:pPr marL="171450" indent="-171450">
              <a:spcAft>
                <a:spcPts val="600"/>
              </a:spcAft>
              <a:buFont typeface="Arial" panose="020B0604020202020204" pitchFamily="34" charset="0"/>
              <a:buChar char="•"/>
            </a:pPr>
            <a:r>
              <a:rPr lang="en-US" sz="1000" kern="0" dirty="0">
                <a:solidFill>
                  <a:schemeClr val="accent2"/>
                </a:solidFill>
                <a:latin typeface="+mn-lt"/>
              </a:rPr>
              <a:t>Incorporating diverse perspectives</a:t>
            </a:r>
          </a:p>
          <a:p>
            <a:pPr marL="171450" indent="-171450">
              <a:spcAft>
                <a:spcPts val="600"/>
              </a:spcAft>
              <a:buFont typeface="Arial" panose="020B0604020202020204" pitchFamily="34" charset="0"/>
              <a:buChar char="•"/>
            </a:pPr>
            <a:r>
              <a:rPr lang="en-US" sz="1000" kern="0" dirty="0">
                <a:solidFill>
                  <a:schemeClr val="accent2"/>
                </a:solidFill>
                <a:latin typeface="+mn-lt"/>
              </a:rPr>
              <a:t>Probing more deeply into a problem or opportunity area</a:t>
            </a:r>
          </a:p>
        </p:txBody>
      </p:sp>
      <p:sp>
        <p:nvSpPr>
          <p:cNvPr id="41" name="Title 1">
            <a:extLst>
              <a:ext uri="{FF2B5EF4-FFF2-40B4-BE49-F238E27FC236}">
                <a16:creationId xmlns:a16="http://schemas.microsoft.com/office/drawing/2014/main" id="{45174F54-2C8A-4295-B51A-2C39270F76FF}"/>
              </a:ext>
            </a:extLst>
          </p:cNvPr>
          <p:cNvSpPr txBox="1">
            <a:spLocks/>
          </p:cNvSpPr>
          <p:nvPr/>
        </p:nvSpPr>
        <p:spPr bwMode="auto">
          <a:xfrm>
            <a:off x="4903925" y="3412924"/>
            <a:ext cx="3895018" cy="17297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marL="228600" indent="-228600">
              <a:spcAft>
                <a:spcPts val="600"/>
              </a:spcAft>
              <a:buFont typeface="+mj-lt"/>
              <a:buAutoNum type="arabicPeriod" startAt="6"/>
            </a:pPr>
            <a:r>
              <a:rPr lang="en-US" sz="1000" b="1" kern="0" dirty="0">
                <a:solidFill>
                  <a:srgbClr val="569131"/>
                </a:solidFill>
                <a:latin typeface="+mn-lt"/>
              </a:rPr>
              <a:t>QUIET IDEATION </a:t>
            </a:r>
            <a:r>
              <a:rPr lang="en-US" sz="1000" kern="0" dirty="0">
                <a:solidFill>
                  <a:schemeClr val="accent2"/>
                </a:solidFill>
                <a:latin typeface="+mn-lt"/>
              </a:rPr>
              <a:t>to balance different thinking styles. Spend two to three minutes capturing ideas individually. Each idea should be captured separately on its own 8½" X 11" sheet of paper. </a:t>
            </a:r>
          </a:p>
          <a:p>
            <a:pPr marL="228600" indent="-228600">
              <a:spcAft>
                <a:spcPts val="600"/>
              </a:spcAft>
              <a:buAutoNum type="arabicPeriod" startAt="6"/>
            </a:pPr>
            <a:r>
              <a:rPr lang="en-US" sz="1000" b="1" kern="0" dirty="0">
                <a:solidFill>
                  <a:srgbClr val="569131"/>
                </a:solidFill>
                <a:latin typeface="+mn-lt"/>
              </a:rPr>
              <a:t>ENGAGE EACH PARTICIPANT </a:t>
            </a:r>
            <a:r>
              <a:rPr lang="en-US" sz="1000" kern="0" dirty="0">
                <a:solidFill>
                  <a:schemeClr val="accent2"/>
                </a:solidFill>
                <a:latin typeface="+mn-lt"/>
              </a:rPr>
              <a:t>by asking them to share an idea.</a:t>
            </a:r>
          </a:p>
          <a:p>
            <a:pPr marL="228600" indent="-228600">
              <a:spcAft>
                <a:spcPts val="600"/>
              </a:spcAft>
              <a:buAutoNum type="arabicPeriod" startAt="6"/>
            </a:pPr>
            <a:r>
              <a:rPr lang="en-US" sz="1000" b="1" kern="0" dirty="0">
                <a:solidFill>
                  <a:srgbClr val="569131"/>
                </a:solidFill>
                <a:latin typeface="+mn-lt"/>
              </a:rPr>
              <a:t>REINFORCE</a:t>
            </a:r>
            <a:r>
              <a:rPr lang="en-US" sz="1000" kern="0" dirty="0">
                <a:solidFill>
                  <a:schemeClr val="accent2"/>
                </a:solidFill>
                <a:latin typeface="+mn-lt"/>
              </a:rPr>
              <a:t> the idea by repeating and clarifying it, and then sticking it on the board or wall.</a:t>
            </a:r>
          </a:p>
          <a:p>
            <a:pPr marL="228600" indent="-228600">
              <a:spcAft>
                <a:spcPts val="600"/>
              </a:spcAft>
              <a:buAutoNum type="arabicPeriod" startAt="6"/>
            </a:pPr>
            <a:r>
              <a:rPr lang="en-US" sz="1000" b="1" kern="0" dirty="0">
                <a:solidFill>
                  <a:srgbClr val="569131"/>
                </a:solidFill>
                <a:latin typeface="+mn-lt"/>
              </a:rPr>
              <a:t>IDEATE MORE AND BUILD</a:t>
            </a:r>
            <a:r>
              <a:rPr lang="en-US" sz="1000" kern="0" dirty="0">
                <a:solidFill>
                  <a:srgbClr val="569131"/>
                </a:solidFill>
                <a:latin typeface="+mn-lt"/>
              </a:rPr>
              <a:t> </a:t>
            </a:r>
            <a:r>
              <a:rPr lang="en-US" sz="1000" kern="0" dirty="0">
                <a:solidFill>
                  <a:schemeClr val="accent2"/>
                </a:solidFill>
                <a:latin typeface="+mn-lt"/>
              </a:rPr>
              <a:t>on the existing ideas. ‘Builds’ should be captured on 3"x 5" Post-Its and stuck onto the idea’s sheet of paper to which it refers.</a:t>
            </a:r>
          </a:p>
          <a:p>
            <a:pPr marL="228600" indent="-228600">
              <a:spcAft>
                <a:spcPts val="600"/>
              </a:spcAft>
              <a:buAutoNum type="arabicPeriod" startAt="6"/>
            </a:pPr>
            <a:r>
              <a:rPr lang="en-US" sz="1000" b="1" kern="0" dirty="0">
                <a:solidFill>
                  <a:srgbClr val="569131"/>
                </a:solidFill>
                <a:latin typeface="+mn-lt"/>
              </a:rPr>
              <a:t>CLUSTER</a:t>
            </a:r>
            <a:r>
              <a:rPr lang="en-US" sz="1000" kern="0" dirty="0">
                <a:solidFill>
                  <a:schemeClr val="accent2"/>
                </a:solidFill>
                <a:latin typeface="+mn-lt"/>
              </a:rPr>
              <a:t> ideas into themes, then move to the Prioritization step.</a:t>
            </a:r>
          </a:p>
        </p:txBody>
      </p:sp>
    </p:spTree>
    <p:extLst>
      <p:ext uri="{BB962C8B-B14F-4D97-AF65-F5344CB8AC3E}">
        <p14:creationId xmlns:p14="http://schemas.microsoft.com/office/powerpoint/2010/main" val="625187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3" name="Group 292">
            <a:extLst>
              <a:ext uri="{FF2B5EF4-FFF2-40B4-BE49-F238E27FC236}">
                <a16:creationId xmlns:a16="http://schemas.microsoft.com/office/drawing/2014/main" id="{4F7FE2A2-7730-4C59-95A0-E0643EDEB8AB}"/>
              </a:ext>
            </a:extLst>
          </p:cNvPr>
          <p:cNvGrpSpPr/>
          <p:nvPr/>
        </p:nvGrpSpPr>
        <p:grpSpPr>
          <a:xfrm>
            <a:off x="6320763" y="2533578"/>
            <a:ext cx="2053536" cy="1429788"/>
            <a:chOff x="6719115" y="2215605"/>
            <a:chExt cx="2053536" cy="1429788"/>
          </a:xfrm>
        </p:grpSpPr>
        <p:sp>
          <p:nvSpPr>
            <p:cNvPr id="294" name="Rectangle 293">
              <a:extLst>
                <a:ext uri="{FF2B5EF4-FFF2-40B4-BE49-F238E27FC236}">
                  <a16:creationId xmlns:a16="http://schemas.microsoft.com/office/drawing/2014/main" id="{188E59CF-43AF-43BC-A754-EA17CD05BC78}"/>
                </a:ext>
              </a:extLst>
            </p:cNvPr>
            <p:cNvSpPr/>
            <p:nvPr/>
          </p:nvSpPr>
          <p:spPr bwMode="auto">
            <a:xfrm>
              <a:off x="6719115" y="2215605"/>
              <a:ext cx="2021276" cy="1429788"/>
            </a:xfrm>
            <a:prstGeom prst="rect">
              <a:avLst/>
            </a:prstGeom>
            <a:solidFill>
              <a:srgbClr val="E4E8EB"/>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95" name="Rectangle 294">
              <a:extLst>
                <a:ext uri="{FF2B5EF4-FFF2-40B4-BE49-F238E27FC236}">
                  <a16:creationId xmlns:a16="http://schemas.microsoft.com/office/drawing/2014/main" id="{B3366FFD-4611-4697-88CA-2221285A3C25}"/>
                </a:ext>
              </a:extLst>
            </p:cNvPr>
            <p:cNvSpPr/>
            <p:nvPr/>
          </p:nvSpPr>
          <p:spPr bwMode="auto">
            <a:xfrm>
              <a:off x="7150362" y="2318985"/>
              <a:ext cx="434283" cy="593769"/>
            </a:xfrm>
            <a:prstGeom prst="rect">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96" name="TextBox 295">
              <a:extLst>
                <a:ext uri="{FF2B5EF4-FFF2-40B4-BE49-F238E27FC236}">
                  <a16:creationId xmlns:a16="http://schemas.microsoft.com/office/drawing/2014/main" id="{CFFA939D-6AC8-48D8-B35E-6EA344F4CA61}"/>
                </a:ext>
              </a:extLst>
            </p:cNvPr>
            <p:cNvSpPr txBox="1"/>
            <p:nvPr/>
          </p:nvSpPr>
          <p:spPr>
            <a:xfrm>
              <a:off x="7006760" y="2320612"/>
              <a:ext cx="722993" cy="288541"/>
            </a:xfrm>
            <a:prstGeom prst="rect">
              <a:avLst/>
            </a:prstGeom>
            <a:noFill/>
          </p:spPr>
          <p:txBody>
            <a:bodyPr wrap="square" rtlCol="0">
              <a:spAutoFit/>
            </a:bodyPr>
            <a:lstStyle/>
            <a:p>
              <a:pPr algn="ctr">
                <a:lnSpc>
                  <a:spcPct val="70000"/>
                </a:lnSpc>
              </a:pPr>
              <a:r>
                <a:rPr lang="en-US" sz="900" dirty="0">
                  <a:solidFill>
                    <a:schemeClr val="accent2">
                      <a:lumMod val="50000"/>
                    </a:schemeClr>
                  </a:solidFill>
                  <a:latin typeface="+mj-lt"/>
                </a:rPr>
                <a:t>Idea 1 Headline</a:t>
              </a:r>
            </a:p>
          </p:txBody>
        </p:sp>
        <p:sp>
          <p:nvSpPr>
            <p:cNvPr id="297" name="Rectangle 296">
              <a:extLst>
                <a:ext uri="{FF2B5EF4-FFF2-40B4-BE49-F238E27FC236}">
                  <a16:creationId xmlns:a16="http://schemas.microsoft.com/office/drawing/2014/main" id="{C0598C4B-2C20-4204-9F97-B15EB82B402F}"/>
                </a:ext>
              </a:extLst>
            </p:cNvPr>
            <p:cNvSpPr/>
            <p:nvPr/>
          </p:nvSpPr>
          <p:spPr bwMode="auto">
            <a:xfrm>
              <a:off x="7692228" y="2318985"/>
              <a:ext cx="434283" cy="593769"/>
            </a:xfrm>
            <a:prstGeom prst="rect">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98" name="Rectangle 297">
              <a:extLst>
                <a:ext uri="{FF2B5EF4-FFF2-40B4-BE49-F238E27FC236}">
                  <a16:creationId xmlns:a16="http://schemas.microsoft.com/office/drawing/2014/main" id="{3DFF7AFD-E35B-4F0B-90A1-A8017D3EC28F}"/>
                </a:ext>
              </a:extLst>
            </p:cNvPr>
            <p:cNvSpPr/>
            <p:nvPr/>
          </p:nvSpPr>
          <p:spPr bwMode="auto">
            <a:xfrm>
              <a:off x="8195006" y="2318985"/>
              <a:ext cx="434283" cy="593769"/>
            </a:xfrm>
            <a:prstGeom prst="rect">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99" name="Rectangle 298">
              <a:extLst>
                <a:ext uri="{FF2B5EF4-FFF2-40B4-BE49-F238E27FC236}">
                  <a16:creationId xmlns:a16="http://schemas.microsoft.com/office/drawing/2014/main" id="{099CD038-7E8E-434D-BE4A-FF6CBD0A73C3}"/>
                </a:ext>
              </a:extLst>
            </p:cNvPr>
            <p:cNvSpPr/>
            <p:nvPr/>
          </p:nvSpPr>
          <p:spPr bwMode="auto">
            <a:xfrm>
              <a:off x="7787246" y="2637265"/>
              <a:ext cx="119393" cy="106834"/>
            </a:xfrm>
            <a:prstGeom prst="rect">
              <a:avLst/>
            </a:prstGeom>
            <a:solidFill>
              <a:srgbClr val="E6A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300" name="Rectangle 299">
              <a:extLst>
                <a:ext uri="{FF2B5EF4-FFF2-40B4-BE49-F238E27FC236}">
                  <a16:creationId xmlns:a16="http://schemas.microsoft.com/office/drawing/2014/main" id="{448B8FCF-9947-476C-9832-2FE04250657E}"/>
                </a:ext>
              </a:extLst>
            </p:cNvPr>
            <p:cNvSpPr/>
            <p:nvPr/>
          </p:nvSpPr>
          <p:spPr bwMode="auto">
            <a:xfrm>
              <a:off x="7944658" y="2754501"/>
              <a:ext cx="119393" cy="106834"/>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301" name="TextBox 300">
              <a:extLst>
                <a:ext uri="{FF2B5EF4-FFF2-40B4-BE49-F238E27FC236}">
                  <a16:creationId xmlns:a16="http://schemas.microsoft.com/office/drawing/2014/main" id="{9626F8A7-5E6A-4BC9-8C38-556600737EC8}"/>
                </a:ext>
              </a:extLst>
            </p:cNvPr>
            <p:cNvSpPr txBox="1"/>
            <p:nvPr/>
          </p:nvSpPr>
          <p:spPr>
            <a:xfrm>
              <a:off x="7552204" y="2322233"/>
              <a:ext cx="722993" cy="288541"/>
            </a:xfrm>
            <a:prstGeom prst="rect">
              <a:avLst/>
            </a:prstGeom>
            <a:noFill/>
          </p:spPr>
          <p:txBody>
            <a:bodyPr wrap="square" rtlCol="0">
              <a:spAutoFit/>
            </a:bodyPr>
            <a:lstStyle/>
            <a:p>
              <a:pPr algn="ctr">
                <a:lnSpc>
                  <a:spcPct val="70000"/>
                </a:lnSpc>
              </a:pPr>
              <a:r>
                <a:rPr lang="en-US" sz="900" dirty="0">
                  <a:solidFill>
                    <a:schemeClr val="accent2">
                      <a:lumMod val="50000"/>
                    </a:schemeClr>
                  </a:solidFill>
                  <a:latin typeface="+mj-lt"/>
                </a:rPr>
                <a:t>Idea 2 Headline</a:t>
              </a:r>
            </a:p>
          </p:txBody>
        </p:sp>
        <p:sp>
          <p:nvSpPr>
            <p:cNvPr id="302" name="Rectangle 301">
              <a:extLst>
                <a:ext uri="{FF2B5EF4-FFF2-40B4-BE49-F238E27FC236}">
                  <a16:creationId xmlns:a16="http://schemas.microsoft.com/office/drawing/2014/main" id="{B8392713-18AA-42C3-9707-FDE3BD10B7E3}"/>
                </a:ext>
              </a:extLst>
            </p:cNvPr>
            <p:cNvSpPr/>
            <p:nvPr/>
          </p:nvSpPr>
          <p:spPr bwMode="auto">
            <a:xfrm>
              <a:off x="8290729" y="2602759"/>
              <a:ext cx="119393" cy="106834"/>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303" name="Rectangle 302">
              <a:extLst>
                <a:ext uri="{FF2B5EF4-FFF2-40B4-BE49-F238E27FC236}">
                  <a16:creationId xmlns:a16="http://schemas.microsoft.com/office/drawing/2014/main" id="{AEA00491-648E-47C9-ACCE-B4B4A0CCB3B7}"/>
                </a:ext>
              </a:extLst>
            </p:cNvPr>
            <p:cNvSpPr/>
            <p:nvPr/>
          </p:nvSpPr>
          <p:spPr bwMode="auto">
            <a:xfrm>
              <a:off x="8452337" y="2584803"/>
              <a:ext cx="119393" cy="106834"/>
            </a:xfrm>
            <a:prstGeom prst="rect">
              <a:avLst/>
            </a:prstGeom>
            <a:solidFill>
              <a:srgbClr val="E6A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304" name="Rectangle 303">
              <a:extLst>
                <a:ext uri="{FF2B5EF4-FFF2-40B4-BE49-F238E27FC236}">
                  <a16:creationId xmlns:a16="http://schemas.microsoft.com/office/drawing/2014/main" id="{C1FE2A4D-E830-435E-BB76-57CDC5389ECD}"/>
                </a:ext>
              </a:extLst>
            </p:cNvPr>
            <p:cNvSpPr/>
            <p:nvPr/>
          </p:nvSpPr>
          <p:spPr bwMode="auto">
            <a:xfrm>
              <a:off x="8441539" y="2762796"/>
              <a:ext cx="119393" cy="106834"/>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305" name="Rectangle 304">
              <a:extLst>
                <a:ext uri="{FF2B5EF4-FFF2-40B4-BE49-F238E27FC236}">
                  <a16:creationId xmlns:a16="http://schemas.microsoft.com/office/drawing/2014/main" id="{49835169-9B64-4160-AD3B-301525A33987}"/>
                </a:ext>
              </a:extLst>
            </p:cNvPr>
            <p:cNvSpPr/>
            <p:nvPr/>
          </p:nvSpPr>
          <p:spPr bwMode="auto">
            <a:xfrm>
              <a:off x="8271744" y="2754501"/>
              <a:ext cx="119393" cy="106834"/>
            </a:xfrm>
            <a:prstGeom prst="rect">
              <a:avLst/>
            </a:prstGeom>
            <a:solidFill>
              <a:srgbClr val="E6A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306" name="Rectangle 305">
              <a:extLst>
                <a:ext uri="{FF2B5EF4-FFF2-40B4-BE49-F238E27FC236}">
                  <a16:creationId xmlns:a16="http://schemas.microsoft.com/office/drawing/2014/main" id="{EC8C1697-83CD-4E19-BFC2-0D57F2553054}"/>
                </a:ext>
              </a:extLst>
            </p:cNvPr>
            <p:cNvSpPr/>
            <p:nvPr/>
          </p:nvSpPr>
          <p:spPr bwMode="auto">
            <a:xfrm>
              <a:off x="7361955" y="2567806"/>
              <a:ext cx="119393" cy="106834"/>
            </a:xfrm>
            <a:prstGeom prst="rect">
              <a:avLst/>
            </a:prstGeom>
            <a:solidFill>
              <a:srgbClr val="E6A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307" name="TextBox 306">
              <a:extLst>
                <a:ext uri="{FF2B5EF4-FFF2-40B4-BE49-F238E27FC236}">
                  <a16:creationId xmlns:a16="http://schemas.microsoft.com/office/drawing/2014/main" id="{5D4FABCB-D45E-4CD7-BD7C-51E0C36133CD}"/>
                </a:ext>
              </a:extLst>
            </p:cNvPr>
            <p:cNvSpPr txBox="1"/>
            <p:nvPr/>
          </p:nvSpPr>
          <p:spPr>
            <a:xfrm>
              <a:off x="8049658" y="2319361"/>
              <a:ext cx="722993" cy="288541"/>
            </a:xfrm>
            <a:prstGeom prst="rect">
              <a:avLst/>
            </a:prstGeom>
            <a:noFill/>
          </p:spPr>
          <p:txBody>
            <a:bodyPr wrap="square" rtlCol="0">
              <a:spAutoFit/>
            </a:bodyPr>
            <a:lstStyle/>
            <a:p>
              <a:pPr algn="ctr">
                <a:lnSpc>
                  <a:spcPct val="70000"/>
                </a:lnSpc>
              </a:pPr>
              <a:r>
                <a:rPr lang="en-US" sz="900" dirty="0">
                  <a:solidFill>
                    <a:schemeClr val="accent2">
                      <a:lumMod val="50000"/>
                    </a:schemeClr>
                  </a:solidFill>
                  <a:latin typeface="+mj-lt"/>
                </a:rPr>
                <a:t>Idea 3 Headline</a:t>
              </a:r>
            </a:p>
          </p:txBody>
        </p:sp>
      </p:grpSp>
      <p:sp>
        <p:nvSpPr>
          <p:cNvPr id="17" name="Rectangle 16">
            <a:extLst>
              <a:ext uri="{FF2B5EF4-FFF2-40B4-BE49-F238E27FC236}">
                <a16:creationId xmlns:a16="http://schemas.microsoft.com/office/drawing/2014/main" id="{885A5246-8F17-4263-9AD1-A83387D5A66D}"/>
              </a:ext>
            </a:extLst>
          </p:cNvPr>
          <p:cNvSpPr/>
          <p:nvPr/>
        </p:nvSpPr>
        <p:spPr bwMode="auto">
          <a:xfrm>
            <a:off x="947211" y="2523632"/>
            <a:ext cx="1864248" cy="1260697"/>
          </a:xfrm>
          <a:prstGeom prst="rect">
            <a:avLst/>
          </a:prstGeom>
          <a:solidFill>
            <a:srgbClr val="E4E8EB"/>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pic>
        <p:nvPicPr>
          <p:cNvPr id="227" name="Picture 226">
            <a:extLst>
              <a:ext uri="{FF2B5EF4-FFF2-40B4-BE49-F238E27FC236}">
                <a16:creationId xmlns:a16="http://schemas.microsoft.com/office/drawing/2014/main" id="{E2999073-D9C8-4A64-B65C-4372B406E66D}"/>
              </a:ext>
            </a:extLst>
          </p:cNvPr>
          <p:cNvPicPr>
            <a:picLocks noChangeAspect="1"/>
          </p:cNvPicPr>
          <p:nvPr/>
        </p:nvPicPr>
        <p:blipFill>
          <a:blip r:embed="rId2"/>
          <a:stretch>
            <a:fillRect/>
          </a:stretch>
        </p:blipFill>
        <p:spPr>
          <a:xfrm>
            <a:off x="161628" y="2622674"/>
            <a:ext cx="667614" cy="901417"/>
          </a:xfrm>
          <a:prstGeom prst="rect">
            <a:avLst/>
          </a:prstGeom>
          <a:ln>
            <a:solidFill>
              <a:schemeClr val="bg2"/>
            </a:solidFill>
          </a:ln>
        </p:spPr>
      </p:pic>
      <p:sp>
        <p:nvSpPr>
          <p:cNvPr id="5" name="Rectangle 4">
            <a:extLst>
              <a:ext uri="{FF2B5EF4-FFF2-40B4-BE49-F238E27FC236}">
                <a16:creationId xmlns:a16="http://schemas.microsoft.com/office/drawing/2014/main" id="{F60E00FC-119D-49C1-B06A-0D0CFC6F2BC5}"/>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7F1F5071-7C0F-4C22-98BD-F95C82A3B711}"/>
              </a:ext>
            </a:extLst>
          </p:cNvPr>
          <p:cNvSpPr/>
          <p:nvPr/>
        </p:nvSpPr>
        <p:spPr bwMode="auto">
          <a:xfrm>
            <a:off x="0" y="572878"/>
            <a:ext cx="9144000" cy="1039955"/>
          </a:xfrm>
          <a:prstGeom prst="rect">
            <a:avLst/>
          </a:prstGeom>
          <a:solidFill>
            <a:srgbClr val="BCE0A4"/>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a:ln>
                <a:noFill/>
              </a:ln>
              <a:solidFill>
                <a:schemeClr val="accent2">
                  <a:lumMod val="75000"/>
                </a:schemeClr>
              </a:solidFill>
              <a:effectLst/>
              <a:latin typeface="+mj-lt"/>
            </a:endParaRPr>
          </a:p>
        </p:txBody>
      </p:sp>
      <p:grpSp>
        <p:nvGrpSpPr>
          <p:cNvPr id="11" name="Group 10">
            <a:extLst>
              <a:ext uri="{FF2B5EF4-FFF2-40B4-BE49-F238E27FC236}">
                <a16:creationId xmlns:a16="http://schemas.microsoft.com/office/drawing/2014/main" id="{ECF84314-2557-4A4E-890E-BCF0E11B1854}"/>
              </a:ext>
            </a:extLst>
          </p:cNvPr>
          <p:cNvGrpSpPr/>
          <p:nvPr/>
        </p:nvGrpSpPr>
        <p:grpSpPr>
          <a:xfrm>
            <a:off x="3016272" y="570156"/>
            <a:ext cx="3091236" cy="6287844"/>
            <a:chOff x="3117272" y="1320664"/>
            <a:chExt cx="3171388" cy="3792107"/>
          </a:xfrm>
        </p:grpSpPr>
        <p:cxnSp>
          <p:nvCxnSpPr>
            <p:cNvPr id="12" name="Straight Connector 11">
              <a:extLst>
                <a:ext uri="{FF2B5EF4-FFF2-40B4-BE49-F238E27FC236}">
                  <a16:creationId xmlns:a16="http://schemas.microsoft.com/office/drawing/2014/main" id="{7D7C7AB7-D837-444D-B70C-F8069EE1F1E9}"/>
                </a:ext>
              </a:extLst>
            </p:cNvPr>
            <p:cNvCxnSpPr>
              <a:cxnSpLocks/>
            </p:cNvCxnSpPr>
            <p:nvPr/>
          </p:nvCxnSpPr>
          <p:spPr bwMode="auto">
            <a:xfrm>
              <a:off x="3117272" y="1320664"/>
              <a:ext cx="0" cy="3792107"/>
            </a:xfrm>
            <a:prstGeom prst="line">
              <a:avLst/>
            </a:prstGeom>
            <a:noFill/>
            <a:ln w="12700" cap="flat" cmpd="sng" algn="ctr">
              <a:solidFill>
                <a:schemeClr val="accent2"/>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829D993D-43C5-483E-96A1-7AADF4996275}"/>
                </a:ext>
              </a:extLst>
            </p:cNvPr>
            <p:cNvCxnSpPr>
              <a:cxnSpLocks/>
            </p:cNvCxnSpPr>
            <p:nvPr/>
          </p:nvCxnSpPr>
          <p:spPr bwMode="auto">
            <a:xfrm>
              <a:off x="6288660" y="1320664"/>
              <a:ext cx="0" cy="3792107"/>
            </a:xfrm>
            <a:prstGeom prst="line">
              <a:avLst/>
            </a:prstGeom>
            <a:noFill/>
            <a:ln w="12700" cap="flat" cmpd="sng" algn="ctr">
              <a:solidFill>
                <a:schemeClr val="accent2"/>
              </a:solidFill>
              <a:prstDash val="solid"/>
              <a:round/>
              <a:headEnd type="none" w="med" len="med"/>
              <a:tailEnd type="none" w="med" len="med"/>
            </a:ln>
            <a:effectLst/>
          </p:spPr>
        </p:cxnSp>
      </p:grpSp>
      <p:sp>
        <p:nvSpPr>
          <p:cNvPr id="14" name="TextBox 13">
            <a:extLst>
              <a:ext uri="{FF2B5EF4-FFF2-40B4-BE49-F238E27FC236}">
                <a16:creationId xmlns:a16="http://schemas.microsoft.com/office/drawing/2014/main" id="{FC03AC80-C248-4DE8-8640-AD6FDF8AFF36}"/>
              </a:ext>
            </a:extLst>
          </p:cNvPr>
          <p:cNvSpPr txBox="1"/>
          <p:nvPr/>
        </p:nvSpPr>
        <p:spPr>
          <a:xfrm>
            <a:off x="332538" y="672740"/>
            <a:ext cx="2351197" cy="840230"/>
          </a:xfrm>
          <a:prstGeom prst="rect">
            <a:avLst/>
          </a:prstGeom>
          <a:noFill/>
        </p:spPr>
        <p:txBody>
          <a:bodyPr wrap="square" rtlCol="0">
            <a:spAutoFit/>
          </a:bodyPr>
          <a:lstStyle/>
          <a:p>
            <a:pPr algn="ctr">
              <a:lnSpc>
                <a:spcPct val="90000"/>
              </a:lnSpc>
            </a:pPr>
            <a:r>
              <a:rPr lang="en-US" kern="0" dirty="0">
                <a:solidFill>
                  <a:schemeClr val="accent2">
                    <a:lumMod val="75000"/>
                  </a:schemeClr>
                </a:solidFill>
                <a:latin typeface="+mj-lt"/>
              </a:rPr>
              <a:t>Choose a great team, </a:t>
            </a:r>
            <a:br>
              <a:rPr lang="en-US" kern="0" dirty="0">
                <a:solidFill>
                  <a:schemeClr val="accent2">
                    <a:lumMod val="75000"/>
                  </a:schemeClr>
                </a:solidFill>
                <a:latin typeface="+mj-lt"/>
              </a:rPr>
            </a:br>
            <a:r>
              <a:rPr lang="en-US" kern="0" dirty="0">
                <a:solidFill>
                  <a:schemeClr val="accent2">
                    <a:lumMod val="75000"/>
                  </a:schemeClr>
                </a:solidFill>
                <a:latin typeface="+mj-lt"/>
              </a:rPr>
              <a:t>an inspiring space, and provide context</a:t>
            </a:r>
          </a:p>
        </p:txBody>
      </p:sp>
      <p:sp>
        <p:nvSpPr>
          <p:cNvPr id="15" name="TextBox 14">
            <a:extLst>
              <a:ext uri="{FF2B5EF4-FFF2-40B4-BE49-F238E27FC236}">
                <a16:creationId xmlns:a16="http://schemas.microsoft.com/office/drawing/2014/main" id="{7AD739E0-6E6E-4C03-BDA7-833690139C11}"/>
              </a:ext>
            </a:extLst>
          </p:cNvPr>
          <p:cNvSpPr txBox="1"/>
          <p:nvPr/>
        </p:nvSpPr>
        <p:spPr>
          <a:xfrm>
            <a:off x="3268018" y="674745"/>
            <a:ext cx="2622249" cy="840230"/>
          </a:xfrm>
          <a:prstGeom prst="rect">
            <a:avLst/>
          </a:prstGeom>
          <a:noFill/>
        </p:spPr>
        <p:txBody>
          <a:bodyPr wrap="square" rtlCol="0">
            <a:spAutoFit/>
          </a:bodyPr>
          <a:lstStyle/>
          <a:p>
            <a:pPr algn="ctr">
              <a:lnSpc>
                <a:spcPct val="90000"/>
              </a:lnSpc>
            </a:pPr>
            <a:r>
              <a:rPr lang="en-US" kern="0" dirty="0">
                <a:solidFill>
                  <a:schemeClr val="accent2">
                    <a:lumMod val="75000"/>
                  </a:schemeClr>
                </a:solidFill>
                <a:latin typeface="+mj-lt"/>
              </a:rPr>
              <a:t>Capture ideas individually, then share ideas and generate more as a group</a:t>
            </a:r>
            <a:endParaRPr lang="en-US" dirty="0">
              <a:solidFill>
                <a:schemeClr val="accent2">
                  <a:lumMod val="75000"/>
                </a:schemeClr>
              </a:solidFill>
              <a:latin typeface="+mj-lt"/>
            </a:endParaRPr>
          </a:p>
        </p:txBody>
      </p:sp>
      <p:sp>
        <p:nvSpPr>
          <p:cNvPr id="16" name="TextBox 15">
            <a:extLst>
              <a:ext uri="{FF2B5EF4-FFF2-40B4-BE49-F238E27FC236}">
                <a16:creationId xmlns:a16="http://schemas.microsoft.com/office/drawing/2014/main" id="{11391150-610F-4772-8568-083B72B00346}"/>
              </a:ext>
            </a:extLst>
          </p:cNvPr>
          <p:cNvSpPr txBox="1"/>
          <p:nvPr/>
        </p:nvSpPr>
        <p:spPr>
          <a:xfrm>
            <a:off x="6449498" y="792152"/>
            <a:ext cx="2403616" cy="590931"/>
          </a:xfrm>
          <a:prstGeom prst="rect">
            <a:avLst/>
          </a:prstGeom>
          <a:noFill/>
        </p:spPr>
        <p:txBody>
          <a:bodyPr wrap="square" rtlCol="0">
            <a:spAutoFit/>
          </a:bodyPr>
          <a:lstStyle/>
          <a:p>
            <a:pPr algn="ctr">
              <a:lnSpc>
                <a:spcPct val="90000"/>
              </a:lnSpc>
            </a:pPr>
            <a:r>
              <a:rPr lang="en-US" kern="0" dirty="0">
                <a:solidFill>
                  <a:schemeClr val="accent2">
                    <a:lumMod val="75000"/>
                  </a:schemeClr>
                </a:solidFill>
                <a:latin typeface="+mj-lt"/>
              </a:rPr>
              <a:t>Review, “build” on ideas, and cluster into themes</a:t>
            </a:r>
            <a:endParaRPr lang="en-US" dirty="0">
              <a:solidFill>
                <a:schemeClr val="accent2">
                  <a:lumMod val="75000"/>
                </a:schemeClr>
              </a:solidFill>
              <a:latin typeface="+mj-lt"/>
            </a:endParaRPr>
          </a:p>
        </p:txBody>
      </p:sp>
      <p:pic>
        <p:nvPicPr>
          <p:cNvPr id="18" name="Picture 17">
            <a:extLst>
              <a:ext uri="{FF2B5EF4-FFF2-40B4-BE49-F238E27FC236}">
                <a16:creationId xmlns:a16="http://schemas.microsoft.com/office/drawing/2014/main" id="{FFE9BD3B-BFAA-4925-993F-240D377F589A}"/>
              </a:ext>
            </a:extLst>
          </p:cNvPr>
          <p:cNvPicPr>
            <a:picLocks noChangeAspect="1"/>
          </p:cNvPicPr>
          <p:nvPr/>
        </p:nvPicPr>
        <p:blipFill rotWithShape="1">
          <a:blip r:embed="rId3"/>
          <a:srcRect l="34091" t="26531" r="16132" b="37241"/>
          <a:stretch/>
        </p:blipFill>
        <p:spPr>
          <a:xfrm>
            <a:off x="1053521" y="2635412"/>
            <a:ext cx="1062249" cy="706003"/>
          </a:xfrm>
          <a:prstGeom prst="rect">
            <a:avLst/>
          </a:prstGeom>
          <a:ln>
            <a:solidFill>
              <a:schemeClr val="bg2"/>
            </a:solidFill>
          </a:ln>
        </p:spPr>
      </p:pic>
      <p:pic>
        <p:nvPicPr>
          <p:cNvPr id="19" name="Picture 18">
            <a:extLst>
              <a:ext uri="{FF2B5EF4-FFF2-40B4-BE49-F238E27FC236}">
                <a16:creationId xmlns:a16="http://schemas.microsoft.com/office/drawing/2014/main" id="{1C578562-DF98-4C60-84E8-1D9C6FECE7DA}"/>
              </a:ext>
            </a:extLst>
          </p:cNvPr>
          <p:cNvPicPr>
            <a:picLocks noChangeAspect="1"/>
          </p:cNvPicPr>
          <p:nvPr/>
        </p:nvPicPr>
        <p:blipFill rotWithShape="1">
          <a:blip r:embed="rId4"/>
          <a:srcRect l="30826" t="30825" r="56495" b="56686"/>
          <a:stretch/>
        </p:blipFill>
        <p:spPr>
          <a:xfrm flipH="1">
            <a:off x="2267755" y="2812681"/>
            <a:ext cx="297198" cy="205874"/>
          </a:xfrm>
          <a:prstGeom prst="rect">
            <a:avLst/>
          </a:prstGeom>
          <a:noFill/>
          <a:ln w="19050">
            <a:solidFill>
              <a:schemeClr val="bg1"/>
            </a:solidFill>
            <a:miter lim="800000"/>
          </a:ln>
          <a:effectLst>
            <a:innerShdw blurRad="25400">
              <a:prstClr val="black">
                <a:alpha val="50000"/>
              </a:prstClr>
            </a:innerShdw>
          </a:effectLst>
        </p:spPr>
      </p:pic>
      <p:pic>
        <p:nvPicPr>
          <p:cNvPr id="20" name="Picture 19">
            <a:extLst>
              <a:ext uri="{FF2B5EF4-FFF2-40B4-BE49-F238E27FC236}">
                <a16:creationId xmlns:a16="http://schemas.microsoft.com/office/drawing/2014/main" id="{2219F0BD-F370-44E5-AE85-8399DC16AB40}"/>
              </a:ext>
            </a:extLst>
          </p:cNvPr>
          <p:cNvPicPr>
            <a:picLocks noChangeAspect="1"/>
          </p:cNvPicPr>
          <p:nvPr/>
        </p:nvPicPr>
        <p:blipFill>
          <a:blip r:embed="rId5"/>
          <a:stretch>
            <a:fillRect/>
          </a:stretch>
        </p:blipFill>
        <p:spPr>
          <a:xfrm>
            <a:off x="2267755" y="2592936"/>
            <a:ext cx="439863" cy="200972"/>
          </a:xfrm>
          <a:prstGeom prst="rect">
            <a:avLst/>
          </a:prstGeom>
        </p:spPr>
      </p:pic>
      <p:pic>
        <p:nvPicPr>
          <p:cNvPr id="22" name="Picture 21">
            <a:extLst>
              <a:ext uri="{FF2B5EF4-FFF2-40B4-BE49-F238E27FC236}">
                <a16:creationId xmlns:a16="http://schemas.microsoft.com/office/drawing/2014/main" id="{F5322077-1A5C-49FA-8730-A7622E5C0EF3}"/>
              </a:ext>
            </a:extLst>
          </p:cNvPr>
          <p:cNvPicPr>
            <a:picLocks noChangeAspect="1"/>
          </p:cNvPicPr>
          <p:nvPr/>
        </p:nvPicPr>
        <p:blipFill rotWithShape="1">
          <a:blip r:embed="rId6"/>
          <a:srcRect l="1" t="3822" r="-1" b="-1"/>
          <a:stretch/>
        </p:blipFill>
        <p:spPr>
          <a:xfrm flipH="1">
            <a:off x="2419317" y="3081508"/>
            <a:ext cx="307914" cy="227674"/>
          </a:xfrm>
          <a:prstGeom prst="rect">
            <a:avLst/>
          </a:prstGeom>
          <a:noFill/>
          <a:ln w="19050">
            <a:solidFill>
              <a:schemeClr val="bg1"/>
            </a:solidFill>
            <a:miter lim="800000"/>
          </a:ln>
          <a:effectLst>
            <a:innerShdw blurRad="25400">
              <a:prstClr val="black">
                <a:alpha val="50000"/>
              </a:prstClr>
            </a:innerShdw>
          </a:effectLst>
        </p:spPr>
      </p:pic>
      <p:sp>
        <p:nvSpPr>
          <p:cNvPr id="25" name="AutoShape 3">
            <a:extLst>
              <a:ext uri="{FF2B5EF4-FFF2-40B4-BE49-F238E27FC236}">
                <a16:creationId xmlns:a16="http://schemas.microsoft.com/office/drawing/2014/main" id="{95AB3ECF-4E09-4945-9868-0219CCE6D26F}"/>
              </a:ext>
            </a:extLst>
          </p:cNvPr>
          <p:cNvSpPr>
            <a:spLocks noChangeAspect="1" noChangeArrowheads="1" noTextEdit="1"/>
          </p:cNvSpPr>
          <p:nvPr/>
        </p:nvSpPr>
        <p:spPr bwMode="auto">
          <a:xfrm>
            <a:off x="187603" y="3102183"/>
            <a:ext cx="2820988"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3">
            <a:extLst>
              <a:ext uri="{FF2B5EF4-FFF2-40B4-BE49-F238E27FC236}">
                <a16:creationId xmlns:a16="http://schemas.microsoft.com/office/drawing/2014/main" id="{242045CF-1349-418B-B033-D6BE9DF979F4}"/>
              </a:ext>
            </a:extLst>
          </p:cNvPr>
          <p:cNvSpPr>
            <a:spLocks/>
          </p:cNvSpPr>
          <p:nvPr/>
        </p:nvSpPr>
        <p:spPr bwMode="auto">
          <a:xfrm>
            <a:off x="1029985" y="3585159"/>
            <a:ext cx="268222" cy="670286"/>
          </a:xfrm>
          <a:custGeom>
            <a:avLst/>
            <a:gdLst>
              <a:gd name="T0" fmla="*/ 185 w 185"/>
              <a:gd name="T1" fmla="*/ 256 h 459"/>
              <a:gd name="T2" fmla="*/ 0 w 185"/>
              <a:gd name="T3" fmla="*/ 459 h 459"/>
              <a:gd name="T4" fmla="*/ 25 w 185"/>
              <a:gd name="T5" fmla="*/ 46 h 459"/>
              <a:gd name="T6" fmla="*/ 176 w 185"/>
              <a:gd name="T7" fmla="*/ 0 h 459"/>
              <a:gd name="T8" fmla="*/ 185 w 185"/>
              <a:gd name="T9" fmla="*/ 256 h 459"/>
            </a:gdLst>
            <a:ahLst/>
            <a:cxnLst>
              <a:cxn ang="0">
                <a:pos x="T0" y="T1"/>
              </a:cxn>
              <a:cxn ang="0">
                <a:pos x="T2" y="T3"/>
              </a:cxn>
              <a:cxn ang="0">
                <a:pos x="T4" y="T5"/>
              </a:cxn>
              <a:cxn ang="0">
                <a:pos x="T6" y="T7"/>
              </a:cxn>
              <a:cxn ang="0">
                <a:pos x="T8" y="T9"/>
              </a:cxn>
            </a:cxnLst>
            <a:rect l="0" t="0" r="r" b="b"/>
            <a:pathLst>
              <a:path w="185" h="459">
                <a:moveTo>
                  <a:pt x="185" y="256"/>
                </a:moveTo>
                <a:lnTo>
                  <a:pt x="0" y="459"/>
                </a:lnTo>
                <a:lnTo>
                  <a:pt x="25" y="46"/>
                </a:lnTo>
                <a:lnTo>
                  <a:pt x="176" y="0"/>
                </a:lnTo>
                <a:lnTo>
                  <a:pt x="185" y="256"/>
                </a:lnTo>
                <a:close/>
              </a:path>
            </a:pathLst>
          </a:custGeom>
          <a:solidFill>
            <a:srgbClr val="606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4">
            <a:extLst>
              <a:ext uri="{FF2B5EF4-FFF2-40B4-BE49-F238E27FC236}">
                <a16:creationId xmlns:a16="http://schemas.microsoft.com/office/drawing/2014/main" id="{6269823F-2B64-4F6E-A800-527E82850D4E}"/>
              </a:ext>
            </a:extLst>
          </p:cNvPr>
          <p:cNvSpPr>
            <a:spLocks/>
          </p:cNvSpPr>
          <p:nvPr/>
        </p:nvSpPr>
        <p:spPr bwMode="auto">
          <a:xfrm>
            <a:off x="1121325" y="3328143"/>
            <a:ext cx="171082" cy="198603"/>
          </a:xfrm>
          <a:custGeom>
            <a:avLst/>
            <a:gdLst>
              <a:gd name="T0" fmla="*/ 52 w 52"/>
              <a:gd name="T1" fmla="*/ 60 h 60"/>
              <a:gd name="T2" fmla="*/ 27 w 52"/>
              <a:gd name="T3" fmla="*/ 53 h 60"/>
              <a:gd name="T4" fmla="*/ 2 w 52"/>
              <a:gd name="T5" fmla="*/ 54 h 60"/>
              <a:gd name="T6" fmla="*/ 0 w 52"/>
              <a:gd name="T7" fmla="*/ 26 h 60"/>
              <a:gd name="T8" fmla="*/ 6 w 52"/>
              <a:gd name="T9" fmla="*/ 0 h 60"/>
              <a:gd name="T10" fmla="*/ 45 w 52"/>
              <a:gd name="T11" fmla="*/ 6 h 60"/>
              <a:gd name="T12" fmla="*/ 52 w 52"/>
              <a:gd name="T13" fmla="*/ 35 h 60"/>
              <a:gd name="T14" fmla="*/ 52 w 52"/>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0">
                <a:moveTo>
                  <a:pt x="52" y="60"/>
                </a:moveTo>
                <a:cubicBezTo>
                  <a:pt x="52" y="60"/>
                  <a:pt x="44" y="55"/>
                  <a:pt x="27" y="53"/>
                </a:cubicBezTo>
                <a:cubicBezTo>
                  <a:pt x="10" y="51"/>
                  <a:pt x="2" y="54"/>
                  <a:pt x="2" y="54"/>
                </a:cubicBezTo>
                <a:cubicBezTo>
                  <a:pt x="0" y="26"/>
                  <a:pt x="0" y="26"/>
                  <a:pt x="0" y="26"/>
                </a:cubicBezTo>
                <a:cubicBezTo>
                  <a:pt x="6" y="0"/>
                  <a:pt x="6" y="0"/>
                  <a:pt x="6" y="0"/>
                </a:cubicBezTo>
                <a:cubicBezTo>
                  <a:pt x="45" y="6"/>
                  <a:pt x="45" y="6"/>
                  <a:pt x="45" y="6"/>
                </a:cubicBezTo>
                <a:cubicBezTo>
                  <a:pt x="52" y="35"/>
                  <a:pt x="52" y="35"/>
                  <a:pt x="52" y="35"/>
                </a:cubicBezTo>
                <a:lnTo>
                  <a:pt x="52" y="60"/>
                </a:lnTo>
                <a:close/>
              </a:path>
            </a:pathLst>
          </a:custGeom>
          <a:solidFill>
            <a:srgbClr val="561F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5">
            <a:extLst>
              <a:ext uri="{FF2B5EF4-FFF2-40B4-BE49-F238E27FC236}">
                <a16:creationId xmlns:a16="http://schemas.microsoft.com/office/drawing/2014/main" id="{7460D92A-8F12-4A0A-9460-3C7A915AB0DE}"/>
              </a:ext>
            </a:extLst>
          </p:cNvPr>
          <p:cNvSpPr>
            <a:spLocks/>
          </p:cNvSpPr>
          <p:nvPr/>
        </p:nvSpPr>
        <p:spPr bwMode="auto">
          <a:xfrm>
            <a:off x="1115525" y="4865858"/>
            <a:ext cx="146435" cy="143111"/>
          </a:xfrm>
          <a:custGeom>
            <a:avLst/>
            <a:gdLst>
              <a:gd name="T0" fmla="*/ 6 w 45"/>
              <a:gd name="T1" fmla="*/ 1 h 43"/>
              <a:gd name="T2" fmla="*/ 1 w 45"/>
              <a:gd name="T3" fmla="*/ 13 h 43"/>
              <a:gd name="T4" fmla="*/ 1 w 45"/>
              <a:gd name="T5" fmla="*/ 22 h 43"/>
              <a:gd name="T6" fmla="*/ 15 w 45"/>
              <a:gd name="T7" fmla="*/ 28 h 43"/>
              <a:gd name="T8" fmla="*/ 31 w 45"/>
              <a:gd name="T9" fmla="*/ 42 h 43"/>
              <a:gd name="T10" fmla="*/ 45 w 45"/>
              <a:gd name="T11" fmla="*/ 41 h 43"/>
              <a:gd name="T12" fmla="*/ 35 w 45"/>
              <a:gd name="T13" fmla="*/ 32 h 43"/>
              <a:gd name="T14" fmla="*/ 19 w 45"/>
              <a:gd name="T15" fmla="*/ 5 h 43"/>
              <a:gd name="T16" fmla="*/ 6 w 45"/>
              <a:gd name="T17"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3">
                <a:moveTo>
                  <a:pt x="6" y="1"/>
                </a:moveTo>
                <a:cubicBezTo>
                  <a:pt x="5" y="6"/>
                  <a:pt x="2" y="11"/>
                  <a:pt x="1" y="13"/>
                </a:cubicBezTo>
                <a:cubicBezTo>
                  <a:pt x="0" y="16"/>
                  <a:pt x="0" y="21"/>
                  <a:pt x="1" y="22"/>
                </a:cubicBezTo>
                <a:cubicBezTo>
                  <a:pt x="5" y="26"/>
                  <a:pt x="10" y="25"/>
                  <a:pt x="15" y="28"/>
                </a:cubicBezTo>
                <a:cubicBezTo>
                  <a:pt x="19" y="31"/>
                  <a:pt x="27" y="41"/>
                  <a:pt x="31" y="42"/>
                </a:cubicBezTo>
                <a:cubicBezTo>
                  <a:pt x="35" y="43"/>
                  <a:pt x="44" y="43"/>
                  <a:pt x="45" y="41"/>
                </a:cubicBezTo>
                <a:cubicBezTo>
                  <a:pt x="45" y="39"/>
                  <a:pt x="35" y="32"/>
                  <a:pt x="35" y="32"/>
                </a:cubicBezTo>
                <a:cubicBezTo>
                  <a:pt x="21" y="14"/>
                  <a:pt x="19" y="5"/>
                  <a:pt x="19" y="5"/>
                </a:cubicBezTo>
                <a:cubicBezTo>
                  <a:pt x="19" y="5"/>
                  <a:pt x="6" y="0"/>
                  <a:pt x="6" y="1"/>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6">
            <a:extLst>
              <a:ext uri="{FF2B5EF4-FFF2-40B4-BE49-F238E27FC236}">
                <a16:creationId xmlns:a16="http://schemas.microsoft.com/office/drawing/2014/main" id="{5005F5AD-6ACD-4077-9BE0-D94C3F8D3F6C}"/>
              </a:ext>
            </a:extLst>
          </p:cNvPr>
          <p:cNvSpPr>
            <a:spLocks/>
          </p:cNvSpPr>
          <p:nvPr/>
        </p:nvSpPr>
        <p:spPr bwMode="auto">
          <a:xfrm>
            <a:off x="1111176" y="4896524"/>
            <a:ext cx="158034" cy="118285"/>
          </a:xfrm>
          <a:custGeom>
            <a:avLst/>
            <a:gdLst>
              <a:gd name="T0" fmla="*/ 36 w 48"/>
              <a:gd name="T1" fmla="*/ 23 h 36"/>
              <a:gd name="T2" fmla="*/ 39 w 48"/>
              <a:gd name="T3" fmla="*/ 26 h 36"/>
              <a:gd name="T4" fmla="*/ 33 w 48"/>
              <a:gd name="T5" fmla="*/ 26 h 36"/>
              <a:gd name="T6" fmla="*/ 7 w 48"/>
              <a:gd name="T7" fmla="*/ 7 h 36"/>
              <a:gd name="T8" fmla="*/ 4 w 48"/>
              <a:gd name="T9" fmla="*/ 0 h 36"/>
              <a:gd name="T10" fmla="*/ 1 w 48"/>
              <a:gd name="T11" fmla="*/ 10 h 36"/>
              <a:gd name="T12" fmla="*/ 2 w 48"/>
              <a:gd name="T13" fmla="*/ 13 h 36"/>
              <a:gd name="T14" fmla="*/ 14 w 48"/>
              <a:gd name="T15" fmla="*/ 20 h 36"/>
              <a:gd name="T16" fmla="*/ 30 w 48"/>
              <a:gd name="T17" fmla="*/ 35 h 36"/>
              <a:gd name="T18" fmla="*/ 48 w 48"/>
              <a:gd name="T19" fmla="*/ 34 h 36"/>
              <a:gd name="T20" fmla="*/ 36 w 48"/>
              <a:gd name="T21"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6">
                <a:moveTo>
                  <a:pt x="36" y="23"/>
                </a:moveTo>
                <a:cubicBezTo>
                  <a:pt x="36" y="23"/>
                  <a:pt x="39" y="25"/>
                  <a:pt x="39" y="26"/>
                </a:cubicBezTo>
                <a:cubicBezTo>
                  <a:pt x="38" y="27"/>
                  <a:pt x="34" y="27"/>
                  <a:pt x="33" y="26"/>
                </a:cubicBezTo>
                <a:cubicBezTo>
                  <a:pt x="23" y="21"/>
                  <a:pt x="10" y="11"/>
                  <a:pt x="7" y="7"/>
                </a:cubicBezTo>
                <a:cubicBezTo>
                  <a:pt x="4" y="4"/>
                  <a:pt x="4" y="0"/>
                  <a:pt x="4" y="0"/>
                </a:cubicBezTo>
                <a:cubicBezTo>
                  <a:pt x="3" y="0"/>
                  <a:pt x="0" y="6"/>
                  <a:pt x="1" y="10"/>
                </a:cubicBezTo>
                <a:cubicBezTo>
                  <a:pt x="1" y="11"/>
                  <a:pt x="2" y="13"/>
                  <a:pt x="2" y="13"/>
                </a:cubicBezTo>
                <a:cubicBezTo>
                  <a:pt x="5" y="15"/>
                  <a:pt x="12" y="19"/>
                  <a:pt x="14" y="20"/>
                </a:cubicBezTo>
                <a:cubicBezTo>
                  <a:pt x="19" y="23"/>
                  <a:pt x="26" y="34"/>
                  <a:pt x="30" y="35"/>
                </a:cubicBezTo>
                <a:cubicBezTo>
                  <a:pt x="34" y="36"/>
                  <a:pt x="47" y="36"/>
                  <a:pt x="48" y="34"/>
                </a:cubicBezTo>
                <a:cubicBezTo>
                  <a:pt x="48" y="32"/>
                  <a:pt x="41" y="26"/>
                  <a:pt x="36" y="23"/>
                </a:cubicBezTo>
                <a:close/>
              </a:path>
            </a:pathLst>
          </a:custGeom>
          <a:solidFill>
            <a:srgbClr val="4F28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7">
            <a:extLst>
              <a:ext uri="{FF2B5EF4-FFF2-40B4-BE49-F238E27FC236}">
                <a16:creationId xmlns:a16="http://schemas.microsoft.com/office/drawing/2014/main" id="{F629A3AE-881A-441B-9A39-27E39513886F}"/>
              </a:ext>
            </a:extLst>
          </p:cNvPr>
          <p:cNvSpPr>
            <a:spLocks/>
          </p:cNvSpPr>
          <p:nvPr/>
        </p:nvSpPr>
        <p:spPr bwMode="auto">
          <a:xfrm>
            <a:off x="1115525" y="4925730"/>
            <a:ext cx="52194" cy="75937"/>
          </a:xfrm>
          <a:custGeom>
            <a:avLst/>
            <a:gdLst>
              <a:gd name="T0" fmla="*/ 0 w 16"/>
              <a:gd name="T1" fmla="*/ 0 h 23"/>
              <a:gd name="T2" fmla="*/ 3 w 16"/>
              <a:gd name="T3" fmla="*/ 10 h 23"/>
              <a:gd name="T4" fmla="*/ 5 w 16"/>
              <a:gd name="T5" fmla="*/ 23 h 23"/>
              <a:gd name="T6" fmla="*/ 7 w 16"/>
              <a:gd name="T7" fmla="*/ 22 h 23"/>
              <a:gd name="T8" fmla="*/ 13 w 16"/>
              <a:gd name="T9" fmla="*/ 11 h 23"/>
              <a:gd name="T10" fmla="*/ 0 w 16"/>
              <a:gd name="T11" fmla="*/ 0 h 23"/>
            </a:gdLst>
            <a:ahLst/>
            <a:cxnLst>
              <a:cxn ang="0">
                <a:pos x="T0" y="T1"/>
              </a:cxn>
              <a:cxn ang="0">
                <a:pos x="T2" y="T3"/>
              </a:cxn>
              <a:cxn ang="0">
                <a:pos x="T4" y="T5"/>
              </a:cxn>
              <a:cxn ang="0">
                <a:pos x="T6" y="T7"/>
              </a:cxn>
              <a:cxn ang="0">
                <a:pos x="T8" y="T9"/>
              </a:cxn>
              <a:cxn ang="0">
                <a:pos x="T10" y="T11"/>
              </a:cxn>
            </a:cxnLst>
            <a:rect l="0" t="0" r="r" b="b"/>
            <a:pathLst>
              <a:path w="16" h="23">
                <a:moveTo>
                  <a:pt x="0" y="0"/>
                </a:moveTo>
                <a:cubicBezTo>
                  <a:pt x="0" y="0"/>
                  <a:pt x="2" y="8"/>
                  <a:pt x="3" y="10"/>
                </a:cubicBezTo>
                <a:cubicBezTo>
                  <a:pt x="5" y="14"/>
                  <a:pt x="5" y="23"/>
                  <a:pt x="5" y="23"/>
                </a:cubicBezTo>
                <a:cubicBezTo>
                  <a:pt x="7" y="22"/>
                  <a:pt x="7" y="22"/>
                  <a:pt x="7" y="22"/>
                </a:cubicBezTo>
                <a:cubicBezTo>
                  <a:pt x="7" y="22"/>
                  <a:pt x="5" y="7"/>
                  <a:pt x="13" y="11"/>
                </a:cubicBezTo>
                <a:cubicBezTo>
                  <a:pt x="16" y="13"/>
                  <a:pt x="0" y="0"/>
                  <a:pt x="0" y="0"/>
                </a:cubicBezTo>
                <a:close/>
              </a:path>
            </a:pathLst>
          </a:custGeom>
          <a:solidFill>
            <a:srgbClr val="4F28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8">
            <a:extLst>
              <a:ext uri="{FF2B5EF4-FFF2-40B4-BE49-F238E27FC236}">
                <a16:creationId xmlns:a16="http://schemas.microsoft.com/office/drawing/2014/main" id="{C2113800-3D51-4F89-9896-02A4BB91E72A}"/>
              </a:ext>
            </a:extLst>
          </p:cNvPr>
          <p:cNvSpPr>
            <a:spLocks/>
          </p:cNvSpPr>
          <p:nvPr/>
        </p:nvSpPr>
        <p:spPr bwMode="auto">
          <a:xfrm>
            <a:off x="1128574" y="4480334"/>
            <a:ext cx="205878" cy="411810"/>
          </a:xfrm>
          <a:custGeom>
            <a:avLst/>
            <a:gdLst>
              <a:gd name="T0" fmla="*/ 36 w 63"/>
              <a:gd name="T1" fmla="*/ 5 h 125"/>
              <a:gd name="T2" fmla="*/ 10 w 63"/>
              <a:gd name="T3" fmla="*/ 49 h 125"/>
              <a:gd name="T4" fmla="*/ 1 w 63"/>
              <a:gd name="T5" fmla="*/ 121 h 125"/>
              <a:gd name="T6" fmla="*/ 15 w 63"/>
              <a:gd name="T7" fmla="*/ 123 h 125"/>
              <a:gd name="T8" fmla="*/ 45 w 63"/>
              <a:gd name="T9" fmla="*/ 44 h 125"/>
              <a:gd name="T10" fmla="*/ 59 w 63"/>
              <a:gd name="T11" fmla="*/ 13 h 125"/>
              <a:gd name="T12" fmla="*/ 36 w 63"/>
              <a:gd name="T13" fmla="*/ 5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36" y="5"/>
                </a:moveTo>
                <a:cubicBezTo>
                  <a:pt x="23" y="12"/>
                  <a:pt x="12" y="38"/>
                  <a:pt x="10" y="49"/>
                </a:cubicBezTo>
                <a:cubicBezTo>
                  <a:pt x="7" y="59"/>
                  <a:pt x="2" y="118"/>
                  <a:pt x="1" y="121"/>
                </a:cubicBezTo>
                <a:cubicBezTo>
                  <a:pt x="0" y="125"/>
                  <a:pt x="15" y="125"/>
                  <a:pt x="15" y="123"/>
                </a:cubicBezTo>
                <a:cubicBezTo>
                  <a:pt x="20" y="102"/>
                  <a:pt x="43" y="49"/>
                  <a:pt x="45" y="44"/>
                </a:cubicBezTo>
                <a:cubicBezTo>
                  <a:pt x="48" y="39"/>
                  <a:pt x="58" y="15"/>
                  <a:pt x="59" y="13"/>
                </a:cubicBezTo>
                <a:cubicBezTo>
                  <a:pt x="63" y="0"/>
                  <a:pt x="44" y="1"/>
                  <a:pt x="36" y="5"/>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9">
            <a:extLst>
              <a:ext uri="{FF2B5EF4-FFF2-40B4-BE49-F238E27FC236}">
                <a16:creationId xmlns:a16="http://schemas.microsoft.com/office/drawing/2014/main" id="{8FFCF9D7-C65A-41C9-A07A-433AB2050A53}"/>
              </a:ext>
            </a:extLst>
          </p:cNvPr>
          <p:cNvSpPr>
            <a:spLocks/>
          </p:cNvSpPr>
          <p:nvPr/>
        </p:nvSpPr>
        <p:spPr bwMode="auto">
          <a:xfrm>
            <a:off x="1498285" y="4176588"/>
            <a:ext cx="23198" cy="52571"/>
          </a:xfrm>
          <a:custGeom>
            <a:avLst/>
            <a:gdLst>
              <a:gd name="T0" fmla="*/ 2 w 7"/>
              <a:gd name="T1" fmla="*/ 0 h 16"/>
              <a:gd name="T2" fmla="*/ 3 w 7"/>
              <a:gd name="T3" fmla="*/ 7 h 16"/>
              <a:gd name="T4" fmla="*/ 1 w 7"/>
              <a:gd name="T5" fmla="*/ 11 h 16"/>
              <a:gd name="T6" fmla="*/ 0 w 7"/>
              <a:gd name="T7" fmla="*/ 15 h 16"/>
              <a:gd name="T8" fmla="*/ 3 w 7"/>
              <a:gd name="T9" fmla="*/ 13 h 16"/>
              <a:gd name="T10" fmla="*/ 5 w 7"/>
              <a:gd name="T11" fmla="*/ 8 h 16"/>
              <a:gd name="T12" fmla="*/ 6 w 7"/>
              <a:gd name="T13" fmla="*/ 1 h 16"/>
              <a:gd name="T14" fmla="*/ 2 w 7"/>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6">
                <a:moveTo>
                  <a:pt x="2" y="0"/>
                </a:moveTo>
                <a:cubicBezTo>
                  <a:pt x="2" y="0"/>
                  <a:pt x="3" y="5"/>
                  <a:pt x="3" y="7"/>
                </a:cubicBezTo>
                <a:cubicBezTo>
                  <a:pt x="2" y="8"/>
                  <a:pt x="1" y="10"/>
                  <a:pt x="1" y="11"/>
                </a:cubicBezTo>
                <a:cubicBezTo>
                  <a:pt x="0" y="13"/>
                  <a:pt x="0" y="15"/>
                  <a:pt x="0" y="15"/>
                </a:cubicBezTo>
                <a:cubicBezTo>
                  <a:pt x="2" y="16"/>
                  <a:pt x="3" y="14"/>
                  <a:pt x="3" y="13"/>
                </a:cubicBezTo>
                <a:cubicBezTo>
                  <a:pt x="4" y="12"/>
                  <a:pt x="5" y="10"/>
                  <a:pt x="5" y="8"/>
                </a:cubicBezTo>
                <a:cubicBezTo>
                  <a:pt x="6" y="6"/>
                  <a:pt x="7" y="2"/>
                  <a:pt x="6" y="1"/>
                </a:cubicBezTo>
                <a:cubicBezTo>
                  <a:pt x="6" y="0"/>
                  <a:pt x="2" y="0"/>
                  <a:pt x="2" y="0"/>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0">
            <a:extLst>
              <a:ext uri="{FF2B5EF4-FFF2-40B4-BE49-F238E27FC236}">
                <a16:creationId xmlns:a16="http://schemas.microsoft.com/office/drawing/2014/main" id="{8F734655-0A4F-41BB-8397-3B85EADC88F9}"/>
              </a:ext>
            </a:extLst>
          </p:cNvPr>
          <p:cNvSpPr>
            <a:spLocks/>
          </p:cNvSpPr>
          <p:nvPr/>
        </p:nvSpPr>
        <p:spPr bwMode="auto">
          <a:xfrm>
            <a:off x="1485237" y="4169287"/>
            <a:ext cx="33347" cy="43810"/>
          </a:xfrm>
          <a:custGeom>
            <a:avLst/>
            <a:gdLst>
              <a:gd name="T0" fmla="*/ 7 w 10"/>
              <a:gd name="T1" fmla="*/ 0 h 13"/>
              <a:gd name="T2" fmla="*/ 5 w 10"/>
              <a:gd name="T3" fmla="*/ 6 h 13"/>
              <a:gd name="T4" fmla="*/ 2 w 10"/>
              <a:gd name="T5" fmla="*/ 9 h 13"/>
              <a:gd name="T6" fmla="*/ 0 w 10"/>
              <a:gd name="T7" fmla="*/ 12 h 13"/>
              <a:gd name="T8" fmla="*/ 3 w 10"/>
              <a:gd name="T9" fmla="*/ 12 h 13"/>
              <a:gd name="T10" fmla="*/ 7 w 10"/>
              <a:gd name="T11" fmla="*/ 8 h 13"/>
              <a:gd name="T12" fmla="*/ 10 w 10"/>
              <a:gd name="T13" fmla="*/ 2 h 13"/>
              <a:gd name="T14" fmla="*/ 7 w 10"/>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7" y="0"/>
                </a:moveTo>
                <a:cubicBezTo>
                  <a:pt x="7" y="0"/>
                  <a:pt x="6" y="5"/>
                  <a:pt x="5" y="6"/>
                </a:cubicBezTo>
                <a:cubicBezTo>
                  <a:pt x="4" y="7"/>
                  <a:pt x="3" y="8"/>
                  <a:pt x="2" y="9"/>
                </a:cubicBezTo>
                <a:cubicBezTo>
                  <a:pt x="1" y="9"/>
                  <a:pt x="0" y="11"/>
                  <a:pt x="0" y="12"/>
                </a:cubicBezTo>
                <a:cubicBezTo>
                  <a:pt x="0" y="13"/>
                  <a:pt x="2" y="12"/>
                  <a:pt x="3" y="12"/>
                </a:cubicBezTo>
                <a:cubicBezTo>
                  <a:pt x="4" y="11"/>
                  <a:pt x="6" y="9"/>
                  <a:pt x="7" y="8"/>
                </a:cubicBezTo>
                <a:cubicBezTo>
                  <a:pt x="8" y="7"/>
                  <a:pt x="10" y="3"/>
                  <a:pt x="10" y="2"/>
                </a:cubicBezTo>
                <a:cubicBezTo>
                  <a:pt x="10" y="1"/>
                  <a:pt x="7" y="0"/>
                  <a:pt x="7" y="0"/>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1">
            <a:extLst>
              <a:ext uri="{FF2B5EF4-FFF2-40B4-BE49-F238E27FC236}">
                <a16:creationId xmlns:a16="http://schemas.microsoft.com/office/drawing/2014/main" id="{1BEF025F-B9AD-4731-9DDF-0CC0BE2DA0BF}"/>
              </a:ext>
            </a:extLst>
          </p:cNvPr>
          <p:cNvSpPr>
            <a:spLocks/>
          </p:cNvSpPr>
          <p:nvPr/>
        </p:nvSpPr>
        <p:spPr bwMode="auto">
          <a:xfrm>
            <a:off x="1482337" y="4166366"/>
            <a:ext cx="33347" cy="33587"/>
          </a:xfrm>
          <a:custGeom>
            <a:avLst/>
            <a:gdLst>
              <a:gd name="T0" fmla="*/ 8 w 10"/>
              <a:gd name="T1" fmla="*/ 0 h 10"/>
              <a:gd name="T2" fmla="*/ 5 w 10"/>
              <a:gd name="T3" fmla="*/ 5 h 10"/>
              <a:gd name="T4" fmla="*/ 2 w 10"/>
              <a:gd name="T5" fmla="*/ 7 h 10"/>
              <a:gd name="T6" fmla="*/ 0 w 10"/>
              <a:gd name="T7" fmla="*/ 9 h 10"/>
              <a:gd name="T8" fmla="*/ 3 w 10"/>
              <a:gd name="T9" fmla="*/ 9 h 10"/>
              <a:gd name="T10" fmla="*/ 7 w 10"/>
              <a:gd name="T11" fmla="*/ 7 h 10"/>
              <a:gd name="T12" fmla="*/ 10 w 10"/>
              <a:gd name="T13" fmla="*/ 3 h 10"/>
              <a:gd name="T14" fmla="*/ 8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8" y="0"/>
                </a:moveTo>
                <a:cubicBezTo>
                  <a:pt x="8" y="0"/>
                  <a:pt x="6" y="4"/>
                  <a:pt x="5" y="5"/>
                </a:cubicBezTo>
                <a:cubicBezTo>
                  <a:pt x="4" y="6"/>
                  <a:pt x="4" y="6"/>
                  <a:pt x="2" y="7"/>
                </a:cubicBezTo>
                <a:cubicBezTo>
                  <a:pt x="1" y="7"/>
                  <a:pt x="0" y="8"/>
                  <a:pt x="0" y="9"/>
                </a:cubicBezTo>
                <a:cubicBezTo>
                  <a:pt x="0" y="10"/>
                  <a:pt x="2" y="10"/>
                  <a:pt x="3" y="9"/>
                </a:cubicBezTo>
                <a:cubicBezTo>
                  <a:pt x="4" y="9"/>
                  <a:pt x="6" y="8"/>
                  <a:pt x="7" y="7"/>
                </a:cubicBezTo>
                <a:cubicBezTo>
                  <a:pt x="8" y="6"/>
                  <a:pt x="10" y="3"/>
                  <a:pt x="10" y="3"/>
                </a:cubicBezTo>
                <a:cubicBezTo>
                  <a:pt x="10" y="2"/>
                  <a:pt x="8" y="0"/>
                  <a:pt x="8" y="0"/>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D4FB44FB-E6A5-4398-A1E3-91768003795D}"/>
              </a:ext>
            </a:extLst>
          </p:cNvPr>
          <p:cNvSpPr>
            <a:spLocks/>
          </p:cNvSpPr>
          <p:nvPr/>
        </p:nvSpPr>
        <p:spPr bwMode="auto">
          <a:xfrm>
            <a:off x="1443191" y="4080207"/>
            <a:ext cx="88441" cy="159174"/>
          </a:xfrm>
          <a:custGeom>
            <a:avLst/>
            <a:gdLst>
              <a:gd name="T0" fmla="*/ 8 w 27"/>
              <a:gd name="T1" fmla="*/ 39 h 48"/>
              <a:gd name="T2" fmla="*/ 11 w 27"/>
              <a:gd name="T3" fmla="*/ 37 h 48"/>
              <a:gd name="T4" fmla="*/ 12 w 27"/>
              <a:gd name="T5" fmla="*/ 30 h 48"/>
              <a:gd name="T6" fmla="*/ 13 w 27"/>
              <a:gd name="T7" fmla="*/ 26 h 48"/>
              <a:gd name="T8" fmla="*/ 20 w 27"/>
              <a:gd name="T9" fmla="*/ 29 h 48"/>
              <a:gd name="T10" fmla="*/ 23 w 27"/>
              <a:gd name="T11" fmla="*/ 36 h 48"/>
              <a:gd name="T12" fmla="*/ 21 w 27"/>
              <a:gd name="T13" fmla="*/ 42 h 48"/>
              <a:gd name="T14" fmla="*/ 20 w 27"/>
              <a:gd name="T15" fmla="*/ 47 h 48"/>
              <a:gd name="T16" fmla="*/ 22 w 27"/>
              <a:gd name="T17" fmla="*/ 48 h 48"/>
              <a:gd name="T18" fmla="*/ 24 w 27"/>
              <a:gd name="T19" fmla="*/ 44 h 48"/>
              <a:gd name="T20" fmla="*/ 27 w 27"/>
              <a:gd name="T21" fmla="*/ 37 h 48"/>
              <a:gd name="T22" fmla="*/ 26 w 27"/>
              <a:gd name="T23" fmla="*/ 27 h 48"/>
              <a:gd name="T24" fmla="*/ 19 w 27"/>
              <a:gd name="T25" fmla="*/ 15 h 48"/>
              <a:gd name="T26" fmla="*/ 12 w 27"/>
              <a:gd name="T27" fmla="*/ 0 h 48"/>
              <a:gd name="T28" fmla="*/ 0 w 27"/>
              <a:gd name="T29" fmla="*/ 3 h 48"/>
              <a:gd name="T30" fmla="*/ 7 w 27"/>
              <a:gd name="T31" fmla="*/ 15 h 48"/>
              <a:gd name="T32" fmla="*/ 6 w 27"/>
              <a:gd name="T33" fmla="*/ 21 h 48"/>
              <a:gd name="T34" fmla="*/ 8 w 27"/>
              <a:gd name="T35" fmla="*/ 31 h 48"/>
              <a:gd name="T36" fmla="*/ 8 w 27"/>
              <a:gd name="T3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8">
                <a:moveTo>
                  <a:pt x="8" y="39"/>
                </a:moveTo>
                <a:cubicBezTo>
                  <a:pt x="8" y="39"/>
                  <a:pt x="10" y="38"/>
                  <a:pt x="11" y="37"/>
                </a:cubicBezTo>
                <a:cubicBezTo>
                  <a:pt x="12" y="36"/>
                  <a:pt x="12" y="32"/>
                  <a:pt x="12" y="30"/>
                </a:cubicBezTo>
                <a:cubicBezTo>
                  <a:pt x="12" y="29"/>
                  <a:pt x="12" y="26"/>
                  <a:pt x="13" y="26"/>
                </a:cubicBezTo>
                <a:cubicBezTo>
                  <a:pt x="14" y="26"/>
                  <a:pt x="19" y="28"/>
                  <a:pt x="20" y="29"/>
                </a:cubicBezTo>
                <a:cubicBezTo>
                  <a:pt x="21" y="31"/>
                  <a:pt x="23" y="34"/>
                  <a:pt x="23" y="36"/>
                </a:cubicBezTo>
                <a:cubicBezTo>
                  <a:pt x="23" y="38"/>
                  <a:pt x="22" y="41"/>
                  <a:pt x="21" y="42"/>
                </a:cubicBezTo>
                <a:cubicBezTo>
                  <a:pt x="21" y="44"/>
                  <a:pt x="20" y="46"/>
                  <a:pt x="20" y="47"/>
                </a:cubicBezTo>
                <a:cubicBezTo>
                  <a:pt x="20" y="48"/>
                  <a:pt x="21" y="48"/>
                  <a:pt x="22" y="48"/>
                </a:cubicBezTo>
                <a:cubicBezTo>
                  <a:pt x="22" y="48"/>
                  <a:pt x="23" y="46"/>
                  <a:pt x="24" y="44"/>
                </a:cubicBezTo>
                <a:cubicBezTo>
                  <a:pt x="25" y="42"/>
                  <a:pt x="27" y="37"/>
                  <a:pt x="27" y="37"/>
                </a:cubicBezTo>
                <a:cubicBezTo>
                  <a:pt x="27" y="36"/>
                  <a:pt x="26" y="29"/>
                  <a:pt x="26" y="27"/>
                </a:cubicBezTo>
                <a:cubicBezTo>
                  <a:pt x="25" y="25"/>
                  <a:pt x="19" y="16"/>
                  <a:pt x="19" y="15"/>
                </a:cubicBezTo>
                <a:cubicBezTo>
                  <a:pt x="19" y="15"/>
                  <a:pt x="12" y="0"/>
                  <a:pt x="12" y="0"/>
                </a:cubicBezTo>
                <a:cubicBezTo>
                  <a:pt x="0" y="3"/>
                  <a:pt x="0" y="3"/>
                  <a:pt x="0" y="3"/>
                </a:cubicBezTo>
                <a:cubicBezTo>
                  <a:pt x="0" y="3"/>
                  <a:pt x="7" y="13"/>
                  <a:pt x="7" y="15"/>
                </a:cubicBezTo>
                <a:cubicBezTo>
                  <a:pt x="7" y="17"/>
                  <a:pt x="6" y="19"/>
                  <a:pt x="6" y="21"/>
                </a:cubicBezTo>
                <a:cubicBezTo>
                  <a:pt x="5" y="25"/>
                  <a:pt x="7" y="30"/>
                  <a:pt x="8" y="31"/>
                </a:cubicBezTo>
                <a:cubicBezTo>
                  <a:pt x="8" y="34"/>
                  <a:pt x="7" y="38"/>
                  <a:pt x="8" y="39"/>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63">
            <a:extLst>
              <a:ext uri="{FF2B5EF4-FFF2-40B4-BE49-F238E27FC236}">
                <a16:creationId xmlns:a16="http://schemas.microsoft.com/office/drawing/2014/main" id="{31EE8B82-7F5C-4D77-B418-FE412B229C1E}"/>
              </a:ext>
            </a:extLst>
          </p:cNvPr>
          <p:cNvSpPr>
            <a:spLocks/>
          </p:cNvSpPr>
          <p:nvPr/>
        </p:nvSpPr>
        <p:spPr bwMode="auto">
          <a:xfrm>
            <a:off x="1009687" y="4807445"/>
            <a:ext cx="79742" cy="121206"/>
          </a:xfrm>
          <a:custGeom>
            <a:avLst/>
            <a:gdLst>
              <a:gd name="T0" fmla="*/ 23 w 24"/>
              <a:gd name="T1" fmla="*/ 13 h 37"/>
              <a:gd name="T2" fmla="*/ 22 w 24"/>
              <a:gd name="T3" fmla="*/ 24 h 37"/>
              <a:gd name="T4" fmla="*/ 10 w 24"/>
              <a:gd name="T5" fmla="*/ 36 h 37"/>
              <a:gd name="T6" fmla="*/ 2 w 24"/>
              <a:gd name="T7" fmla="*/ 24 h 37"/>
              <a:gd name="T8" fmla="*/ 5 w 24"/>
              <a:gd name="T9" fmla="*/ 0 h 37"/>
              <a:gd name="T10" fmla="*/ 23 w 24"/>
              <a:gd name="T11" fmla="*/ 13 h 37"/>
            </a:gdLst>
            <a:ahLst/>
            <a:cxnLst>
              <a:cxn ang="0">
                <a:pos x="T0" y="T1"/>
              </a:cxn>
              <a:cxn ang="0">
                <a:pos x="T2" y="T3"/>
              </a:cxn>
              <a:cxn ang="0">
                <a:pos x="T4" y="T5"/>
              </a:cxn>
              <a:cxn ang="0">
                <a:pos x="T6" y="T7"/>
              </a:cxn>
              <a:cxn ang="0">
                <a:pos x="T8" y="T9"/>
              </a:cxn>
              <a:cxn ang="0">
                <a:pos x="T10" y="T11"/>
              </a:cxn>
            </a:cxnLst>
            <a:rect l="0" t="0" r="r" b="b"/>
            <a:pathLst>
              <a:path w="24" h="37">
                <a:moveTo>
                  <a:pt x="23" y="13"/>
                </a:moveTo>
                <a:cubicBezTo>
                  <a:pt x="23" y="13"/>
                  <a:pt x="24" y="20"/>
                  <a:pt x="22" y="24"/>
                </a:cubicBezTo>
                <a:cubicBezTo>
                  <a:pt x="20" y="28"/>
                  <a:pt x="13" y="37"/>
                  <a:pt x="10" y="36"/>
                </a:cubicBezTo>
                <a:cubicBezTo>
                  <a:pt x="6" y="35"/>
                  <a:pt x="3" y="26"/>
                  <a:pt x="2" y="24"/>
                </a:cubicBezTo>
                <a:cubicBezTo>
                  <a:pt x="0" y="15"/>
                  <a:pt x="5" y="0"/>
                  <a:pt x="5" y="0"/>
                </a:cubicBezTo>
                <a:lnTo>
                  <a:pt x="23" y="13"/>
                </a:lnTo>
                <a:close/>
              </a:path>
            </a:pathLst>
          </a:custGeom>
          <a:solidFill>
            <a:srgbClr val="8E3C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4">
            <a:extLst>
              <a:ext uri="{FF2B5EF4-FFF2-40B4-BE49-F238E27FC236}">
                <a16:creationId xmlns:a16="http://schemas.microsoft.com/office/drawing/2014/main" id="{DF48D1C4-DD30-484B-A931-1A57E236A0C8}"/>
              </a:ext>
            </a:extLst>
          </p:cNvPr>
          <p:cNvSpPr>
            <a:spLocks/>
          </p:cNvSpPr>
          <p:nvPr/>
        </p:nvSpPr>
        <p:spPr bwMode="auto">
          <a:xfrm>
            <a:off x="1253261" y="3595381"/>
            <a:ext cx="146435" cy="346095"/>
          </a:xfrm>
          <a:custGeom>
            <a:avLst/>
            <a:gdLst>
              <a:gd name="T0" fmla="*/ 15 w 45"/>
              <a:gd name="T1" fmla="*/ 1 h 105"/>
              <a:gd name="T2" fmla="*/ 33 w 45"/>
              <a:gd name="T3" fmla="*/ 46 h 105"/>
              <a:gd name="T4" fmla="*/ 32 w 45"/>
              <a:gd name="T5" fmla="*/ 102 h 105"/>
              <a:gd name="T6" fmla="*/ 10 w 45"/>
              <a:gd name="T7" fmla="*/ 54 h 105"/>
              <a:gd name="T8" fmla="*/ 15 w 45"/>
              <a:gd name="T9" fmla="*/ 1 h 105"/>
            </a:gdLst>
            <a:ahLst/>
            <a:cxnLst>
              <a:cxn ang="0">
                <a:pos x="T0" y="T1"/>
              </a:cxn>
              <a:cxn ang="0">
                <a:pos x="T2" y="T3"/>
              </a:cxn>
              <a:cxn ang="0">
                <a:pos x="T4" y="T5"/>
              </a:cxn>
              <a:cxn ang="0">
                <a:pos x="T6" y="T7"/>
              </a:cxn>
              <a:cxn ang="0">
                <a:pos x="T8" y="T9"/>
              </a:cxn>
            </a:cxnLst>
            <a:rect l="0" t="0" r="r" b="b"/>
            <a:pathLst>
              <a:path w="45" h="105">
                <a:moveTo>
                  <a:pt x="15" y="1"/>
                </a:moveTo>
                <a:cubicBezTo>
                  <a:pt x="22" y="0"/>
                  <a:pt x="30" y="22"/>
                  <a:pt x="33" y="46"/>
                </a:cubicBezTo>
                <a:cubicBezTo>
                  <a:pt x="37" y="87"/>
                  <a:pt x="45" y="100"/>
                  <a:pt x="32" y="102"/>
                </a:cubicBezTo>
                <a:cubicBezTo>
                  <a:pt x="21" y="105"/>
                  <a:pt x="18" y="88"/>
                  <a:pt x="10" y="54"/>
                </a:cubicBezTo>
                <a:cubicBezTo>
                  <a:pt x="3" y="27"/>
                  <a:pt x="0" y="3"/>
                  <a:pt x="15" y="1"/>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5">
            <a:extLst>
              <a:ext uri="{FF2B5EF4-FFF2-40B4-BE49-F238E27FC236}">
                <a16:creationId xmlns:a16="http://schemas.microsoft.com/office/drawing/2014/main" id="{CCEAB5CC-1FC7-4DFC-AF99-15CAD2ED39FB}"/>
              </a:ext>
            </a:extLst>
          </p:cNvPr>
          <p:cNvSpPr>
            <a:spLocks/>
          </p:cNvSpPr>
          <p:nvPr/>
        </p:nvSpPr>
        <p:spPr bwMode="auto">
          <a:xfrm>
            <a:off x="977790" y="3542810"/>
            <a:ext cx="374061" cy="657143"/>
          </a:xfrm>
          <a:custGeom>
            <a:avLst/>
            <a:gdLst>
              <a:gd name="T0" fmla="*/ 5 w 114"/>
              <a:gd name="T1" fmla="*/ 7 h 199"/>
              <a:gd name="T2" fmla="*/ 33 w 114"/>
              <a:gd name="T3" fmla="*/ 0 h 199"/>
              <a:gd name="T4" fmla="*/ 59 w 114"/>
              <a:gd name="T5" fmla="*/ 2 h 199"/>
              <a:gd name="T6" fmla="*/ 84 w 114"/>
              <a:gd name="T7" fmla="*/ 9 h 199"/>
              <a:gd name="T8" fmla="*/ 108 w 114"/>
              <a:gd name="T9" fmla="*/ 25 h 199"/>
              <a:gd name="T10" fmla="*/ 86 w 114"/>
              <a:gd name="T11" fmla="*/ 111 h 199"/>
              <a:gd name="T12" fmla="*/ 114 w 114"/>
              <a:gd name="T13" fmla="*/ 161 h 199"/>
              <a:gd name="T14" fmla="*/ 73 w 114"/>
              <a:gd name="T15" fmla="*/ 194 h 199"/>
              <a:gd name="T16" fmla="*/ 71 w 114"/>
              <a:gd name="T17" fmla="*/ 194 h 199"/>
              <a:gd name="T18" fmla="*/ 68 w 114"/>
              <a:gd name="T19" fmla="*/ 195 h 199"/>
              <a:gd name="T20" fmla="*/ 17 w 114"/>
              <a:gd name="T21" fmla="*/ 187 h 199"/>
              <a:gd name="T22" fmla="*/ 21 w 114"/>
              <a:gd name="T23" fmla="*/ 115 h 199"/>
              <a:gd name="T24" fmla="*/ 5 w 114"/>
              <a:gd name="T25"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99">
                <a:moveTo>
                  <a:pt x="5" y="7"/>
                </a:moveTo>
                <a:cubicBezTo>
                  <a:pt x="9" y="1"/>
                  <a:pt x="27" y="1"/>
                  <a:pt x="33" y="0"/>
                </a:cubicBezTo>
                <a:cubicBezTo>
                  <a:pt x="40" y="0"/>
                  <a:pt x="59" y="2"/>
                  <a:pt x="59" y="2"/>
                </a:cubicBezTo>
                <a:cubicBezTo>
                  <a:pt x="59" y="2"/>
                  <a:pt x="78" y="6"/>
                  <a:pt x="84" y="9"/>
                </a:cubicBezTo>
                <a:cubicBezTo>
                  <a:pt x="90" y="12"/>
                  <a:pt x="106" y="18"/>
                  <a:pt x="108" y="25"/>
                </a:cubicBezTo>
                <a:cubicBezTo>
                  <a:pt x="110" y="35"/>
                  <a:pt x="74" y="79"/>
                  <a:pt x="86" y="111"/>
                </a:cubicBezTo>
                <a:cubicBezTo>
                  <a:pt x="90" y="122"/>
                  <a:pt x="114" y="149"/>
                  <a:pt x="114" y="161"/>
                </a:cubicBezTo>
                <a:cubicBezTo>
                  <a:pt x="114" y="174"/>
                  <a:pt x="73" y="194"/>
                  <a:pt x="73" y="194"/>
                </a:cubicBezTo>
                <a:cubicBezTo>
                  <a:pt x="71" y="194"/>
                  <a:pt x="71" y="194"/>
                  <a:pt x="71" y="194"/>
                </a:cubicBezTo>
                <a:cubicBezTo>
                  <a:pt x="68" y="195"/>
                  <a:pt x="68" y="195"/>
                  <a:pt x="68" y="195"/>
                </a:cubicBezTo>
                <a:cubicBezTo>
                  <a:pt x="68" y="195"/>
                  <a:pt x="24" y="199"/>
                  <a:pt x="17" y="187"/>
                </a:cubicBezTo>
                <a:cubicBezTo>
                  <a:pt x="11" y="177"/>
                  <a:pt x="22" y="128"/>
                  <a:pt x="21" y="115"/>
                </a:cubicBezTo>
                <a:cubicBezTo>
                  <a:pt x="17" y="80"/>
                  <a:pt x="0" y="15"/>
                  <a:pt x="5" y="7"/>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66">
            <a:extLst>
              <a:ext uri="{FF2B5EF4-FFF2-40B4-BE49-F238E27FC236}">
                <a16:creationId xmlns:a16="http://schemas.microsoft.com/office/drawing/2014/main" id="{E4E169F9-8BEB-4C64-A1F6-6C52EC1A5757}"/>
              </a:ext>
            </a:extLst>
          </p:cNvPr>
          <p:cNvSpPr>
            <a:spLocks/>
          </p:cNvSpPr>
          <p:nvPr/>
        </p:nvSpPr>
        <p:spPr bwMode="auto">
          <a:xfrm>
            <a:off x="1206866" y="4037858"/>
            <a:ext cx="166733" cy="518412"/>
          </a:xfrm>
          <a:custGeom>
            <a:avLst/>
            <a:gdLst>
              <a:gd name="T0" fmla="*/ 44 w 51"/>
              <a:gd name="T1" fmla="*/ 13 h 157"/>
              <a:gd name="T2" fmla="*/ 50 w 51"/>
              <a:gd name="T3" fmla="*/ 60 h 157"/>
              <a:gd name="T4" fmla="*/ 38 w 51"/>
              <a:gd name="T5" fmla="*/ 137 h 157"/>
              <a:gd name="T6" fmla="*/ 11 w 51"/>
              <a:gd name="T7" fmla="*/ 142 h 157"/>
              <a:gd name="T8" fmla="*/ 1 w 51"/>
              <a:gd name="T9" fmla="*/ 46 h 157"/>
              <a:gd name="T10" fmla="*/ 7 w 51"/>
              <a:gd name="T11" fmla="*/ 9 h 157"/>
              <a:gd name="T12" fmla="*/ 44 w 51"/>
              <a:gd name="T13" fmla="*/ 13 h 157"/>
            </a:gdLst>
            <a:ahLst/>
            <a:cxnLst>
              <a:cxn ang="0">
                <a:pos x="T0" y="T1"/>
              </a:cxn>
              <a:cxn ang="0">
                <a:pos x="T2" y="T3"/>
              </a:cxn>
              <a:cxn ang="0">
                <a:pos x="T4" y="T5"/>
              </a:cxn>
              <a:cxn ang="0">
                <a:pos x="T6" y="T7"/>
              </a:cxn>
              <a:cxn ang="0">
                <a:pos x="T8" y="T9"/>
              </a:cxn>
              <a:cxn ang="0">
                <a:pos x="T10" y="T11"/>
              </a:cxn>
              <a:cxn ang="0">
                <a:pos x="T12" y="T13"/>
              </a:cxn>
            </a:cxnLst>
            <a:rect l="0" t="0" r="r" b="b"/>
            <a:pathLst>
              <a:path w="51" h="157">
                <a:moveTo>
                  <a:pt x="44" y="13"/>
                </a:moveTo>
                <a:cubicBezTo>
                  <a:pt x="50" y="22"/>
                  <a:pt x="51" y="38"/>
                  <a:pt x="50" y="60"/>
                </a:cubicBezTo>
                <a:cubicBezTo>
                  <a:pt x="49" y="89"/>
                  <a:pt x="39" y="133"/>
                  <a:pt x="38" y="137"/>
                </a:cubicBezTo>
                <a:cubicBezTo>
                  <a:pt x="34" y="157"/>
                  <a:pt x="15" y="157"/>
                  <a:pt x="11" y="142"/>
                </a:cubicBezTo>
                <a:cubicBezTo>
                  <a:pt x="10" y="138"/>
                  <a:pt x="0" y="55"/>
                  <a:pt x="1" y="46"/>
                </a:cubicBezTo>
                <a:cubicBezTo>
                  <a:pt x="1" y="37"/>
                  <a:pt x="1" y="19"/>
                  <a:pt x="7" y="9"/>
                </a:cubicBezTo>
                <a:cubicBezTo>
                  <a:pt x="11" y="1"/>
                  <a:pt x="35" y="0"/>
                  <a:pt x="44" y="13"/>
                </a:cubicBezTo>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67">
            <a:extLst>
              <a:ext uri="{FF2B5EF4-FFF2-40B4-BE49-F238E27FC236}">
                <a16:creationId xmlns:a16="http://schemas.microsoft.com/office/drawing/2014/main" id="{5D304FEF-3995-4E3E-A28F-E0DB3BFAD23F}"/>
              </a:ext>
            </a:extLst>
          </p:cNvPr>
          <p:cNvSpPr>
            <a:spLocks/>
          </p:cNvSpPr>
          <p:nvPr/>
        </p:nvSpPr>
        <p:spPr bwMode="auto">
          <a:xfrm>
            <a:off x="1085079" y="3433286"/>
            <a:ext cx="168182" cy="138730"/>
          </a:xfrm>
          <a:custGeom>
            <a:avLst/>
            <a:gdLst>
              <a:gd name="T0" fmla="*/ 14 w 51"/>
              <a:gd name="T1" fmla="*/ 23 h 42"/>
              <a:gd name="T2" fmla="*/ 20 w 51"/>
              <a:gd name="T3" fmla="*/ 0 h 42"/>
              <a:gd name="T4" fmla="*/ 32 w 51"/>
              <a:gd name="T5" fmla="*/ 2 h 42"/>
              <a:gd name="T6" fmla="*/ 44 w 51"/>
              <a:gd name="T7" fmla="*/ 4 h 42"/>
              <a:gd name="T8" fmla="*/ 41 w 51"/>
              <a:gd name="T9" fmla="*/ 28 h 42"/>
              <a:gd name="T10" fmla="*/ 51 w 51"/>
              <a:gd name="T11" fmla="*/ 42 h 42"/>
              <a:gd name="T12" fmla="*/ 26 w 51"/>
              <a:gd name="T13" fmla="*/ 38 h 42"/>
              <a:gd name="T14" fmla="*/ 0 w 51"/>
              <a:gd name="T15" fmla="*/ 33 h 42"/>
              <a:gd name="T16" fmla="*/ 14 w 51"/>
              <a:gd name="T17"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2">
                <a:moveTo>
                  <a:pt x="14" y="23"/>
                </a:moveTo>
                <a:cubicBezTo>
                  <a:pt x="17" y="18"/>
                  <a:pt x="20" y="0"/>
                  <a:pt x="20" y="0"/>
                </a:cubicBezTo>
                <a:cubicBezTo>
                  <a:pt x="32" y="2"/>
                  <a:pt x="32" y="2"/>
                  <a:pt x="32" y="2"/>
                </a:cubicBezTo>
                <a:cubicBezTo>
                  <a:pt x="44" y="4"/>
                  <a:pt x="44" y="4"/>
                  <a:pt x="44" y="4"/>
                </a:cubicBezTo>
                <a:cubicBezTo>
                  <a:pt x="44" y="4"/>
                  <a:pt x="40" y="23"/>
                  <a:pt x="41" y="28"/>
                </a:cubicBezTo>
                <a:cubicBezTo>
                  <a:pt x="42" y="33"/>
                  <a:pt x="51" y="42"/>
                  <a:pt x="51" y="42"/>
                </a:cubicBezTo>
                <a:cubicBezTo>
                  <a:pt x="26" y="38"/>
                  <a:pt x="26" y="38"/>
                  <a:pt x="26" y="38"/>
                </a:cubicBezTo>
                <a:cubicBezTo>
                  <a:pt x="0" y="33"/>
                  <a:pt x="0" y="33"/>
                  <a:pt x="0" y="33"/>
                </a:cubicBezTo>
                <a:cubicBezTo>
                  <a:pt x="0" y="33"/>
                  <a:pt x="11" y="28"/>
                  <a:pt x="14" y="23"/>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8">
            <a:extLst>
              <a:ext uri="{FF2B5EF4-FFF2-40B4-BE49-F238E27FC236}">
                <a16:creationId xmlns:a16="http://schemas.microsoft.com/office/drawing/2014/main" id="{2758A615-592C-4BFA-B51F-601D249E8ECA}"/>
              </a:ext>
            </a:extLst>
          </p:cNvPr>
          <p:cNvSpPr>
            <a:spLocks/>
          </p:cNvSpPr>
          <p:nvPr/>
        </p:nvSpPr>
        <p:spPr bwMode="auto">
          <a:xfrm>
            <a:off x="1305456" y="3869921"/>
            <a:ext cx="205878" cy="280381"/>
          </a:xfrm>
          <a:custGeom>
            <a:avLst/>
            <a:gdLst>
              <a:gd name="T0" fmla="*/ 12 w 63"/>
              <a:gd name="T1" fmla="*/ 3 h 85"/>
              <a:gd name="T2" fmla="*/ 39 w 63"/>
              <a:gd name="T3" fmla="*/ 27 h 85"/>
              <a:gd name="T4" fmla="*/ 58 w 63"/>
              <a:gd name="T5" fmla="*/ 84 h 85"/>
              <a:gd name="T6" fmla="*/ 49 w 63"/>
              <a:gd name="T7" fmla="*/ 79 h 85"/>
              <a:gd name="T8" fmla="*/ 22 w 63"/>
              <a:gd name="T9" fmla="*/ 42 h 85"/>
              <a:gd name="T10" fmla="*/ 12 w 63"/>
              <a:gd name="T11" fmla="*/ 3 h 85"/>
            </a:gdLst>
            <a:ahLst/>
            <a:cxnLst>
              <a:cxn ang="0">
                <a:pos x="T0" y="T1"/>
              </a:cxn>
              <a:cxn ang="0">
                <a:pos x="T2" y="T3"/>
              </a:cxn>
              <a:cxn ang="0">
                <a:pos x="T4" y="T5"/>
              </a:cxn>
              <a:cxn ang="0">
                <a:pos x="T6" y="T7"/>
              </a:cxn>
              <a:cxn ang="0">
                <a:pos x="T8" y="T9"/>
              </a:cxn>
              <a:cxn ang="0">
                <a:pos x="T10" y="T11"/>
              </a:cxn>
            </a:cxnLst>
            <a:rect l="0" t="0" r="r" b="b"/>
            <a:pathLst>
              <a:path w="63" h="85">
                <a:moveTo>
                  <a:pt x="12" y="3"/>
                </a:moveTo>
                <a:cubicBezTo>
                  <a:pt x="19" y="0"/>
                  <a:pt x="31" y="8"/>
                  <a:pt x="39" y="27"/>
                </a:cubicBezTo>
                <a:cubicBezTo>
                  <a:pt x="49" y="50"/>
                  <a:pt x="63" y="82"/>
                  <a:pt x="58" y="84"/>
                </a:cubicBezTo>
                <a:cubicBezTo>
                  <a:pt x="55" y="85"/>
                  <a:pt x="52" y="83"/>
                  <a:pt x="49" y="79"/>
                </a:cubicBezTo>
                <a:cubicBezTo>
                  <a:pt x="45" y="69"/>
                  <a:pt x="31" y="54"/>
                  <a:pt x="22" y="42"/>
                </a:cubicBezTo>
                <a:cubicBezTo>
                  <a:pt x="7" y="22"/>
                  <a:pt x="0" y="7"/>
                  <a:pt x="12" y="3"/>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69">
            <a:extLst>
              <a:ext uri="{FF2B5EF4-FFF2-40B4-BE49-F238E27FC236}">
                <a16:creationId xmlns:a16="http://schemas.microsoft.com/office/drawing/2014/main" id="{B05A67CB-E4D1-4BA3-8F4A-339A954AA95F}"/>
              </a:ext>
            </a:extLst>
          </p:cNvPr>
          <p:cNvSpPr>
            <a:spLocks/>
          </p:cNvSpPr>
          <p:nvPr/>
        </p:nvSpPr>
        <p:spPr bwMode="auto">
          <a:xfrm>
            <a:off x="1131474" y="3440587"/>
            <a:ext cx="121787" cy="131429"/>
          </a:xfrm>
          <a:custGeom>
            <a:avLst/>
            <a:gdLst>
              <a:gd name="T0" fmla="*/ 0 w 37"/>
              <a:gd name="T1" fmla="*/ 21 h 40"/>
              <a:gd name="T2" fmla="*/ 3 w 37"/>
              <a:gd name="T3" fmla="*/ 10 h 40"/>
              <a:gd name="T4" fmla="*/ 5 w 37"/>
              <a:gd name="T5" fmla="*/ 1 h 40"/>
              <a:gd name="T6" fmla="*/ 5 w 37"/>
              <a:gd name="T7" fmla="*/ 1 h 40"/>
              <a:gd name="T8" fmla="*/ 17 w 37"/>
              <a:gd name="T9" fmla="*/ 0 h 40"/>
              <a:gd name="T10" fmla="*/ 18 w 37"/>
              <a:gd name="T11" fmla="*/ 0 h 40"/>
              <a:gd name="T12" fmla="*/ 30 w 37"/>
              <a:gd name="T13" fmla="*/ 2 h 40"/>
              <a:gd name="T14" fmla="*/ 27 w 37"/>
              <a:gd name="T15" fmla="*/ 26 h 40"/>
              <a:gd name="T16" fmla="*/ 37 w 37"/>
              <a:gd name="T17" fmla="*/ 40 h 40"/>
              <a:gd name="T18" fmla="*/ 18 w 37"/>
              <a:gd name="T19" fmla="*/ 32 h 40"/>
              <a:gd name="T20" fmla="*/ 0 w 37"/>
              <a:gd name="T21"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0">
                <a:moveTo>
                  <a:pt x="0" y="21"/>
                </a:moveTo>
                <a:cubicBezTo>
                  <a:pt x="3" y="10"/>
                  <a:pt x="3" y="10"/>
                  <a:pt x="3" y="10"/>
                </a:cubicBezTo>
                <a:cubicBezTo>
                  <a:pt x="4" y="7"/>
                  <a:pt x="5" y="3"/>
                  <a:pt x="5" y="1"/>
                </a:cubicBezTo>
                <a:cubicBezTo>
                  <a:pt x="5" y="1"/>
                  <a:pt x="5" y="1"/>
                  <a:pt x="5" y="1"/>
                </a:cubicBezTo>
                <a:cubicBezTo>
                  <a:pt x="17" y="0"/>
                  <a:pt x="17" y="0"/>
                  <a:pt x="17" y="0"/>
                </a:cubicBezTo>
                <a:cubicBezTo>
                  <a:pt x="18" y="0"/>
                  <a:pt x="18" y="0"/>
                  <a:pt x="18" y="0"/>
                </a:cubicBezTo>
                <a:cubicBezTo>
                  <a:pt x="30" y="2"/>
                  <a:pt x="30" y="2"/>
                  <a:pt x="30" y="2"/>
                </a:cubicBezTo>
                <a:cubicBezTo>
                  <a:pt x="30" y="2"/>
                  <a:pt x="26" y="21"/>
                  <a:pt x="27" y="26"/>
                </a:cubicBezTo>
                <a:cubicBezTo>
                  <a:pt x="28" y="31"/>
                  <a:pt x="37" y="40"/>
                  <a:pt x="37" y="40"/>
                </a:cubicBezTo>
                <a:cubicBezTo>
                  <a:pt x="37" y="40"/>
                  <a:pt x="21" y="33"/>
                  <a:pt x="18" y="32"/>
                </a:cubicBezTo>
                <a:cubicBezTo>
                  <a:pt x="15" y="30"/>
                  <a:pt x="0" y="21"/>
                  <a:pt x="0" y="21"/>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70">
            <a:extLst>
              <a:ext uri="{FF2B5EF4-FFF2-40B4-BE49-F238E27FC236}">
                <a16:creationId xmlns:a16="http://schemas.microsoft.com/office/drawing/2014/main" id="{CC94887D-72E4-4E5B-A086-0D6AEEBDF046}"/>
              </a:ext>
            </a:extLst>
          </p:cNvPr>
          <p:cNvSpPr>
            <a:spLocks/>
          </p:cNvSpPr>
          <p:nvPr/>
        </p:nvSpPr>
        <p:spPr bwMode="auto">
          <a:xfrm>
            <a:off x="1115525" y="3278492"/>
            <a:ext cx="176881" cy="227810"/>
          </a:xfrm>
          <a:custGeom>
            <a:avLst/>
            <a:gdLst>
              <a:gd name="T0" fmla="*/ 51 w 54"/>
              <a:gd name="T1" fmla="*/ 38 h 69"/>
              <a:gd name="T2" fmla="*/ 19 w 54"/>
              <a:gd name="T3" fmla="*/ 68 h 69"/>
              <a:gd name="T4" fmla="*/ 2 w 54"/>
              <a:gd name="T5" fmla="*/ 29 h 69"/>
              <a:gd name="T6" fmla="*/ 31 w 54"/>
              <a:gd name="T7" fmla="*/ 2 h 69"/>
              <a:gd name="T8" fmla="*/ 51 w 54"/>
              <a:gd name="T9" fmla="*/ 38 h 69"/>
            </a:gdLst>
            <a:ahLst/>
            <a:cxnLst>
              <a:cxn ang="0">
                <a:pos x="T0" y="T1"/>
              </a:cxn>
              <a:cxn ang="0">
                <a:pos x="T2" y="T3"/>
              </a:cxn>
              <a:cxn ang="0">
                <a:pos x="T4" y="T5"/>
              </a:cxn>
              <a:cxn ang="0">
                <a:pos x="T6" y="T7"/>
              </a:cxn>
              <a:cxn ang="0">
                <a:pos x="T8" y="T9"/>
              </a:cxn>
            </a:cxnLst>
            <a:rect l="0" t="0" r="r" b="b"/>
            <a:pathLst>
              <a:path w="54" h="69">
                <a:moveTo>
                  <a:pt x="51" y="38"/>
                </a:moveTo>
                <a:cubicBezTo>
                  <a:pt x="48" y="57"/>
                  <a:pt x="29" y="69"/>
                  <a:pt x="19" y="68"/>
                </a:cubicBezTo>
                <a:cubicBezTo>
                  <a:pt x="10" y="66"/>
                  <a:pt x="0" y="48"/>
                  <a:pt x="2" y="29"/>
                </a:cubicBezTo>
                <a:cubicBezTo>
                  <a:pt x="3" y="10"/>
                  <a:pt x="17" y="0"/>
                  <a:pt x="31" y="2"/>
                </a:cubicBezTo>
                <a:cubicBezTo>
                  <a:pt x="45" y="5"/>
                  <a:pt x="54" y="19"/>
                  <a:pt x="51" y="38"/>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71">
            <a:extLst>
              <a:ext uri="{FF2B5EF4-FFF2-40B4-BE49-F238E27FC236}">
                <a16:creationId xmlns:a16="http://schemas.microsoft.com/office/drawing/2014/main" id="{FEFD815C-5DFD-4969-B0F2-A8C12A97BA96}"/>
              </a:ext>
            </a:extLst>
          </p:cNvPr>
          <p:cNvSpPr>
            <a:spLocks/>
          </p:cNvSpPr>
          <p:nvPr/>
        </p:nvSpPr>
        <p:spPr bwMode="auto">
          <a:xfrm>
            <a:off x="1157571" y="3249286"/>
            <a:ext cx="166733" cy="277460"/>
          </a:xfrm>
          <a:custGeom>
            <a:avLst/>
            <a:gdLst>
              <a:gd name="T0" fmla="*/ 3 w 51"/>
              <a:gd name="T1" fmla="*/ 24 h 84"/>
              <a:gd name="T2" fmla="*/ 22 w 51"/>
              <a:gd name="T3" fmla="*/ 34 h 84"/>
              <a:gd name="T4" fmla="*/ 35 w 51"/>
              <a:gd name="T5" fmla="*/ 51 h 84"/>
              <a:gd name="T6" fmla="*/ 41 w 51"/>
              <a:gd name="T7" fmla="*/ 84 h 84"/>
              <a:gd name="T8" fmla="*/ 36 w 51"/>
              <a:gd name="T9" fmla="*/ 22 h 84"/>
              <a:gd name="T10" fmla="*/ 0 w 51"/>
              <a:gd name="T11" fmla="*/ 14 h 84"/>
              <a:gd name="T12" fmla="*/ 3 w 51"/>
              <a:gd name="T13" fmla="*/ 24 h 84"/>
            </a:gdLst>
            <a:ahLst/>
            <a:cxnLst>
              <a:cxn ang="0">
                <a:pos x="T0" y="T1"/>
              </a:cxn>
              <a:cxn ang="0">
                <a:pos x="T2" y="T3"/>
              </a:cxn>
              <a:cxn ang="0">
                <a:pos x="T4" y="T5"/>
              </a:cxn>
              <a:cxn ang="0">
                <a:pos x="T6" y="T7"/>
              </a:cxn>
              <a:cxn ang="0">
                <a:pos x="T8" y="T9"/>
              </a:cxn>
              <a:cxn ang="0">
                <a:pos x="T10" y="T11"/>
              </a:cxn>
              <a:cxn ang="0">
                <a:pos x="T12" y="T13"/>
              </a:cxn>
            </a:cxnLst>
            <a:rect l="0" t="0" r="r" b="b"/>
            <a:pathLst>
              <a:path w="51" h="84">
                <a:moveTo>
                  <a:pt x="3" y="24"/>
                </a:moveTo>
                <a:cubicBezTo>
                  <a:pt x="5" y="30"/>
                  <a:pt x="11" y="33"/>
                  <a:pt x="22" y="34"/>
                </a:cubicBezTo>
                <a:cubicBezTo>
                  <a:pt x="30" y="35"/>
                  <a:pt x="35" y="46"/>
                  <a:pt x="35" y="51"/>
                </a:cubicBezTo>
                <a:cubicBezTo>
                  <a:pt x="35" y="52"/>
                  <a:pt x="41" y="84"/>
                  <a:pt x="41" y="84"/>
                </a:cubicBezTo>
                <a:cubicBezTo>
                  <a:pt x="41" y="84"/>
                  <a:pt x="51" y="44"/>
                  <a:pt x="36" y="22"/>
                </a:cubicBezTo>
                <a:cubicBezTo>
                  <a:pt x="20" y="0"/>
                  <a:pt x="1" y="12"/>
                  <a:pt x="0" y="14"/>
                </a:cubicBezTo>
                <a:cubicBezTo>
                  <a:pt x="0" y="15"/>
                  <a:pt x="3" y="22"/>
                  <a:pt x="3" y="24"/>
                </a:cubicBezTo>
                <a:close/>
              </a:path>
            </a:pathLst>
          </a:custGeom>
          <a:solidFill>
            <a:srgbClr val="8E3C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72">
            <a:extLst>
              <a:ext uri="{FF2B5EF4-FFF2-40B4-BE49-F238E27FC236}">
                <a16:creationId xmlns:a16="http://schemas.microsoft.com/office/drawing/2014/main" id="{3ADD08FE-C7C4-4592-8856-DF8B8567D864}"/>
              </a:ext>
            </a:extLst>
          </p:cNvPr>
          <p:cNvSpPr>
            <a:spLocks/>
          </p:cNvSpPr>
          <p:nvPr/>
        </p:nvSpPr>
        <p:spPr bwMode="auto">
          <a:xfrm>
            <a:off x="1082179" y="3281413"/>
            <a:ext cx="121787" cy="224889"/>
          </a:xfrm>
          <a:custGeom>
            <a:avLst/>
            <a:gdLst>
              <a:gd name="T0" fmla="*/ 31 w 37"/>
              <a:gd name="T1" fmla="*/ 10 h 68"/>
              <a:gd name="T2" fmla="*/ 24 w 37"/>
              <a:gd name="T3" fmla="*/ 19 h 68"/>
              <a:gd name="T4" fmla="*/ 14 w 37"/>
              <a:gd name="T5" fmla="*/ 68 h 68"/>
              <a:gd name="T6" fmla="*/ 23 w 37"/>
              <a:gd name="T7" fmla="*/ 4 h 68"/>
              <a:gd name="T8" fmla="*/ 31 w 37"/>
              <a:gd name="T9" fmla="*/ 10 h 68"/>
            </a:gdLst>
            <a:ahLst/>
            <a:cxnLst>
              <a:cxn ang="0">
                <a:pos x="T0" y="T1"/>
              </a:cxn>
              <a:cxn ang="0">
                <a:pos x="T2" y="T3"/>
              </a:cxn>
              <a:cxn ang="0">
                <a:pos x="T4" y="T5"/>
              </a:cxn>
              <a:cxn ang="0">
                <a:pos x="T6" y="T7"/>
              </a:cxn>
              <a:cxn ang="0">
                <a:pos x="T8" y="T9"/>
              </a:cxn>
            </a:cxnLst>
            <a:rect l="0" t="0" r="r" b="b"/>
            <a:pathLst>
              <a:path w="37" h="68">
                <a:moveTo>
                  <a:pt x="31" y="10"/>
                </a:moveTo>
                <a:cubicBezTo>
                  <a:pt x="31" y="10"/>
                  <a:pt x="31" y="18"/>
                  <a:pt x="24" y="19"/>
                </a:cubicBezTo>
                <a:cubicBezTo>
                  <a:pt x="12" y="22"/>
                  <a:pt x="14" y="68"/>
                  <a:pt x="14" y="68"/>
                </a:cubicBezTo>
                <a:cubicBezTo>
                  <a:pt x="14" y="68"/>
                  <a:pt x="0" y="10"/>
                  <a:pt x="23" y="4"/>
                </a:cubicBezTo>
                <a:cubicBezTo>
                  <a:pt x="37" y="0"/>
                  <a:pt x="31" y="10"/>
                  <a:pt x="31" y="10"/>
                </a:cubicBezTo>
                <a:close/>
              </a:path>
            </a:pathLst>
          </a:custGeom>
          <a:solidFill>
            <a:srgbClr val="8E3C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3">
            <a:extLst>
              <a:ext uri="{FF2B5EF4-FFF2-40B4-BE49-F238E27FC236}">
                <a16:creationId xmlns:a16="http://schemas.microsoft.com/office/drawing/2014/main" id="{E0CD9EF3-C544-4C57-AE48-6C9BF5A45877}"/>
              </a:ext>
            </a:extLst>
          </p:cNvPr>
          <p:cNvSpPr>
            <a:spLocks/>
          </p:cNvSpPr>
          <p:nvPr/>
        </p:nvSpPr>
        <p:spPr bwMode="auto">
          <a:xfrm>
            <a:off x="1019835" y="4750492"/>
            <a:ext cx="72492" cy="141650"/>
          </a:xfrm>
          <a:custGeom>
            <a:avLst/>
            <a:gdLst>
              <a:gd name="T0" fmla="*/ 22 w 22"/>
              <a:gd name="T1" fmla="*/ 11 h 43"/>
              <a:gd name="T2" fmla="*/ 19 w 22"/>
              <a:gd name="T3" fmla="*/ 33 h 43"/>
              <a:gd name="T4" fmla="*/ 9 w 22"/>
              <a:gd name="T5" fmla="*/ 41 h 43"/>
              <a:gd name="T6" fmla="*/ 3 w 22"/>
              <a:gd name="T7" fmla="*/ 15 h 43"/>
              <a:gd name="T8" fmla="*/ 7 w 22"/>
              <a:gd name="T9" fmla="*/ 7 h 43"/>
              <a:gd name="T10" fmla="*/ 13 w 22"/>
              <a:gd name="T11" fmla="*/ 0 h 43"/>
              <a:gd name="T12" fmla="*/ 22 w 22"/>
              <a:gd name="T13" fmla="*/ 11 h 43"/>
            </a:gdLst>
            <a:ahLst/>
            <a:cxnLst>
              <a:cxn ang="0">
                <a:pos x="T0" y="T1"/>
              </a:cxn>
              <a:cxn ang="0">
                <a:pos x="T2" y="T3"/>
              </a:cxn>
              <a:cxn ang="0">
                <a:pos x="T4" y="T5"/>
              </a:cxn>
              <a:cxn ang="0">
                <a:pos x="T6" y="T7"/>
              </a:cxn>
              <a:cxn ang="0">
                <a:pos x="T8" y="T9"/>
              </a:cxn>
              <a:cxn ang="0">
                <a:pos x="T10" y="T11"/>
              </a:cxn>
              <a:cxn ang="0">
                <a:pos x="T12" y="T13"/>
              </a:cxn>
            </a:cxnLst>
            <a:rect l="0" t="0" r="r" b="b"/>
            <a:pathLst>
              <a:path w="22" h="43">
                <a:moveTo>
                  <a:pt x="22" y="11"/>
                </a:moveTo>
                <a:cubicBezTo>
                  <a:pt x="22" y="11"/>
                  <a:pt x="20" y="31"/>
                  <a:pt x="19" y="33"/>
                </a:cubicBezTo>
                <a:cubicBezTo>
                  <a:pt x="18" y="35"/>
                  <a:pt x="12" y="43"/>
                  <a:pt x="9" y="41"/>
                </a:cubicBezTo>
                <a:cubicBezTo>
                  <a:pt x="1" y="38"/>
                  <a:pt x="0" y="20"/>
                  <a:pt x="3" y="15"/>
                </a:cubicBezTo>
                <a:cubicBezTo>
                  <a:pt x="4" y="13"/>
                  <a:pt x="6" y="9"/>
                  <a:pt x="7" y="7"/>
                </a:cubicBezTo>
                <a:cubicBezTo>
                  <a:pt x="10" y="2"/>
                  <a:pt x="13" y="0"/>
                  <a:pt x="13" y="0"/>
                </a:cubicBezTo>
                <a:lnTo>
                  <a:pt x="22" y="11"/>
                </a:ln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74">
            <a:extLst>
              <a:ext uri="{FF2B5EF4-FFF2-40B4-BE49-F238E27FC236}">
                <a16:creationId xmlns:a16="http://schemas.microsoft.com/office/drawing/2014/main" id="{217CCABC-355A-4CD6-B3E6-DA6E6F3C3D69}"/>
              </a:ext>
            </a:extLst>
          </p:cNvPr>
          <p:cNvSpPr>
            <a:spLocks/>
          </p:cNvSpPr>
          <p:nvPr/>
        </p:nvSpPr>
        <p:spPr bwMode="auto">
          <a:xfrm>
            <a:off x="1043033" y="4423381"/>
            <a:ext cx="239225" cy="376762"/>
          </a:xfrm>
          <a:custGeom>
            <a:avLst/>
            <a:gdLst>
              <a:gd name="T0" fmla="*/ 65 w 73"/>
              <a:gd name="T1" fmla="*/ 11 h 114"/>
              <a:gd name="T2" fmla="*/ 62 w 73"/>
              <a:gd name="T3" fmla="*/ 45 h 114"/>
              <a:gd name="T4" fmla="*/ 12 w 73"/>
              <a:gd name="T5" fmla="*/ 113 h 114"/>
              <a:gd name="T6" fmla="*/ 5 w 73"/>
              <a:gd name="T7" fmla="*/ 98 h 114"/>
              <a:gd name="T8" fmla="*/ 13 w 73"/>
              <a:gd name="T9" fmla="*/ 75 h 114"/>
              <a:gd name="T10" fmla="*/ 33 w 73"/>
              <a:gd name="T11" fmla="*/ 27 h 114"/>
              <a:gd name="T12" fmla="*/ 65 w 73"/>
              <a:gd name="T13" fmla="*/ 11 h 114"/>
            </a:gdLst>
            <a:ahLst/>
            <a:cxnLst>
              <a:cxn ang="0">
                <a:pos x="T0" y="T1"/>
              </a:cxn>
              <a:cxn ang="0">
                <a:pos x="T2" y="T3"/>
              </a:cxn>
              <a:cxn ang="0">
                <a:pos x="T4" y="T5"/>
              </a:cxn>
              <a:cxn ang="0">
                <a:pos x="T6" y="T7"/>
              </a:cxn>
              <a:cxn ang="0">
                <a:pos x="T8" y="T9"/>
              </a:cxn>
              <a:cxn ang="0">
                <a:pos x="T10" y="T11"/>
              </a:cxn>
              <a:cxn ang="0">
                <a:pos x="T12" y="T13"/>
              </a:cxn>
            </a:cxnLst>
            <a:rect l="0" t="0" r="r" b="b"/>
            <a:pathLst>
              <a:path w="73" h="114">
                <a:moveTo>
                  <a:pt x="65" y="11"/>
                </a:moveTo>
                <a:cubicBezTo>
                  <a:pt x="73" y="19"/>
                  <a:pt x="73" y="25"/>
                  <a:pt x="62" y="45"/>
                </a:cubicBezTo>
                <a:cubicBezTo>
                  <a:pt x="50" y="65"/>
                  <a:pt x="14" y="114"/>
                  <a:pt x="12" y="113"/>
                </a:cubicBezTo>
                <a:cubicBezTo>
                  <a:pt x="9" y="111"/>
                  <a:pt x="0" y="104"/>
                  <a:pt x="5" y="98"/>
                </a:cubicBezTo>
                <a:cubicBezTo>
                  <a:pt x="8" y="94"/>
                  <a:pt x="9" y="87"/>
                  <a:pt x="13" y="75"/>
                </a:cubicBezTo>
                <a:cubicBezTo>
                  <a:pt x="20" y="56"/>
                  <a:pt x="30" y="31"/>
                  <a:pt x="33" y="27"/>
                </a:cubicBezTo>
                <a:cubicBezTo>
                  <a:pt x="36" y="21"/>
                  <a:pt x="52" y="0"/>
                  <a:pt x="65" y="1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75">
            <a:extLst>
              <a:ext uri="{FF2B5EF4-FFF2-40B4-BE49-F238E27FC236}">
                <a16:creationId xmlns:a16="http://schemas.microsoft.com/office/drawing/2014/main" id="{F36E267C-3AA9-42D6-9F48-A709D30399EC}"/>
              </a:ext>
            </a:extLst>
          </p:cNvPr>
          <p:cNvSpPr>
            <a:spLocks/>
          </p:cNvSpPr>
          <p:nvPr/>
        </p:nvSpPr>
        <p:spPr bwMode="auto">
          <a:xfrm>
            <a:off x="1022735" y="4045159"/>
            <a:ext cx="262423" cy="508191"/>
          </a:xfrm>
          <a:custGeom>
            <a:avLst/>
            <a:gdLst>
              <a:gd name="T0" fmla="*/ 2 w 80"/>
              <a:gd name="T1" fmla="*/ 23 h 154"/>
              <a:gd name="T2" fmla="*/ 13 w 80"/>
              <a:gd name="T3" fmla="*/ 69 h 154"/>
              <a:gd name="T4" fmla="*/ 51 w 80"/>
              <a:gd name="T5" fmla="*/ 138 h 154"/>
              <a:gd name="T6" fmla="*/ 78 w 80"/>
              <a:gd name="T7" fmla="*/ 133 h 154"/>
              <a:gd name="T8" fmla="*/ 54 w 80"/>
              <a:gd name="T9" fmla="*/ 39 h 154"/>
              <a:gd name="T10" fmla="*/ 35 w 80"/>
              <a:gd name="T11" fmla="*/ 6 h 154"/>
              <a:gd name="T12" fmla="*/ 2 w 80"/>
              <a:gd name="T13" fmla="*/ 23 h 154"/>
            </a:gdLst>
            <a:ahLst/>
            <a:cxnLst>
              <a:cxn ang="0">
                <a:pos x="T0" y="T1"/>
              </a:cxn>
              <a:cxn ang="0">
                <a:pos x="T2" y="T3"/>
              </a:cxn>
              <a:cxn ang="0">
                <a:pos x="T4" y="T5"/>
              </a:cxn>
              <a:cxn ang="0">
                <a:pos x="T6" y="T7"/>
              </a:cxn>
              <a:cxn ang="0">
                <a:pos x="T8" y="T9"/>
              </a:cxn>
              <a:cxn ang="0">
                <a:pos x="T10" y="T11"/>
              </a:cxn>
              <a:cxn ang="0">
                <a:pos x="T12" y="T13"/>
              </a:cxn>
            </a:cxnLst>
            <a:rect l="0" t="0" r="r" b="b"/>
            <a:pathLst>
              <a:path w="80" h="154">
                <a:moveTo>
                  <a:pt x="2" y="23"/>
                </a:moveTo>
                <a:cubicBezTo>
                  <a:pt x="0" y="34"/>
                  <a:pt x="4" y="49"/>
                  <a:pt x="13" y="69"/>
                </a:cubicBezTo>
                <a:cubicBezTo>
                  <a:pt x="24" y="96"/>
                  <a:pt x="49" y="134"/>
                  <a:pt x="51" y="138"/>
                </a:cubicBezTo>
                <a:cubicBezTo>
                  <a:pt x="62" y="154"/>
                  <a:pt x="80" y="148"/>
                  <a:pt x="78" y="133"/>
                </a:cubicBezTo>
                <a:cubicBezTo>
                  <a:pt x="78" y="129"/>
                  <a:pt x="58" y="48"/>
                  <a:pt x="54" y="39"/>
                </a:cubicBezTo>
                <a:cubicBezTo>
                  <a:pt x="50" y="30"/>
                  <a:pt x="45" y="14"/>
                  <a:pt x="35" y="6"/>
                </a:cubicBezTo>
                <a:cubicBezTo>
                  <a:pt x="28" y="0"/>
                  <a:pt x="5" y="8"/>
                  <a:pt x="2" y="23"/>
                </a:cubicBezTo>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76">
            <a:extLst>
              <a:ext uri="{FF2B5EF4-FFF2-40B4-BE49-F238E27FC236}">
                <a16:creationId xmlns:a16="http://schemas.microsoft.com/office/drawing/2014/main" id="{41BFDAD1-6F38-478D-BFDF-C944028BBDE0}"/>
              </a:ext>
            </a:extLst>
          </p:cNvPr>
          <p:cNvSpPr>
            <a:spLocks/>
          </p:cNvSpPr>
          <p:nvPr/>
        </p:nvSpPr>
        <p:spPr bwMode="auto">
          <a:xfrm>
            <a:off x="1003887" y="3555953"/>
            <a:ext cx="392909" cy="854286"/>
          </a:xfrm>
          <a:custGeom>
            <a:avLst/>
            <a:gdLst>
              <a:gd name="T0" fmla="*/ 86 w 120"/>
              <a:gd name="T1" fmla="*/ 9 h 259"/>
              <a:gd name="T2" fmla="*/ 86 w 120"/>
              <a:gd name="T3" fmla="*/ 55 h 259"/>
              <a:gd name="T4" fmla="*/ 79 w 120"/>
              <a:gd name="T5" fmla="*/ 101 h 259"/>
              <a:gd name="T6" fmla="*/ 110 w 120"/>
              <a:gd name="T7" fmla="*/ 155 h 259"/>
              <a:gd name="T8" fmla="*/ 110 w 120"/>
              <a:gd name="T9" fmla="*/ 246 h 259"/>
              <a:gd name="T10" fmla="*/ 76 w 120"/>
              <a:gd name="T11" fmla="*/ 246 h 259"/>
              <a:gd name="T12" fmla="*/ 51 w 120"/>
              <a:gd name="T13" fmla="*/ 244 h 259"/>
              <a:gd name="T14" fmla="*/ 34 w 120"/>
              <a:gd name="T15" fmla="*/ 259 h 259"/>
              <a:gd name="T16" fmla="*/ 6 w 120"/>
              <a:gd name="T17" fmla="*/ 186 h 259"/>
              <a:gd name="T18" fmla="*/ 10 w 120"/>
              <a:gd name="T19" fmla="*/ 107 h 259"/>
              <a:gd name="T20" fmla="*/ 0 w 120"/>
              <a:gd name="T21" fmla="*/ 35 h 259"/>
              <a:gd name="T22" fmla="*/ 25 w 120"/>
              <a:gd name="T23" fmla="*/ 37 h 259"/>
              <a:gd name="T24" fmla="*/ 23 w 120"/>
              <a:gd name="T25" fmla="*/ 18 h 259"/>
              <a:gd name="T26" fmla="*/ 21 w 120"/>
              <a:gd name="T27" fmla="*/ 0 h 259"/>
              <a:gd name="T28" fmla="*/ 57 w 120"/>
              <a:gd name="T29" fmla="*/ 35 h 259"/>
              <a:gd name="T30" fmla="*/ 75 w 120"/>
              <a:gd name="T31" fmla="*/ 4 h 259"/>
              <a:gd name="T32" fmla="*/ 86 w 120"/>
              <a:gd name="T33"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259">
                <a:moveTo>
                  <a:pt x="86" y="9"/>
                </a:moveTo>
                <a:cubicBezTo>
                  <a:pt x="86" y="55"/>
                  <a:pt x="86" y="55"/>
                  <a:pt x="86" y="55"/>
                </a:cubicBezTo>
                <a:cubicBezTo>
                  <a:pt x="86" y="55"/>
                  <a:pt x="75" y="86"/>
                  <a:pt x="79" y="101"/>
                </a:cubicBezTo>
                <a:cubicBezTo>
                  <a:pt x="83" y="116"/>
                  <a:pt x="100" y="134"/>
                  <a:pt x="110" y="155"/>
                </a:cubicBezTo>
                <a:cubicBezTo>
                  <a:pt x="120" y="177"/>
                  <a:pt x="110" y="246"/>
                  <a:pt x="110" y="246"/>
                </a:cubicBezTo>
                <a:cubicBezTo>
                  <a:pt x="110" y="246"/>
                  <a:pt x="84" y="254"/>
                  <a:pt x="76" y="246"/>
                </a:cubicBezTo>
                <a:cubicBezTo>
                  <a:pt x="68" y="238"/>
                  <a:pt x="55" y="240"/>
                  <a:pt x="51" y="244"/>
                </a:cubicBezTo>
                <a:cubicBezTo>
                  <a:pt x="46" y="247"/>
                  <a:pt x="34" y="259"/>
                  <a:pt x="34" y="259"/>
                </a:cubicBezTo>
                <a:cubicBezTo>
                  <a:pt x="34" y="259"/>
                  <a:pt x="11" y="221"/>
                  <a:pt x="6" y="186"/>
                </a:cubicBezTo>
                <a:cubicBezTo>
                  <a:pt x="2" y="157"/>
                  <a:pt x="12" y="122"/>
                  <a:pt x="10" y="107"/>
                </a:cubicBezTo>
                <a:cubicBezTo>
                  <a:pt x="8" y="93"/>
                  <a:pt x="0" y="35"/>
                  <a:pt x="0" y="35"/>
                </a:cubicBezTo>
                <a:cubicBezTo>
                  <a:pt x="0" y="35"/>
                  <a:pt x="12" y="36"/>
                  <a:pt x="25" y="37"/>
                </a:cubicBezTo>
                <a:cubicBezTo>
                  <a:pt x="27" y="37"/>
                  <a:pt x="25" y="28"/>
                  <a:pt x="23" y="18"/>
                </a:cubicBezTo>
                <a:cubicBezTo>
                  <a:pt x="21" y="9"/>
                  <a:pt x="19" y="0"/>
                  <a:pt x="21" y="0"/>
                </a:cubicBezTo>
                <a:cubicBezTo>
                  <a:pt x="31" y="0"/>
                  <a:pt x="34" y="40"/>
                  <a:pt x="57" y="35"/>
                </a:cubicBezTo>
                <a:cubicBezTo>
                  <a:pt x="75" y="31"/>
                  <a:pt x="75" y="4"/>
                  <a:pt x="75" y="4"/>
                </a:cubicBezTo>
                <a:cubicBezTo>
                  <a:pt x="86" y="9"/>
                  <a:pt x="86" y="9"/>
                  <a:pt x="86" y="9"/>
                </a:cubicBezTo>
              </a:path>
            </a:pathLst>
          </a:custGeom>
          <a:solidFill>
            <a:srgbClr val="152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77">
            <a:extLst>
              <a:ext uri="{FF2B5EF4-FFF2-40B4-BE49-F238E27FC236}">
                <a16:creationId xmlns:a16="http://schemas.microsoft.com/office/drawing/2014/main" id="{F61099F7-ACA3-42D6-B4AD-AE686151A248}"/>
              </a:ext>
            </a:extLst>
          </p:cNvPr>
          <p:cNvSpPr>
            <a:spLocks/>
          </p:cNvSpPr>
          <p:nvPr/>
        </p:nvSpPr>
        <p:spPr bwMode="auto">
          <a:xfrm>
            <a:off x="1050283" y="3741413"/>
            <a:ext cx="346514" cy="652762"/>
          </a:xfrm>
          <a:custGeom>
            <a:avLst/>
            <a:gdLst>
              <a:gd name="T0" fmla="*/ 5 w 106"/>
              <a:gd name="T1" fmla="*/ 11 h 198"/>
              <a:gd name="T2" fmla="*/ 28 w 106"/>
              <a:gd name="T3" fmla="*/ 13 h 198"/>
              <a:gd name="T4" fmla="*/ 55 w 106"/>
              <a:gd name="T5" fmla="*/ 16 h 198"/>
              <a:gd name="T6" fmla="*/ 71 w 106"/>
              <a:gd name="T7" fmla="*/ 0 h 198"/>
              <a:gd name="T8" fmla="*/ 65 w 106"/>
              <a:gd name="T9" fmla="*/ 45 h 198"/>
              <a:gd name="T10" fmla="*/ 96 w 106"/>
              <a:gd name="T11" fmla="*/ 99 h 198"/>
              <a:gd name="T12" fmla="*/ 96 w 106"/>
              <a:gd name="T13" fmla="*/ 190 h 198"/>
              <a:gd name="T14" fmla="*/ 62 w 106"/>
              <a:gd name="T15" fmla="*/ 190 h 198"/>
              <a:gd name="T16" fmla="*/ 61 w 106"/>
              <a:gd name="T17" fmla="*/ 190 h 198"/>
              <a:gd name="T18" fmla="*/ 47 w 106"/>
              <a:gd name="T19" fmla="*/ 146 h 198"/>
              <a:gd name="T20" fmla="*/ 70 w 106"/>
              <a:gd name="T21" fmla="*/ 132 h 198"/>
              <a:gd name="T22" fmla="*/ 43 w 106"/>
              <a:gd name="T23" fmla="*/ 53 h 198"/>
              <a:gd name="T24" fmla="*/ 5 w 106"/>
              <a:gd name="T25" fmla="*/ 1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98">
                <a:moveTo>
                  <a:pt x="5" y="11"/>
                </a:moveTo>
                <a:cubicBezTo>
                  <a:pt x="8" y="9"/>
                  <a:pt x="17" y="11"/>
                  <a:pt x="28" y="13"/>
                </a:cubicBezTo>
                <a:cubicBezTo>
                  <a:pt x="38" y="15"/>
                  <a:pt x="49" y="17"/>
                  <a:pt x="55" y="16"/>
                </a:cubicBezTo>
                <a:cubicBezTo>
                  <a:pt x="66" y="14"/>
                  <a:pt x="70" y="4"/>
                  <a:pt x="71" y="0"/>
                </a:cubicBezTo>
                <a:cubicBezTo>
                  <a:pt x="69" y="7"/>
                  <a:pt x="62" y="32"/>
                  <a:pt x="65" y="45"/>
                </a:cubicBezTo>
                <a:cubicBezTo>
                  <a:pt x="69" y="60"/>
                  <a:pt x="86" y="78"/>
                  <a:pt x="96" y="99"/>
                </a:cubicBezTo>
                <a:cubicBezTo>
                  <a:pt x="106" y="121"/>
                  <a:pt x="96" y="190"/>
                  <a:pt x="96" y="190"/>
                </a:cubicBezTo>
                <a:cubicBezTo>
                  <a:pt x="96" y="190"/>
                  <a:pt x="70" y="198"/>
                  <a:pt x="62" y="190"/>
                </a:cubicBezTo>
                <a:cubicBezTo>
                  <a:pt x="61" y="190"/>
                  <a:pt x="61" y="190"/>
                  <a:pt x="61" y="190"/>
                </a:cubicBezTo>
                <a:cubicBezTo>
                  <a:pt x="47" y="146"/>
                  <a:pt x="47" y="146"/>
                  <a:pt x="47" y="146"/>
                </a:cubicBezTo>
                <a:cubicBezTo>
                  <a:pt x="47" y="146"/>
                  <a:pt x="71" y="153"/>
                  <a:pt x="70" y="132"/>
                </a:cubicBezTo>
                <a:cubicBezTo>
                  <a:pt x="70" y="112"/>
                  <a:pt x="49" y="65"/>
                  <a:pt x="43" y="53"/>
                </a:cubicBezTo>
                <a:cubicBezTo>
                  <a:pt x="37" y="41"/>
                  <a:pt x="0" y="15"/>
                  <a:pt x="5" y="11"/>
                </a:cubicBezTo>
              </a:path>
            </a:pathLst>
          </a:custGeom>
          <a:solidFill>
            <a:srgbClr val="04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78">
            <a:extLst>
              <a:ext uri="{FF2B5EF4-FFF2-40B4-BE49-F238E27FC236}">
                <a16:creationId xmlns:a16="http://schemas.microsoft.com/office/drawing/2014/main" id="{0446CEE0-1AF8-4DBA-9D85-FC7250E787C1}"/>
              </a:ext>
            </a:extLst>
          </p:cNvPr>
          <p:cNvSpPr>
            <a:spLocks/>
          </p:cNvSpPr>
          <p:nvPr/>
        </p:nvSpPr>
        <p:spPr bwMode="auto">
          <a:xfrm>
            <a:off x="977790" y="3542810"/>
            <a:ext cx="143535" cy="712635"/>
          </a:xfrm>
          <a:custGeom>
            <a:avLst/>
            <a:gdLst>
              <a:gd name="T0" fmla="*/ 33 w 44"/>
              <a:gd name="T1" fmla="*/ 0 h 216"/>
              <a:gd name="T2" fmla="*/ 42 w 44"/>
              <a:gd name="T3" fmla="*/ 30 h 216"/>
              <a:gd name="T4" fmla="*/ 18 w 44"/>
              <a:gd name="T5" fmla="*/ 163 h 216"/>
              <a:gd name="T6" fmla="*/ 16 w 44"/>
              <a:gd name="T7" fmla="*/ 216 h 216"/>
              <a:gd name="T8" fmla="*/ 4 w 44"/>
              <a:gd name="T9" fmla="*/ 204 h 216"/>
              <a:gd name="T10" fmla="*/ 12 w 44"/>
              <a:gd name="T11" fmla="*/ 120 h 216"/>
              <a:gd name="T12" fmla="*/ 2 w 44"/>
              <a:gd name="T13" fmla="*/ 9 h 216"/>
              <a:gd name="T14" fmla="*/ 33 w 44"/>
              <a:gd name="T15" fmla="*/ 0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16">
                <a:moveTo>
                  <a:pt x="33" y="0"/>
                </a:moveTo>
                <a:cubicBezTo>
                  <a:pt x="33" y="0"/>
                  <a:pt x="40" y="18"/>
                  <a:pt x="42" y="30"/>
                </a:cubicBezTo>
                <a:cubicBezTo>
                  <a:pt x="44" y="43"/>
                  <a:pt x="22" y="142"/>
                  <a:pt x="18" y="163"/>
                </a:cubicBezTo>
                <a:cubicBezTo>
                  <a:pt x="15" y="184"/>
                  <a:pt x="16" y="216"/>
                  <a:pt x="16" y="216"/>
                </a:cubicBezTo>
                <a:cubicBezTo>
                  <a:pt x="4" y="204"/>
                  <a:pt x="4" y="204"/>
                  <a:pt x="4" y="204"/>
                </a:cubicBezTo>
                <a:cubicBezTo>
                  <a:pt x="4" y="204"/>
                  <a:pt x="12" y="150"/>
                  <a:pt x="12" y="120"/>
                </a:cubicBezTo>
                <a:cubicBezTo>
                  <a:pt x="12" y="91"/>
                  <a:pt x="0" y="19"/>
                  <a:pt x="2" y="9"/>
                </a:cubicBezTo>
                <a:cubicBezTo>
                  <a:pt x="5" y="0"/>
                  <a:pt x="33" y="0"/>
                  <a:pt x="33" y="0"/>
                </a:cubicBezTo>
                <a:close/>
              </a:path>
            </a:pathLst>
          </a:custGeom>
          <a:solidFill>
            <a:srgbClr val="99A2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79">
            <a:extLst>
              <a:ext uri="{FF2B5EF4-FFF2-40B4-BE49-F238E27FC236}">
                <a16:creationId xmlns:a16="http://schemas.microsoft.com/office/drawing/2014/main" id="{E023B628-DC0E-48BD-BA42-7751A5A7C975}"/>
              </a:ext>
            </a:extLst>
          </p:cNvPr>
          <p:cNvSpPr>
            <a:spLocks/>
          </p:cNvSpPr>
          <p:nvPr/>
        </p:nvSpPr>
        <p:spPr bwMode="auto">
          <a:xfrm>
            <a:off x="1259061" y="3572016"/>
            <a:ext cx="78292" cy="386984"/>
          </a:xfrm>
          <a:custGeom>
            <a:avLst/>
            <a:gdLst>
              <a:gd name="T0" fmla="*/ 0 w 24"/>
              <a:gd name="T1" fmla="*/ 0 h 117"/>
              <a:gd name="T2" fmla="*/ 5 w 24"/>
              <a:gd name="T3" fmla="*/ 58 h 117"/>
              <a:gd name="T4" fmla="*/ 12 w 24"/>
              <a:gd name="T5" fmla="*/ 117 h 117"/>
              <a:gd name="T6" fmla="*/ 23 w 24"/>
              <a:gd name="T7" fmla="*/ 17 h 117"/>
              <a:gd name="T8" fmla="*/ 0 w 24"/>
              <a:gd name="T9" fmla="*/ 0 h 117"/>
            </a:gdLst>
            <a:ahLst/>
            <a:cxnLst>
              <a:cxn ang="0">
                <a:pos x="T0" y="T1"/>
              </a:cxn>
              <a:cxn ang="0">
                <a:pos x="T2" y="T3"/>
              </a:cxn>
              <a:cxn ang="0">
                <a:pos x="T4" y="T5"/>
              </a:cxn>
              <a:cxn ang="0">
                <a:pos x="T6" y="T7"/>
              </a:cxn>
              <a:cxn ang="0">
                <a:pos x="T8" y="T9"/>
              </a:cxn>
            </a:cxnLst>
            <a:rect l="0" t="0" r="r" b="b"/>
            <a:pathLst>
              <a:path w="24" h="117">
                <a:moveTo>
                  <a:pt x="0" y="0"/>
                </a:moveTo>
                <a:cubicBezTo>
                  <a:pt x="0" y="0"/>
                  <a:pt x="6" y="46"/>
                  <a:pt x="5" y="58"/>
                </a:cubicBezTo>
                <a:cubicBezTo>
                  <a:pt x="5" y="70"/>
                  <a:pt x="12" y="117"/>
                  <a:pt x="12" y="117"/>
                </a:cubicBezTo>
                <a:cubicBezTo>
                  <a:pt x="12" y="117"/>
                  <a:pt x="24" y="23"/>
                  <a:pt x="23" y="17"/>
                </a:cubicBezTo>
                <a:cubicBezTo>
                  <a:pt x="21" y="8"/>
                  <a:pt x="0" y="0"/>
                  <a:pt x="0" y="0"/>
                </a:cubicBezTo>
                <a:close/>
              </a:path>
            </a:pathLst>
          </a:custGeom>
          <a:solidFill>
            <a:srgbClr val="99A2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80">
            <a:extLst>
              <a:ext uri="{FF2B5EF4-FFF2-40B4-BE49-F238E27FC236}">
                <a16:creationId xmlns:a16="http://schemas.microsoft.com/office/drawing/2014/main" id="{9A3269C5-19D0-4264-9ABA-73F55B845B48}"/>
              </a:ext>
            </a:extLst>
          </p:cNvPr>
          <p:cNvSpPr>
            <a:spLocks/>
          </p:cNvSpPr>
          <p:nvPr/>
        </p:nvSpPr>
        <p:spPr bwMode="auto">
          <a:xfrm>
            <a:off x="912547" y="3553032"/>
            <a:ext cx="146435" cy="346095"/>
          </a:xfrm>
          <a:custGeom>
            <a:avLst/>
            <a:gdLst>
              <a:gd name="T0" fmla="*/ 30 w 45"/>
              <a:gd name="T1" fmla="*/ 1 h 105"/>
              <a:gd name="T2" fmla="*/ 12 w 45"/>
              <a:gd name="T3" fmla="*/ 46 h 105"/>
              <a:gd name="T4" fmla="*/ 13 w 45"/>
              <a:gd name="T5" fmla="*/ 102 h 105"/>
              <a:gd name="T6" fmla="*/ 35 w 45"/>
              <a:gd name="T7" fmla="*/ 54 h 105"/>
              <a:gd name="T8" fmla="*/ 30 w 45"/>
              <a:gd name="T9" fmla="*/ 1 h 105"/>
            </a:gdLst>
            <a:ahLst/>
            <a:cxnLst>
              <a:cxn ang="0">
                <a:pos x="T0" y="T1"/>
              </a:cxn>
              <a:cxn ang="0">
                <a:pos x="T2" y="T3"/>
              </a:cxn>
              <a:cxn ang="0">
                <a:pos x="T4" y="T5"/>
              </a:cxn>
              <a:cxn ang="0">
                <a:pos x="T6" y="T7"/>
              </a:cxn>
              <a:cxn ang="0">
                <a:pos x="T8" y="T9"/>
              </a:cxn>
            </a:cxnLst>
            <a:rect l="0" t="0" r="r" b="b"/>
            <a:pathLst>
              <a:path w="45" h="105">
                <a:moveTo>
                  <a:pt x="30" y="1"/>
                </a:moveTo>
                <a:cubicBezTo>
                  <a:pt x="23" y="0"/>
                  <a:pt x="15" y="22"/>
                  <a:pt x="12" y="46"/>
                </a:cubicBezTo>
                <a:cubicBezTo>
                  <a:pt x="8" y="87"/>
                  <a:pt x="0" y="100"/>
                  <a:pt x="13" y="102"/>
                </a:cubicBezTo>
                <a:cubicBezTo>
                  <a:pt x="24" y="105"/>
                  <a:pt x="27" y="88"/>
                  <a:pt x="35" y="54"/>
                </a:cubicBezTo>
                <a:cubicBezTo>
                  <a:pt x="42" y="27"/>
                  <a:pt x="45" y="3"/>
                  <a:pt x="30" y="1"/>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81">
            <a:extLst>
              <a:ext uri="{FF2B5EF4-FFF2-40B4-BE49-F238E27FC236}">
                <a16:creationId xmlns:a16="http://schemas.microsoft.com/office/drawing/2014/main" id="{6A205FB8-7EEA-46AD-A4B1-768098A60992}"/>
              </a:ext>
            </a:extLst>
          </p:cNvPr>
          <p:cNvSpPr>
            <a:spLocks/>
          </p:cNvSpPr>
          <p:nvPr/>
        </p:nvSpPr>
        <p:spPr bwMode="auto">
          <a:xfrm>
            <a:off x="912547" y="3830493"/>
            <a:ext cx="258073" cy="240952"/>
          </a:xfrm>
          <a:custGeom>
            <a:avLst/>
            <a:gdLst>
              <a:gd name="T0" fmla="*/ 11 w 79"/>
              <a:gd name="T1" fmla="*/ 4 h 73"/>
              <a:gd name="T2" fmla="*/ 43 w 79"/>
              <a:gd name="T3" fmla="*/ 21 h 73"/>
              <a:gd name="T4" fmla="*/ 75 w 79"/>
              <a:gd name="T5" fmla="*/ 71 h 73"/>
              <a:gd name="T6" fmla="*/ 66 w 79"/>
              <a:gd name="T7" fmla="*/ 68 h 73"/>
              <a:gd name="T8" fmla="*/ 29 w 79"/>
              <a:gd name="T9" fmla="*/ 39 h 73"/>
              <a:gd name="T10" fmla="*/ 11 w 79"/>
              <a:gd name="T11" fmla="*/ 4 h 73"/>
            </a:gdLst>
            <a:ahLst/>
            <a:cxnLst>
              <a:cxn ang="0">
                <a:pos x="T0" y="T1"/>
              </a:cxn>
              <a:cxn ang="0">
                <a:pos x="T2" y="T3"/>
              </a:cxn>
              <a:cxn ang="0">
                <a:pos x="T4" y="T5"/>
              </a:cxn>
              <a:cxn ang="0">
                <a:pos x="T6" y="T7"/>
              </a:cxn>
              <a:cxn ang="0">
                <a:pos x="T8" y="T9"/>
              </a:cxn>
              <a:cxn ang="0">
                <a:pos x="T10" y="T11"/>
              </a:cxn>
            </a:cxnLst>
            <a:rect l="0" t="0" r="r" b="b"/>
            <a:pathLst>
              <a:path w="79" h="73">
                <a:moveTo>
                  <a:pt x="11" y="4"/>
                </a:moveTo>
                <a:cubicBezTo>
                  <a:pt x="16" y="0"/>
                  <a:pt x="30" y="4"/>
                  <a:pt x="43" y="21"/>
                </a:cubicBezTo>
                <a:cubicBezTo>
                  <a:pt x="58" y="40"/>
                  <a:pt x="79" y="67"/>
                  <a:pt x="75" y="71"/>
                </a:cubicBezTo>
                <a:cubicBezTo>
                  <a:pt x="73" y="73"/>
                  <a:pt x="69" y="72"/>
                  <a:pt x="66" y="68"/>
                </a:cubicBezTo>
                <a:cubicBezTo>
                  <a:pt x="58" y="59"/>
                  <a:pt x="42" y="49"/>
                  <a:pt x="29" y="39"/>
                </a:cubicBezTo>
                <a:cubicBezTo>
                  <a:pt x="10" y="24"/>
                  <a:pt x="0" y="11"/>
                  <a:pt x="11" y="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82">
            <a:extLst>
              <a:ext uri="{FF2B5EF4-FFF2-40B4-BE49-F238E27FC236}">
                <a16:creationId xmlns:a16="http://schemas.microsoft.com/office/drawing/2014/main" id="{5D326558-D8D3-4042-9663-D69DD8BAE2F7}"/>
              </a:ext>
            </a:extLst>
          </p:cNvPr>
          <p:cNvSpPr>
            <a:spLocks/>
          </p:cNvSpPr>
          <p:nvPr/>
        </p:nvSpPr>
        <p:spPr bwMode="auto">
          <a:xfrm>
            <a:off x="1111176" y="4004270"/>
            <a:ext cx="121787" cy="67175"/>
          </a:xfrm>
          <a:custGeom>
            <a:avLst/>
            <a:gdLst>
              <a:gd name="T0" fmla="*/ 37 w 37"/>
              <a:gd name="T1" fmla="*/ 9 h 20"/>
              <a:gd name="T2" fmla="*/ 2 w 37"/>
              <a:gd name="T3" fmla="*/ 10 h 20"/>
              <a:gd name="T4" fmla="*/ 11 w 37"/>
              <a:gd name="T5" fmla="*/ 20 h 20"/>
              <a:gd name="T6" fmla="*/ 18 w 37"/>
              <a:gd name="T7" fmla="*/ 18 h 20"/>
              <a:gd name="T8" fmla="*/ 37 w 37"/>
              <a:gd name="T9" fmla="*/ 9 h 20"/>
            </a:gdLst>
            <a:ahLst/>
            <a:cxnLst>
              <a:cxn ang="0">
                <a:pos x="T0" y="T1"/>
              </a:cxn>
              <a:cxn ang="0">
                <a:pos x="T2" y="T3"/>
              </a:cxn>
              <a:cxn ang="0">
                <a:pos x="T4" y="T5"/>
              </a:cxn>
              <a:cxn ang="0">
                <a:pos x="T6" y="T7"/>
              </a:cxn>
              <a:cxn ang="0">
                <a:pos x="T8" y="T9"/>
              </a:cxn>
            </a:cxnLst>
            <a:rect l="0" t="0" r="r" b="b"/>
            <a:pathLst>
              <a:path w="37" h="20">
                <a:moveTo>
                  <a:pt x="37" y="9"/>
                </a:moveTo>
                <a:cubicBezTo>
                  <a:pt x="37" y="8"/>
                  <a:pt x="15" y="0"/>
                  <a:pt x="2" y="10"/>
                </a:cubicBezTo>
                <a:cubicBezTo>
                  <a:pt x="0" y="12"/>
                  <a:pt x="7" y="18"/>
                  <a:pt x="11" y="20"/>
                </a:cubicBezTo>
                <a:cubicBezTo>
                  <a:pt x="13" y="20"/>
                  <a:pt x="16" y="20"/>
                  <a:pt x="18" y="18"/>
                </a:cubicBezTo>
                <a:cubicBezTo>
                  <a:pt x="28" y="9"/>
                  <a:pt x="37" y="14"/>
                  <a:pt x="37" y="9"/>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83">
            <a:extLst>
              <a:ext uri="{FF2B5EF4-FFF2-40B4-BE49-F238E27FC236}">
                <a16:creationId xmlns:a16="http://schemas.microsoft.com/office/drawing/2014/main" id="{FE821A9D-FDA7-4CC8-B614-B959E6BA7F80}"/>
              </a:ext>
            </a:extLst>
          </p:cNvPr>
          <p:cNvSpPr>
            <a:spLocks/>
          </p:cNvSpPr>
          <p:nvPr/>
        </p:nvSpPr>
        <p:spPr bwMode="auto">
          <a:xfrm>
            <a:off x="1147422" y="4027635"/>
            <a:ext cx="114538" cy="52571"/>
          </a:xfrm>
          <a:custGeom>
            <a:avLst/>
            <a:gdLst>
              <a:gd name="T0" fmla="*/ 0 w 35"/>
              <a:gd name="T1" fmla="*/ 3 h 16"/>
              <a:gd name="T2" fmla="*/ 10 w 35"/>
              <a:gd name="T3" fmla="*/ 1 h 16"/>
              <a:gd name="T4" fmla="*/ 13 w 35"/>
              <a:gd name="T5" fmla="*/ 0 h 16"/>
              <a:gd name="T6" fmla="*/ 14 w 35"/>
              <a:gd name="T7" fmla="*/ 1 h 16"/>
              <a:gd name="T8" fmla="*/ 16 w 35"/>
              <a:gd name="T9" fmla="*/ 0 h 16"/>
              <a:gd name="T10" fmla="*/ 18 w 35"/>
              <a:gd name="T11" fmla="*/ 1 h 16"/>
              <a:gd name="T12" fmla="*/ 19 w 35"/>
              <a:gd name="T13" fmla="*/ 0 h 16"/>
              <a:gd name="T14" fmla="*/ 22 w 35"/>
              <a:gd name="T15" fmla="*/ 1 h 16"/>
              <a:gd name="T16" fmla="*/ 24 w 35"/>
              <a:gd name="T17" fmla="*/ 1 h 16"/>
              <a:gd name="T18" fmla="*/ 31 w 35"/>
              <a:gd name="T19" fmla="*/ 7 h 16"/>
              <a:gd name="T20" fmla="*/ 35 w 35"/>
              <a:gd name="T21" fmla="*/ 14 h 16"/>
              <a:gd name="T22" fmla="*/ 30 w 35"/>
              <a:gd name="T23" fmla="*/ 12 h 16"/>
              <a:gd name="T24" fmla="*/ 24 w 35"/>
              <a:gd name="T25" fmla="*/ 8 h 16"/>
              <a:gd name="T26" fmla="*/ 26 w 35"/>
              <a:gd name="T27" fmla="*/ 14 h 16"/>
              <a:gd name="T28" fmla="*/ 24 w 35"/>
              <a:gd name="T29" fmla="*/ 16 h 16"/>
              <a:gd name="T30" fmla="*/ 21 w 35"/>
              <a:gd name="T31" fmla="*/ 13 h 16"/>
              <a:gd name="T32" fmla="*/ 20 w 35"/>
              <a:gd name="T33" fmla="*/ 15 h 16"/>
              <a:gd name="T34" fmla="*/ 17 w 35"/>
              <a:gd name="T35" fmla="*/ 12 h 16"/>
              <a:gd name="T36" fmla="*/ 15 w 35"/>
              <a:gd name="T37" fmla="*/ 14 h 16"/>
              <a:gd name="T38" fmla="*/ 9 w 35"/>
              <a:gd name="T39" fmla="*/ 7 h 16"/>
              <a:gd name="T40" fmla="*/ 0 w 35"/>
              <a:gd name="T4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6">
                <a:moveTo>
                  <a:pt x="0" y="3"/>
                </a:moveTo>
                <a:cubicBezTo>
                  <a:pt x="0" y="3"/>
                  <a:pt x="5" y="1"/>
                  <a:pt x="10" y="1"/>
                </a:cubicBezTo>
                <a:cubicBezTo>
                  <a:pt x="11" y="1"/>
                  <a:pt x="12" y="0"/>
                  <a:pt x="13" y="0"/>
                </a:cubicBezTo>
                <a:cubicBezTo>
                  <a:pt x="13" y="0"/>
                  <a:pt x="14" y="1"/>
                  <a:pt x="14" y="1"/>
                </a:cubicBezTo>
                <a:cubicBezTo>
                  <a:pt x="15" y="0"/>
                  <a:pt x="15" y="0"/>
                  <a:pt x="16" y="0"/>
                </a:cubicBezTo>
                <a:cubicBezTo>
                  <a:pt x="16" y="0"/>
                  <a:pt x="17" y="1"/>
                  <a:pt x="18" y="1"/>
                </a:cubicBezTo>
                <a:cubicBezTo>
                  <a:pt x="18" y="0"/>
                  <a:pt x="19" y="0"/>
                  <a:pt x="19" y="0"/>
                </a:cubicBezTo>
                <a:cubicBezTo>
                  <a:pt x="21" y="0"/>
                  <a:pt x="21" y="1"/>
                  <a:pt x="22" y="1"/>
                </a:cubicBezTo>
                <a:cubicBezTo>
                  <a:pt x="23" y="1"/>
                  <a:pt x="24" y="1"/>
                  <a:pt x="24" y="1"/>
                </a:cubicBezTo>
                <a:cubicBezTo>
                  <a:pt x="26" y="1"/>
                  <a:pt x="30" y="6"/>
                  <a:pt x="31" y="7"/>
                </a:cubicBezTo>
                <a:cubicBezTo>
                  <a:pt x="31" y="8"/>
                  <a:pt x="35" y="13"/>
                  <a:pt x="35" y="14"/>
                </a:cubicBezTo>
                <a:cubicBezTo>
                  <a:pt x="34" y="14"/>
                  <a:pt x="32" y="15"/>
                  <a:pt x="30" y="12"/>
                </a:cubicBezTo>
                <a:cubicBezTo>
                  <a:pt x="27" y="10"/>
                  <a:pt x="24" y="7"/>
                  <a:pt x="24" y="8"/>
                </a:cubicBezTo>
                <a:cubicBezTo>
                  <a:pt x="25" y="8"/>
                  <a:pt x="26" y="13"/>
                  <a:pt x="26" y="14"/>
                </a:cubicBezTo>
                <a:cubicBezTo>
                  <a:pt x="26" y="15"/>
                  <a:pt x="25" y="16"/>
                  <a:pt x="24" y="16"/>
                </a:cubicBezTo>
                <a:cubicBezTo>
                  <a:pt x="23" y="16"/>
                  <a:pt x="21" y="13"/>
                  <a:pt x="21" y="13"/>
                </a:cubicBezTo>
                <a:cubicBezTo>
                  <a:pt x="21" y="13"/>
                  <a:pt x="20" y="15"/>
                  <a:pt x="20" y="15"/>
                </a:cubicBezTo>
                <a:cubicBezTo>
                  <a:pt x="18" y="15"/>
                  <a:pt x="17" y="13"/>
                  <a:pt x="17" y="12"/>
                </a:cubicBezTo>
                <a:cubicBezTo>
                  <a:pt x="16" y="11"/>
                  <a:pt x="16" y="14"/>
                  <a:pt x="15" y="14"/>
                </a:cubicBezTo>
                <a:cubicBezTo>
                  <a:pt x="12" y="13"/>
                  <a:pt x="12" y="7"/>
                  <a:pt x="9" y="7"/>
                </a:cubicBezTo>
                <a:cubicBezTo>
                  <a:pt x="8" y="8"/>
                  <a:pt x="2" y="7"/>
                  <a:pt x="0" y="3"/>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89">
            <a:extLst>
              <a:ext uri="{FF2B5EF4-FFF2-40B4-BE49-F238E27FC236}">
                <a16:creationId xmlns:a16="http://schemas.microsoft.com/office/drawing/2014/main" id="{910E849C-FF43-4AA9-9B88-C8D438D28515}"/>
              </a:ext>
            </a:extLst>
          </p:cNvPr>
          <p:cNvSpPr>
            <a:spLocks/>
          </p:cNvSpPr>
          <p:nvPr/>
        </p:nvSpPr>
        <p:spPr bwMode="auto">
          <a:xfrm>
            <a:off x="1905692" y="4935953"/>
            <a:ext cx="71043" cy="108064"/>
          </a:xfrm>
          <a:custGeom>
            <a:avLst/>
            <a:gdLst>
              <a:gd name="T0" fmla="*/ 16 w 22"/>
              <a:gd name="T1" fmla="*/ 0 h 33"/>
              <a:gd name="T2" fmla="*/ 22 w 22"/>
              <a:gd name="T3" fmla="*/ 19 h 33"/>
              <a:gd name="T4" fmla="*/ 17 w 22"/>
              <a:gd name="T5" fmla="*/ 33 h 33"/>
              <a:gd name="T6" fmla="*/ 5 w 22"/>
              <a:gd name="T7" fmla="*/ 25 h 33"/>
              <a:gd name="T8" fmla="*/ 0 w 22"/>
              <a:gd name="T9" fmla="*/ 5 h 33"/>
              <a:gd name="T10" fmla="*/ 16 w 22"/>
              <a:gd name="T11" fmla="*/ 0 h 33"/>
            </a:gdLst>
            <a:ahLst/>
            <a:cxnLst>
              <a:cxn ang="0">
                <a:pos x="T0" y="T1"/>
              </a:cxn>
              <a:cxn ang="0">
                <a:pos x="T2" y="T3"/>
              </a:cxn>
              <a:cxn ang="0">
                <a:pos x="T4" y="T5"/>
              </a:cxn>
              <a:cxn ang="0">
                <a:pos x="T6" y="T7"/>
              </a:cxn>
              <a:cxn ang="0">
                <a:pos x="T8" y="T9"/>
              </a:cxn>
              <a:cxn ang="0">
                <a:pos x="T10" y="T11"/>
              </a:cxn>
            </a:cxnLst>
            <a:rect l="0" t="0" r="r" b="b"/>
            <a:pathLst>
              <a:path w="22" h="33">
                <a:moveTo>
                  <a:pt x="16" y="0"/>
                </a:moveTo>
                <a:cubicBezTo>
                  <a:pt x="16" y="0"/>
                  <a:pt x="22" y="15"/>
                  <a:pt x="22" y="19"/>
                </a:cubicBezTo>
                <a:cubicBezTo>
                  <a:pt x="22" y="23"/>
                  <a:pt x="20" y="32"/>
                  <a:pt x="17" y="33"/>
                </a:cubicBezTo>
                <a:cubicBezTo>
                  <a:pt x="14" y="33"/>
                  <a:pt x="6" y="26"/>
                  <a:pt x="5" y="25"/>
                </a:cubicBezTo>
                <a:cubicBezTo>
                  <a:pt x="0" y="18"/>
                  <a:pt x="0" y="5"/>
                  <a:pt x="0" y="5"/>
                </a:cubicBezTo>
                <a:lnTo>
                  <a:pt x="16"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90">
            <a:extLst>
              <a:ext uri="{FF2B5EF4-FFF2-40B4-BE49-F238E27FC236}">
                <a16:creationId xmlns:a16="http://schemas.microsoft.com/office/drawing/2014/main" id="{46C76B79-D7BD-455F-ACE9-7F73BC6E7863}"/>
              </a:ext>
            </a:extLst>
          </p:cNvPr>
          <p:cNvSpPr>
            <a:spLocks/>
          </p:cNvSpPr>
          <p:nvPr/>
        </p:nvSpPr>
        <p:spPr bwMode="auto">
          <a:xfrm>
            <a:off x="1901343" y="4909667"/>
            <a:ext cx="66693" cy="102222"/>
          </a:xfrm>
          <a:custGeom>
            <a:avLst/>
            <a:gdLst>
              <a:gd name="T0" fmla="*/ 13 w 20"/>
              <a:gd name="T1" fmla="*/ 0 h 31"/>
              <a:gd name="T2" fmla="*/ 19 w 20"/>
              <a:gd name="T3" fmla="*/ 20 h 31"/>
              <a:gd name="T4" fmla="*/ 15 w 20"/>
              <a:gd name="T5" fmla="*/ 30 h 31"/>
              <a:gd name="T6" fmla="*/ 0 w 20"/>
              <a:gd name="T7" fmla="*/ 11 h 31"/>
              <a:gd name="T8" fmla="*/ 1 w 20"/>
              <a:gd name="T9" fmla="*/ 1 h 31"/>
              <a:gd name="T10" fmla="*/ 13 w 20"/>
              <a:gd name="T11" fmla="*/ 0 h 31"/>
            </a:gdLst>
            <a:ahLst/>
            <a:cxnLst>
              <a:cxn ang="0">
                <a:pos x="T0" y="T1"/>
              </a:cxn>
              <a:cxn ang="0">
                <a:pos x="T2" y="T3"/>
              </a:cxn>
              <a:cxn ang="0">
                <a:pos x="T4" y="T5"/>
              </a:cxn>
              <a:cxn ang="0">
                <a:pos x="T6" y="T7"/>
              </a:cxn>
              <a:cxn ang="0">
                <a:pos x="T8" y="T9"/>
              </a:cxn>
              <a:cxn ang="0">
                <a:pos x="T10" y="T11"/>
              </a:cxn>
            </a:cxnLst>
            <a:rect l="0" t="0" r="r" b="b"/>
            <a:pathLst>
              <a:path w="20" h="31">
                <a:moveTo>
                  <a:pt x="13" y="0"/>
                </a:moveTo>
                <a:cubicBezTo>
                  <a:pt x="13" y="0"/>
                  <a:pt x="18" y="11"/>
                  <a:pt x="19" y="20"/>
                </a:cubicBezTo>
                <a:cubicBezTo>
                  <a:pt x="20" y="22"/>
                  <a:pt x="18" y="30"/>
                  <a:pt x="15" y="30"/>
                </a:cubicBezTo>
                <a:cubicBezTo>
                  <a:pt x="7" y="31"/>
                  <a:pt x="0" y="16"/>
                  <a:pt x="0" y="11"/>
                </a:cubicBezTo>
                <a:cubicBezTo>
                  <a:pt x="1" y="6"/>
                  <a:pt x="1" y="1"/>
                  <a:pt x="1" y="1"/>
                </a:cubicBezTo>
                <a:lnTo>
                  <a:pt x="13" y="0"/>
                </a:ln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22">
            <a:extLst>
              <a:ext uri="{FF2B5EF4-FFF2-40B4-BE49-F238E27FC236}">
                <a16:creationId xmlns:a16="http://schemas.microsoft.com/office/drawing/2014/main" id="{6A68F07F-F100-4519-A757-C6A7117B0F68}"/>
              </a:ext>
            </a:extLst>
          </p:cNvPr>
          <p:cNvSpPr>
            <a:spLocks/>
          </p:cNvSpPr>
          <p:nvPr/>
        </p:nvSpPr>
        <p:spPr bwMode="auto">
          <a:xfrm>
            <a:off x="800909" y="3526747"/>
            <a:ext cx="195730" cy="330032"/>
          </a:xfrm>
          <a:custGeom>
            <a:avLst/>
            <a:gdLst>
              <a:gd name="T0" fmla="*/ 12 w 60"/>
              <a:gd name="T1" fmla="*/ 92 h 100"/>
              <a:gd name="T2" fmla="*/ 42 w 60"/>
              <a:gd name="T3" fmla="*/ 60 h 100"/>
              <a:gd name="T4" fmla="*/ 60 w 60"/>
              <a:gd name="T5" fmla="*/ 7 h 100"/>
              <a:gd name="T6" fmla="*/ 46 w 60"/>
              <a:gd name="T7" fmla="*/ 0 h 100"/>
              <a:gd name="T8" fmla="*/ 5 w 60"/>
              <a:gd name="T9" fmla="*/ 65 h 100"/>
              <a:gd name="T10" fmla="*/ 12 w 60"/>
              <a:gd name="T11" fmla="*/ 92 h 100"/>
            </a:gdLst>
            <a:ahLst/>
            <a:cxnLst>
              <a:cxn ang="0">
                <a:pos x="T0" y="T1"/>
              </a:cxn>
              <a:cxn ang="0">
                <a:pos x="T2" y="T3"/>
              </a:cxn>
              <a:cxn ang="0">
                <a:pos x="T4" y="T5"/>
              </a:cxn>
              <a:cxn ang="0">
                <a:pos x="T6" y="T7"/>
              </a:cxn>
              <a:cxn ang="0">
                <a:pos x="T8" y="T9"/>
              </a:cxn>
              <a:cxn ang="0">
                <a:pos x="T10" y="T11"/>
              </a:cxn>
            </a:cxnLst>
            <a:rect l="0" t="0" r="r" b="b"/>
            <a:pathLst>
              <a:path w="60" h="100">
                <a:moveTo>
                  <a:pt x="12" y="92"/>
                </a:moveTo>
                <a:cubicBezTo>
                  <a:pt x="24" y="100"/>
                  <a:pt x="37" y="73"/>
                  <a:pt x="42" y="60"/>
                </a:cubicBezTo>
                <a:cubicBezTo>
                  <a:pt x="48" y="47"/>
                  <a:pt x="60" y="7"/>
                  <a:pt x="60" y="7"/>
                </a:cubicBezTo>
                <a:cubicBezTo>
                  <a:pt x="46" y="0"/>
                  <a:pt x="46" y="0"/>
                  <a:pt x="46" y="0"/>
                </a:cubicBezTo>
                <a:cubicBezTo>
                  <a:pt x="46" y="0"/>
                  <a:pt x="22" y="30"/>
                  <a:pt x="5" y="65"/>
                </a:cubicBezTo>
                <a:cubicBezTo>
                  <a:pt x="3" y="69"/>
                  <a:pt x="0" y="85"/>
                  <a:pt x="12" y="9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23">
            <a:extLst>
              <a:ext uri="{FF2B5EF4-FFF2-40B4-BE49-F238E27FC236}">
                <a16:creationId xmlns:a16="http://schemas.microsoft.com/office/drawing/2014/main" id="{B0D0D4B2-0502-401B-93CB-B130835FBF19}"/>
              </a:ext>
            </a:extLst>
          </p:cNvPr>
          <p:cNvSpPr>
            <a:spLocks/>
          </p:cNvSpPr>
          <p:nvPr/>
        </p:nvSpPr>
        <p:spPr bwMode="auto">
          <a:xfrm>
            <a:off x="312310" y="5038175"/>
            <a:ext cx="134836" cy="115365"/>
          </a:xfrm>
          <a:custGeom>
            <a:avLst/>
            <a:gdLst>
              <a:gd name="T0" fmla="*/ 32 w 41"/>
              <a:gd name="T1" fmla="*/ 7 h 35"/>
              <a:gd name="T2" fmla="*/ 39 w 41"/>
              <a:gd name="T3" fmla="*/ 26 h 35"/>
              <a:gd name="T4" fmla="*/ 23 w 41"/>
              <a:gd name="T5" fmla="*/ 34 h 35"/>
              <a:gd name="T6" fmla="*/ 4 w 41"/>
              <a:gd name="T7" fmla="*/ 23 h 35"/>
              <a:gd name="T8" fmla="*/ 5 w 41"/>
              <a:gd name="T9" fmla="*/ 0 h 35"/>
              <a:gd name="T10" fmla="*/ 32 w 41"/>
              <a:gd name="T11" fmla="*/ 7 h 35"/>
            </a:gdLst>
            <a:ahLst/>
            <a:cxnLst>
              <a:cxn ang="0">
                <a:pos x="T0" y="T1"/>
              </a:cxn>
              <a:cxn ang="0">
                <a:pos x="T2" y="T3"/>
              </a:cxn>
              <a:cxn ang="0">
                <a:pos x="T4" y="T5"/>
              </a:cxn>
              <a:cxn ang="0">
                <a:pos x="T6" y="T7"/>
              </a:cxn>
              <a:cxn ang="0">
                <a:pos x="T8" y="T9"/>
              </a:cxn>
              <a:cxn ang="0">
                <a:pos x="T10" y="T11"/>
              </a:cxn>
            </a:cxnLst>
            <a:rect l="0" t="0" r="r" b="b"/>
            <a:pathLst>
              <a:path w="41" h="35">
                <a:moveTo>
                  <a:pt x="32" y="7"/>
                </a:moveTo>
                <a:cubicBezTo>
                  <a:pt x="32" y="7"/>
                  <a:pt x="41" y="23"/>
                  <a:pt x="39" y="26"/>
                </a:cubicBezTo>
                <a:cubicBezTo>
                  <a:pt x="38" y="28"/>
                  <a:pt x="32" y="35"/>
                  <a:pt x="23" y="34"/>
                </a:cubicBezTo>
                <a:cubicBezTo>
                  <a:pt x="16" y="32"/>
                  <a:pt x="6" y="24"/>
                  <a:pt x="4" y="23"/>
                </a:cubicBezTo>
                <a:cubicBezTo>
                  <a:pt x="0" y="22"/>
                  <a:pt x="5" y="0"/>
                  <a:pt x="5" y="0"/>
                </a:cubicBezTo>
                <a:lnTo>
                  <a:pt x="32" y="7"/>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24">
            <a:extLst>
              <a:ext uri="{FF2B5EF4-FFF2-40B4-BE49-F238E27FC236}">
                <a16:creationId xmlns:a16="http://schemas.microsoft.com/office/drawing/2014/main" id="{2817816C-C7D7-4694-BFEC-92AEBFBA0665}"/>
              </a:ext>
            </a:extLst>
          </p:cNvPr>
          <p:cNvSpPr>
            <a:spLocks/>
          </p:cNvSpPr>
          <p:nvPr/>
        </p:nvSpPr>
        <p:spPr bwMode="auto">
          <a:xfrm>
            <a:off x="580532" y="3542810"/>
            <a:ext cx="311718" cy="287682"/>
          </a:xfrm>
          <a:custGeom>
            <a:avLst/>
            <a:gdLst>
              <a:gd name="T0" fmla="*/ 11 w 95"/>
              <a:gd name="T1" fmla="*/ 9 h 87"/>
              <a:gd name="T2" fmla="*/ 12 w 95"/>
              <a:gd name="T3" fmla="*/ 37 h 87"/>
              <a:gd name="T4" fmla="*/ 78 w 95"/>
              <a:gd name="T5" fmla="*/ 87 h 87"/>
              <a:gd name="T6" fmla="*/ 93 w 95"/>
              <a:gd name="T7" fmla="*/ 68 h 87"/>
              <a:gd name="T8" fmla="*/ 43 w 95"/>
              <a:gd name="T9" fmla="*/ 15 h 87"/>
              <a:gd name="T10" fmla="*/ 11 w 95"/>
              <a:gd name="T11" fmla="*/ 9 h 87"/>
            </a:gdLst>
            <a:ahLst/>
            <a:cxnLst>
              <a:cxn ang="0">
                <a:pos x="T0" y="T1"/>
              </a:cxn>
              <a:cxn ang="0">
                <a:pos x="T2" y="T3"/>
              </a:cxn>
              <a:cxn ang="0">
                <a:pos x="T4" y="T5"/>
              </a:cxn>
              <a:cxn ang="0">
                <a:pos x="T6" y="T7"/>
              </a:cxn>
              <a:cxn ang="0">
                <a:pos x="T8" y="T9"/>
              </a:cxn>
              <a:cxn ang="0">
                <a:pos x="T10" y="T11"/>
              </a:cxn>
            </a:cxnLst>
            <a:rect l="0" t="0" r="r" b="b"/>
            <a:pathLst>
              <a:path w="95" h="87">
                <a:moveTo>
                  <a:pt x="11" y="9"/>
                </a:moveTo>
                <a:cubicBezTo>
                  <a:pt x="0" y="17"/>
                  <a:pt x="4" y="28"/>
                  <a:pt x="12" y="37"/>
                </a:cubicBezTo>
                <a:cubicBezTo>
                  <a:pt x="21" y="47"/>
                  <a:pt x="74" y="87"/>
                  <a:pt x="78" y="87"/>
                </a:cubicBezTo>
                <a:cubicBezTo>
                  <a:pt x="82" y="87"/>
                  <a:pt x="95" y="74"/>
                  <a:pt x="93" y="68"/>
                </a:cubicBezTo>
                <a:cubicBezTo>
                  <a:pt x="91" y="63"/>
                  <a:pt x="51" y="21"/>
                  <a:pt x="43" y="15"/>
                </a:cubicBezTo>
                <a:cubicBezTo>
                  <a:pt x="35" y="8"/>
                  <a:pt x="23" y="0"/>
                  <a:pt x="11" y="9"/>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25">
            <a:extLst>
              <a:ext uri="{FF2B5EF4-FFF2-40B4-BE49-F238E27FC236}">
                <a16:creationId xmlns:a16="http://schemas.microsoft.com/office/drawing/2014/main" id="{32258EE7-3738-4E7F-923E-05A1EA3C27D7}"/>
              </a:ext>
            </a:extLst>
          </p:cNvPr>
          <p:cNvSpPr>
            <a:spLocks/>
          </p:cNvSpPr>
          <p:nvPr/>
        </p:nvSpPr>
        <p:spPr bwMode="auto">
          <a:xfrm>
            <a:off x="600830" y="3558874"/>
            <a:ext cx="239225" cy="235111"/>
          </a:xfrm>
          <a:custGeom>
            <a:avLst/>
            <a:gdLst>
              <a:gd name="T0" fmla="*/ 15 w 73"/>
              <a:gd name="T1" fmla="*/ 0 h 71"/>
              <a:gd name="T2" fmla="*/ 46 w 73"/>
              <a:gd name="T3" fmla="*/ 15 h 71"/>
              <a:gd name="T4" fmla="*/ 73 w 73"/>
              <a:gd name="T5" fmla="*/ 43 h 71"/>
              <a:gd name="T6" fmla="*/ 61 w 73"/>
              <a:gd name="T7" fmla="*/ 60 h 71"/>
              <a:gd name="T8" fmla="*/ 42 w 73"/>
              <a:gd name="T9" fmla="*/ 71 h 71"/>
              <a:gd name="T10" fmla="*/ 1 w 73"/>
              <a:gd name="T11" fmla="*/ 23 h 71"/>
              <a:gd name="T12" fmla="*/ 15 w 73"/>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73" h="71">
                <a:moveTo>
                  <a:pt x="15" y="0"/>
                </a:moveTo>
                <a:cubicBezTo>
                  <a:pt x="20" y="0"/>
                  <a:pt x="32" y="1"/>
                  <a:pt x="46" y="15"/>
                </a:cubicBezTo>
                <a:cubicBezTo>
                  <a:pt x="56" y="24"/>
                  <a:pt x="73" y="43"/>
                  <a:pt x="73" y="43"/>
                </a:cubicBezTo>
                <a:cubicBezTo>
                  <a:pt x="73" y="43"/>
                  <a:pt x="70" y="52"/>
                  <a:pt x="61" y="60"/>
                </a:cubicBezTo>
                <a:cubicBezTo>
                  <a:pt x="51" y="69"/>
                  <a:pt x="42" y="71"/>
                  <a:pt x="42" y="71"/>
                </a:cubicBezTo>
                <a:cubicBezTo>
                  <a:pt x="42" y="71"/>
                  <a:pt x="4" y="33"/>
                  <a:pt x="1" y="23"/>
                </a:cubicBezTo>
                <a:cubicBezTo>
                  <a:pt x="0" y="20"/>
                  <a:pt x="2" y="1"/>
                  <a:pt x="15" y="0"/>
                </a:cubicBezTo>
                <a:close/>
              </a:path>
            </a:pathLst>
          </a:custGeom>
          <a:solidFill>
            <a:srgbClr val="73A9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26">
            <a:extLst>
              <a:ext uri="{FF2B5EF4-FFF2-40B4-BE49-F238E27FC236}">
                <a16:creationId xmlns:a16="http://schemas.microsoft.com/office/drawing/2014/main" id="{A5B4DEB0-9B77-4EF7-8899-152AC9D4EA69}"/>
              </a:ext>
            </a:extLst>
          </p:cNvPr>
          <p:cNvSpPr>
            <a:spLocks/>
          </p:cNvSpPr>
          <p:nvPr/>
        </p:nvSpPr>
        <p:spPr bwMode="auto">
          <a:xfrm>
            <a:off x="387702" y="3393857"/>
            <a:ext cx="363912" cy="803175"/>
          </a:xfrm>
          <a:custGeom>
            <a:avLst/>
            <a:gdLst>
              <a:gd name="T0" fmla="*/ 45 w 111"/>
              <a:gd name="T1" fmla="*/ 0 h 243"/>
              <a:gd name="T2" fmla="*/ 41 w 111"/>
              <a:gd name="T3" fmla="*/ 39 h 243"/>
              <a:gd name="T4" fmla="*/ 6 w 111"/>
              <a:gd name="T5" fmla="*/ 60 h 243"/>
              <a:gd name="T6" fmla="*/ 34 w 111"/>
              <a:gd name="T7" fmla="*/ 142 h 243"/>
              <a:gd name="T8" fmla="*/ 27 w 111"/>
              <a:gd name="T9" fmla="*/ 205 h 243"/>
              <a:gd name="T10" fmla="*/ 81 w 111"/>
              <a:gd name="T11" fmla="*/ 243 h 243"/>
              <a:gd name="T12" fmla="*/ 104 w 111"/>
              <a:gd name="T13" fmla="*/ 221 h 243"/>
              <a:gd name="T14" fmla="*/ 104 w 111"/>
              <a:gd name="T15" fmla="*/ 160 h 243"/>
              <a:gd name="T16" fmla="*/ 107 w 111"/>
              <a:gd name="T17" fmla="*/ 106 h 243"/>
              <a:gd name="T18" fmla="*/ 105 w 111"/>
              <a:gd name="T19" fmla="*/ 72 h 243"/>
              <a:gd name="T20" fmla="*/ 103 w 111"/>
              <a:gd name="T21" fmla="*/ 60 h 243"/>
              <a:gd name="T22" fmla="*/ 79 w 111"/>
              <a:gd name="T23" fmla="*/ 46 h 243"/>
              <a:gd name="T24" fmla="*/ 76 w 111"/>
              <a:gd name="T25" fmla="*/ 12 h 243"/>
              <a:gd name="T26" fmla="*/ 45 w 111"/>
              <a:gd name="T2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243">
                <a:moveTo>
                  <a:pt x="45" y="0"/>
                </a:moveTo>
                <a:cubicBezTo>
                  <a:pt x="45" y="0"/>
                  <a:pt x="44" y="38"/>
                  <a:pt x="41" y="39"/>
                </a:cubicBezTo>
                <a:cubicBezTo>
                  <a:pt x="35" y="45"/>
                  <a:pt x="10" y="50"/>
                  <a:pt x="6" y="60"/>
                </a:cubicBezTo>
                <a:cubicBezTo>
                  <a:pt x="0" y="71"/>
                  <a:pt x="30" y="125"/>
                  <a:pt x="34" y="142"/>
                </a:cubicBezTo>
                <a:cubicBezTo>
                  <a:pt x="38" y="160"/>
                  <a:pt x="30" y="187"/>
                  <a:pt x="27" y="205"/>
                </a:cubicBezTo>
                <a:cubicBezTo>
                  <a:pt x="24" y="222"/>
                  <a:pt x="79" y="243"/>
                  <a:pt x="81" y="243"/>
                </a:cubicBezTo>
                <a:cubicBezTo>
                  <a:pt x="83" y="243"/>
                  <a:pt x="100" y="227"/>
                  <a:pt x="104" y="221"/>
                </a:cubicBezTo>
                <a:cubicBezTo>
                  <a:pt x="107" y="215"/>
                  <a:pt x="104" y="171"/>
                  <a:pt x="104" y="160"/>
                </a:cubicBezTo>
                <a:cubicBezTo>
                  <a:pt x="104" y="148"/>
                  <a:pt x="107" y="109"/>
                  <a:pt x="107" y="106"/>
                </a:cubicBezTo>
                <a:cubicBezTo>
                  <a:pt x="111" y="89"/>
                  <a:pt x="106" y="75"/>
                  <a:pt x="105" y="72"/>
                </a:cubicBezTo>
                <a:cubicBezTo>
                  <a:pt x="105" y="68"/>
                  <a:pt x="105" y="62"/>
                  <a:pt x="103" y="60"/>
                </a:cubicBezTo>
                <a:cubicBezTo>
                  <a:pt x="100" y="55"/>
                  <a:pt x="79" y="49"/>
                  <a:pt x="79" y="46"/>
                </a:cubicBezTo>
                <a:cubicBezTo>
                  <a:pt x="79" y="44"/>
                  <a:pt x="76" y="12"/>
                  <a:pt x="76" y="12"/>
                </a:cubicBezTo>
                <a:lnTo>
                  <a:pt x="45" y="0"/>
                </a:ln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27">
            <a:extLst>
              <a:ext uri="{FF2B5EF4-FFF2-40B4-BE49-F238E27FC236}">
                <a16:creationId xmlns:a16="http://schemas.microsoft.com/office/drawing/2014/main" id="{94EDBD73-7A97-46C9-9E62-36B49FECFB2D}"/>
              </a:ext>
            </a:extLst>
          </p:cNvPr>
          <p:cNvSpPr>
            <a:spLocks/>
          </p:cNvSpPr>
          <p:nvPr/>
        </p:nvSpPr>
        <p:spPr bwMode="auto">
          <a:xfrm>
            <a:off x="397851" y="3522365"/>
            <a:ext cx="350863" cy="515492"/>
          </a:xfrm>
          <a:custGeom>
            <a:avLst/>
            <a:gdLst>
              <a:gd name="T0" fmla="*/ 38 w 107"/>
              <a:gd name="T1" fmla="*/ 0 h 156"/>
              <a:gd name="T2" fmla="*/ 71 w 107"/>
              <a:gd name="T3" fmla="*/ 20 h 156"/>
              <a:gd name="T4" fmla="*/ 76 w 107"/>
              <a:gd name="T5" fmla="*/ 7 h 156"/>
              <a:gd name="T6" fmla="*/ 100 w 107"/>
              <a:gd name="T7" fmla="*/ 19 h 156"/>
              <a:gd name="T8" fmla="*/ 105 w 107"/>
              <a:gd name="T9" fmla="*/ 39 h 156"/>
              <a:gd name="T10" fmla="*/ 105 w 107"/>
              <a:gd name="T11" fmla="*/ 75 h 156"/>
              <a:gd name="T12" fmla="*/ 103 w 107"/>
              <a:gd name="T13" fmla="*/ 110 h 156"/>
              <a:gd name="T14" fmla="*/ 103 w 107"/>
              <a:gd name="T15" fmla="*/ 155 h 156"/>
              <a:gd name="T16" fmla="*/ 72 w 107"/>
              <a:gd name="T17" fmla="*/ 155 h 156"/>
              <a:gd name="T18" fmla="*/ 27 w 107"/>
              <a:gd name="T19" fmla="*/ 149 h 156"/>
              <a:gd name="T20" fmla="*/ 28 w 107"/>
              <a:gd name="T21" fmla="*/ 108 h 156"/>
              <a:gd name="T22" fmla="*/ 0 w 107"/>
              <a:gd name="T23" fmla="*/ 31 h 156"/>
              <a:gd name="T24" fmla="*/ 10 w 107"/>
              <a:gd name="T25" fmla="*/ 13 h 156"/>
              <a:gd name="T26" fmla="*/ 38 w 107"/>
              <a:gd name="T2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56">
                <a:moveTo>
                  <a:pt x="38" y="0"/>
                </a:moveTo>
                <a:cubicBezTo>
                  <a:pt x="71" y="20"/>
                  <a:pt x="71" y="20"/>
                  <a:pt x="71" y="20"/>
                </a:cubicBezTo>
                <a:cubicBezTo>
                  <a:pt x="76" y="7"/>
                  <a:pt x="76" y="7"/>
                  <a:pt x="76" y="7"/>
                </a:cubicBezTo>
                <a:cubicBezTo>
                  <a:pt x="76" y="7"/>
                  <a:pt x="97" y="14"/>
                  <a:pt x="100" y="19"/>
                </a:cubicBezTo>
                <a:cubicBezTo>
                  <a:pt x="103" y="23"/>
                  <a:pt x="104" y="35"/>
                  <a:pt x="105" y="39"/>
                </a:cubicBezTo>
                <a:cubicBezTo>
                  <a:pt x="106" y="43"/>
                  <a:pt x="107" y="60"/>
                  <a:pt x="105" y="75"/>
                </a:cubicBezTo>
                <a:cubicBezTo>
                  <a:pt x="104" y="84"/>
                  <a:pt x="104" y="95"/>
                  <a:pt x="103" y="110"/>
                </a:cubicBezTo>
                <a:cubicBezTo>
                  <a:pt x="102" y="123"/>
                  <a:pt x="103" y="155"/>
                  <a:pt x="103" y="155"/>
                </a:cubicBezTo>
                <a:cubicBezTo>
                  <a:pt x="103" y="155"/>
                  <a:pt x="91" y="156"/>
                  <a:pt x="72" y="155"/>
                </a:cubicBezTo>
                <a:cubicBezTo>
                  <a:pt x="50" y="153"/>
                  <a:pt x="28" y="150"/>
                  <a:pt x="27" y="149"/>
                </a:cubicBezTo>
                <a:cubicBezTo>
                  <a:pt x="23" y="146"/>
                  <a:pt x="29" y="112"/>
                  <a:pt x="28" y="108"/>
                </a:cubicBezTo>
                <a:cubicBezTo>
                  <a:pt x="27" y="104"/>
                  <a:pt x="0" y="39"/>
                  <a:pt x="0" y="31"/>
                </a:cubicBezTo>
                <a:cubicBezTo>
                  <a:pt x="0" y="22"/>
                  <a:pt x="4" y="17"/>
                  <a:pt x="10" y="13"/>
                </a:cubicBezTo>
                <a:cubicBezTo>
                  <a:pt x="17" y="10"/>
                  <a:pt x="38" y="0"/>
                  <a:pt x="38" y="0"/>
                </a:cubicBezTo>
                <a:close/>
              </a:path>
            </a:pathLst>
          </a:custGeom>
          <a:solidFill>
            <a:srgbClr val="88BD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28">
            <a:extLst>
              <a:ext uri="{FF2B5EF4-FFF2-40B4-BE49-F238E27FC236}">
                <a16:creationId xmlns:a16="http://schemas.microsoft.com/office/drawing/2014/main" id="{9C8C7284-1F56-43C2-A3D0-2B05C9080123}"/>
              </a:ext>
            </a:extLst>
          </p:cNvPr>
          <p:cNvSpPr>
            <a:spLocks/>
          </p:cNvSpPr>
          <p:nvPr/>
        </p:nvSpPr>
        <p:spPr bwMode="auto">
          <a:xfrm>
            <a:off x="371754" y="3563254"/>
            <a:ext cx="366812" cy="458540"/>
          </a:xfrm>
          <a:custGeom>
            <a:avLst/>
            <a:gdLst>
              <a:gd name="T0" fmla="*/ 22 w 112"/>
              <a:gd name="T1" fmla="*/ 0 h 139"/>
              <a:gd name="T2" fmla="*/ 21 w 112"/>
              <a:gd name="T3" fmla="*/ 28 h 139"/>
              <a:gd name="T4" fmla="*/ 83 w 112"/>
              <a:gd name="T5" fmla="*/ 49 h 139"/>
              <a:gd name="T6" fmla="*/ 63 w 112"/>
              <a:gd name="T7" fmla="*/ 128 h 139"/>
              <a:gd name="T8" fmla="*/ 59 w 112"/>
              <a:gd name="T9" fmla="*/ 139 h 139"/>
              <a:gd name="T10" fmla="*/ 31 w 112"/>
              <a:gd name="T11" fmla="*/ 136 h 139"/>
              <a:gd name="T12" fmla="*/ 33 w 112"/>
              <a:gd name="T13" fmla="*/ 87 h 139"/>
              <a:gd name="T14" fmla="*/ 8 w 112"/>
              <a:gd name="T15" fmla="*/ 19 h 139"/>
              <a:gd name="T16" fmla="*/ 22 w 112"/>
              <a:gd name="T1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39">
                <a:moveTo>
                  <a:pt x="22" y="0"/>
                </a:moveTo>
                <a:cubicBezTo>
                  <a:pt x="22" y="0"/>
                  <a:pt x="0" y="12"/>
                  <a:pt x="21" y="28"/>
                </a:cubicBezTo>
                <a:cubicBezTo>
                  <a:pt x="31" y="35"/>
                  <a:pt x="74" y="46"/>
                  <a:pt x="83" y="49"/>
                </a:cubicBezTo>
                <a:cubicBezTo>
                  <a:pt x="112" y="58"/>
                  <a:pt x="66" y="123"/>
                  <a:pt x="63" y="128"/>
                </a:cubicBezTo>
                <a:cubicBezTo>
                  <a:pt x="59" y="133"/>
                  <a:pt x="59" y="139"/>
                  <a:pt x="59" y="139"/>
                </a:cubicBezTo>
                <a:cubicBezTo>
                  <a:pt x="31" y="136"/>
                  <a:pt x="31" y="136"/>
                  <a:pt x="31" y="136"/>
                </a:cubicBezTo>
                <a:cubicBezTo>
                  <a:pt x="22" y="138"/>
                  <a:pt x="36" y="96"/>
                  <a:pt x="33" y="87"/>
                </a:cubicBezTo>
                <a:cubicBezTo>
                  <a:pt x="29" y="78"/>
                  <a:pt x="8" y="26"/>
                  <a:pt x="8" y="19"/>
                </a:cubicBezTo>
                <a:cubicBezTo>
                  <a:pt x="8" y="3"/>
                  <a:pt x="22" y="0"/>
                  <a:pt x="22" y="0"/>
                </a:cubicBezTo>
                <a:close/>
              </a:path>
            </a:pathLst>
          </a:custGeom>
          <a:solidFill>
            <a:srgbClr val="73A9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9">
            <a:extLst>
              <a:ext uri="{FF2B5EF4-FFF2-40B4-BE49-F238E27FC236}">
                <a16:creationId xmlns:a16="http://schemas.microsoft.com/office/drawing/2014/main" id="{A3407A15-DBB7-4682-8EC3-996AACC9980F}"/>
              </a:ext>
            </a:extLst>
          </p:cNvPr>
          <p:cNvSpPr>
            <a:spLocks/>
          </p:cNvSpPr>
          <p:nvPr/>
        </p:nvSpPr>
        <p:spPr bwMode="auto">
          <a:xfrm>
            <a:off x="528338" y="3440587"/>
            <a:ext cx="111639" cy="81778"/>
          </a:xfrm>
          <a:custGeom>
            <a:avLst/>
            <a:gdLst>
              <a:gd name="T0" fmla="*/ 77 w 77"/>
              <a:gd name="T1" fmla="*/ 27 h 56"/>
              <a:gd name="T2" fmla="*/ 2 w 77"/>
              <a:gd name="T3" fmla="*/ 0 h 56"/>
              <a:gd name="T4" fmla="*/ 0 w 77"/>
              <a:gd name="T5" fmla="*/ 43 h 56"/>
              <a:gd name="T6" fmla="*/ 23 w 77"/>
              <a:gd name="T7" fmla="*/ 56 h 56"/>
              <a:gd name="T8" fmla="*/ 77 w 77"/>
              <a:gd name="T9" fmla="*/ 27 h 56"/>
            </a:gdLst>
            <a:ahLst/>
            <a:cxnLst>
              <a:cxn ang="0">
                <a:pos x="T0" y="T1"/>
              </a:cxn>
              <a:cxn ang="0">
                <a:pos x="T2" y="T3"/>
              </a:cxn>
              <a:cxn ang="0">
                <a:pos x="T4" y="T5"/>
              </a:cxn>
              <a:cxn ang="0">
                <a:pos x="T6" y="T7"/>
              </a:cxn>
              <a:cxn ang="0">
                <a:pos x="T8" y="T9"/>
              </a:cxn>
            </a:cxnLst>
            <a:rect l="0" t="0" r="r" b="b"/>
            <a:pathLst>
              <a:path w="77" h="56">
                <a:moveTo>
                  <a:pt x="77" y="27"/>
                </a:moveTo>
                <a:lnTo>
                  <a:pt x="2" y="0"/>
                </a:lnTo>
                <a:lnTo>
                  <a:pt x="0" y="43"/>
                </a:lnTo>
                <a:lnTo>
                  <a:pt x="23" y="56"/>
                </a:lnTo>
                <a:lnTo>
                  <a:pt x="77" y="27"/>
                </a:ln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30">
            <a:extLst>
              <a:ext uri="{FF2B5EF4-FFF2-40B4-BE49-F238E27FC236}">
                <a16:creationId xmlns:a16="http://schemas.microsoft.com/office/drawing/2014/main" id="{588BF62D-8638-42B3-BE28-311478D48A41}"/>
              </a:ext>
            </a:extLst>
          </p:cNvPr>
          <p:cNvSpPr>
            <a:spLocks/>
          </p:cNvSpPr>
          <p:nvPr/>
        </p:nvSpPr>
        <p:spPr bwMode="auto">
          <a:xfrm>
            <a:off x="479043" y="3225921"/>
            <a:ext cx="216028" cy="257016"/>
          </a:xfrm>
          <a:custGeom>
            <a:avLst/>
            <a:gdLst>
              <a:gd name="T0" fmla="*/ 56 w 66"/>
              <a:gd name="T1" fmla="*/ 14 h 78"/>
              <a:gd name="T2" fmla="*/ 11 w 66"/>
              <a:gd name="T3" fmla="*/ 17 h 78"/>
              <a:gd name="T4" fmla="*/ 13 w 66"/>
              <a:gd name="T5" fmla="*/ 59 h 78"/>
              <a:gd name="T6" fmla="*/ 33 w 66"/>
              <a:gd name="T7" fmla="*/ 74 h 78"/>
              <a:gd name="T8" fmla="*/ 57 w 66"/>
              <a:gd name="T9" fmla="*/ 76 h 78"/>
              <a:gd name="T10" fmla="*/ 61 w 66"/>
              <a:gd name="T11" fmla="*/ 57 h 78"/>
              <a:gd name="T12" fmla="*/ 64 w 66"/>
              <a:gd name="T13" fmla="*/ 55 h 78"/>
              <a:gd name="T14" fmla="*/ 62 w 66"/>
              <a:gd name="T15" fmla="*/ 38 h 78"/>
              <a:gd name="T16" fmla="*/ 56 w 66"/>
              <a:gd name="T17" fmla="*/ 1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78">
                <a:moveTo>
                  <a:pt x="56" y="14"/>
                </a:moveTo>
                <a:cubicBezTo>
                  <a:pt x="48" y="6"/>
                  <a:pt x="23" y="0"/>
                  <a:pt x="11" y="17"/>
                </a:cubicBezTo>
                <a:cubicBezTo>
                  <a:pt x="0" y="33"/>
                  <a:pt x="6" y="49"/>
                  <a:pt x="13" y="59"/>
                </a:cubicBezTo>
                <a:cubicBezTo>
                  <a:pt x="18" y="66"/>
                  <a:pt x="23" y="70"/>
                  <a:pt x="33" y="74"/>
                </a:cubicBezTo>
                <a:cubicBezTo>
                  <a:pt x="35" y="75"/>
                  <a:pt x="53" y="78"/>
                  <a:pt x="57" y="76"/>
                </a:cubicBezTo>
                <a:cubicBezTo>
                  <a:pt x="59" y="75"/>
                  <a:pt x="61" y="57"/>
                  <a:pt x="61" y="57"/>
                </a:cubicBezTo>
                <a:cubicBezTo>
                  <a:pt x="62" y="57"/>
                  <a:pt x="64" y="56"/>
                  <a:pt x="64" y="55"/>
                </a:cubicBezTo>
                <a:cubicBezTo>
                  <a:pt x="64" y="53"/>
                  <a:pt x="61" y="40"/>
                  <a:pt x="62" y="38"/>
                </a:cubicBezTo>
                <a:cubicBezTo>
                  <a:pt x="62" y="37"/>
                  <a:pt x="66" y="22"/>
                  <a:pt x="56" y="1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31">
            <a:extLst>
              <a:ext uri="{FF2B5EF4-FFF2-40B4-BE49-F238E27FC236}">
                <a16:creationId xmlns:a16="http://schemas.microsoft.com/office/drawing/2014/main" id="{BAEB366E-9A67-4C8B-A9A3-A77AEF8FB887}"/>
              </a:ext>
            </a:extLst>
          </p:cNvPr>
          <p:cNvSpPr>
            <a:spLocks/>
          </p:cNvSpPr>
          <p:nvPr/>
        </p:nvSpPr>
        <p:spPr bwMode="auto">
          <a:xfrm>
            <a:off x="479043" y="3239063"/>
            <a:ext cx="202979" cy="207365"/>
          </a:xfrm>
          <a:custGeom>
            <a:avLst/>
            <a:gdLst>
              <a:gd name="T0" fmla="*/ 62 w 62"/>
              <a:gd name="T1" fmla="*/ 17 h 63"/>
              <a:gd name="T2" fmla="*/ 31 w 62"/>
              <a:gd name="T3" fmla="*/ 26 h 63"/>
              <a:gd name="T4" fmla="*/ 34 w 62"/>
              <a:gd name="T5" fmla="*/ 45 h 63"/>
              <a:gd name="T6" fmla="*/ 21 w 62"/>
              <a:gd name="T7" fmla="*/ 37 h 63"/>
              <a:gd name="T8" fmla="*/ 20 w 62"/>
              <a:gd name="T9" fmla="*/ 63 h 63"/>
              <a:gd name="T10" fmla="*/ 6 w 62"/>
              <a:gd name="T11" fmla="*/ 21 h 63"/>
              <a:gd name="T12" fmla="*/ 38 w 62"/>
              <a:gd name="T13" fmla="*/ 0 h 63"/>
              <a:gd name="T14" fmla="*/ 62 w 62"/>
              <a:gd name="T15" fmla="*/ 17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3">
                <a:moveTo>
                  <a:pt x="62" y="17"/>
                </a:moveTo>
                <a:cubicBezTo>
                  <a:pt x="62" y="17"/>
                  <a:pt x="47" y="10"/>
                  <a:pt x="31" y="26"/>
                </a:cubicBezTo>
                <a:cubicBezTo>
                  <a:pt x="27" y="30"/>
                  <a:pt x="35" y="44"/>
                  <a:pt x="34" y="45"/>
                </a:cubicBezTo>
                <a:cubicBezTo>
                  <a:pt x="33" y="47"/>
                  <a:pt x="20" y="35"/>
                  <a:pt x="21" y="37"/>
                </a:cubicBezTo>
                <a:cubicBezTo>
                  <a:pt x="26" y="53"/>
                  <a:pt x="21" y="63"/>
                  <a:pt x="20" y="63"/>
                </a:cubicBezTo>
                <a:cubicBezTo>
                  <a:pt x="15" y="63"/>
                  <a:pt x="0" y="40"/>
                  <a:pt x="6" y="21"/>
                </a:cubicBezTo>
                <a:cubicBezTo>
                  <a:pt x="13" y="2"/>
                  <a:pt x="33" y="0"/>
                  <a:pt x="38" y="0"/>
                </a:cubicBezTo>
                <a:cubicBezTo>
                  <a:pt x="42" y="1"/>
                  <a:pt x="57" y="2"/>
                  <a:pt x="62" y="17"/>
                </a:cubicBezTo>
                <a:close/>
              </a:path>
            </a:pathLst>
          </a:custGeom>
          <a:solidFill>
            <a:srgbClr val="8E3C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32">
            <a:extLst>
              <a:ext uri="{FF2B5EF4-FFF2-40B4-BE49-F238E27FC236}">
                <a16:creationId xmlns:a16="http://schemas.microsoft.com/office/drawing/2014/main" id="{6142DF43-600D-45C0-B5A9-BEA3DA515F95}"/>
              </a:ext>
            </a:extLst>
          </p:cNvPr>
          <p:cNvSpPr>
            <a:spLocks/>
          </p:cNvSpPr>
          <p:nvPr/>
        </p:nvSpPr>
        <p:spPr bwMode="auto">
          <a:xfrm>
            <a:off x="541386" y="3351508"/>
            <a:ext cx="42046" cy="65714"/>
          </a:xfrm>
          <a:custGeom>
            <a:avLst/>
            <a:gdLst>
              <a:gd name="T0" fmla="*/ 10 w 13"/>
              <a:gd name="T1" fmla="*/ 6 h 20"/>
              <a:gd name="T2" fmla="*/ 10 w 13"/>
              <a:gd name="T3" fmla="*/ 20 h 20"/>
              <a:gd name="T4" fmla="*/ 1 w 13"/>
              <a:gd name="T5" fmla="*/ 12 h 20"/>
              <a:gd name="T6" fmla="*/ 3 w 13"/>
              <a:gd name="T7" fmla="*/ 1 h 20"/>
              <a:gd name="T8" fmla="*/ 10 w 13"/>
              <a:gd name="T9" fmla="*/ 6 h 20"/>
            </a:gdLst>
            <a:ahLst/>
            <a:cxnLst>
              <a:cxn ang="0">
                <a:pos x="T0" y="T1"/>
              </a:cxn>
              <a:cxn ang="0">
                <a:pos x="T2" y="T3"/>
              </a:cxn>
              <a:cxn ang="0">
                <a:pos x="T4" y="T5"/>
              </a:cxn>
              <a:cxn ang="0">
                <a:pos x="T6" y="T7"/>
              </a:cxn>
              <a:cxn ang="0">
                <a:pos x="T8" y="T9"/>
              </a:cxn>
            </a:cxnLst>
            <a:rect l="0" t="0" r="r" b="b"/>
            <a:pathLst>
              <a:path w="13" h="20">
                <a:moveTo>
                  <a:pt x="10" y="6"/>
                </a:moveTo>
                <a:cubicBezTo>
                  <a:pt x="12" y="11"/>
                  <a:pt x="13" y="19"/>
                  <a:pt x="10" y="20"/>
                </a:cubicBezTo>
                <a:cubicBezTo>
                  <a:pt x="7" y="20"/>
                  <a:pt x="3" y="17"/>
                  <a:pt x="1" y="12"/>
                </a:cubicBezTo>
                <a:cubicBezTo>
                  <a:pt x="0" y="7"/>
                  <a:pt x="0" y="2"/>
                  <a:pt x="3" y="1"/>
                </a:cubicBezTo>
                <a:cubicBezTo>
                  <a:pt x="6" y="0"/>
                  <a:pt x="8" y="1"/>
                  <a:pt x="10" y="6"/>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33">
            <a:extLst>
              <a:ext uri="{FF2B5EF4-FFF2-40B4-BE49-F238E27FC236}">
                <a16:creationId xmlns:a16="http://schemas.microsoft.com/office/drawing/2014/main" id="{2656093F-880B-46D7-9805-F7E46354C2E1}"/>
              </a:ext>
            </a:extLst>
          </p:cNvPr>
          <p:cNvSpPr>
            <a:spLocks noChangeArrowheads="1"/>
          </p:cNvSpPr>
          <p:nvPr/>
        </p:nvSpPr>
        <p:spPr bwMode="auto">
          <a:xfrm>
            <a:off x="577632" y="5064461"/>
            <a:ext cx="72492" cy="13142"/>
          </a:xfrm>
          <a:prstGeom prst="rect">
            <a:avLst/>
          </a:prstGeom>
          <a:solidFill>
            <a:srgbClr val="1919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34">
            <a:extLst>
              <a:ext uri="{FF2B5EF4-FFF2-40B4-BE49-F238E27FC236}">
                <a16:creationId xmlns:a16="http://schemas.microsoft.com/office/drawing/2014/main" id="{F2189A1F-9380-4AAB-922B-A2171705777F}"/>
              </a:ext>
            </a:extLst>
          </p:cNvPr>
          <p:cNvSpPr>
            <a:spLocks/>
          </p:cNvSpPr>
          <p:nvPr/>
        </p:nvSpPr>
        <p:spPr bwMode="auto">
          <a:xfrm>
            <a:off x="564583" y="4968080"/>
            <a:ext cx="265322" cy="119746"/>
          </a:xfrm>
          <a:custGeom>
            <a:avLst/>
            <a:gdLst>
              <a:gd name="T0" fmla="*/ 5 w 81"/>
              <a:gd name="T1" fmla="*/ 1 h 36"/>
              <a:gd name="T2" fmla="*/ 0 w 81"/>
              <a:gd name="T3" fmla="*/ 16 h 36"/>
              <a:gd name="T4" fmla="*/ 5 w 81"/>
              <a:gd name="T5" fmla="*/ 29 h 36"/>
              <a:gd name="T6" fmla="*/ 31 w 81"/>
              <a:gd name="T7" fmla="*/ 30 h 36"/>
              <a:gd name="T8" fmla="*/ 64 w 81"/>
              <a:gd name="T9" fmla="*/ 36 h 36"/>
              <a:gd name="T10" fmla="*/ 81 w 81"/>
              <a:gd name="T11" fmla="*/ 33 h 36"/>
              <a:gd name="T12" fmla="*/ 54 w 81"/>
              <a:gd name="T13" fmla="*/ 20 h 36"/>
              <a:gd name="T14" fmla="*/ 27 w 81"/>
              <a:gd name="T15" fmla="*/ 2 h 36"/>
              <a:gd name="T16" fmla="*/ 5 w 81"/>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6">
                <a:moveTo>
                  <a:pt x="5" y="1"/>
                </a:moveTo>
                <a:cubicBezTo>
                  <a:pt x="3" y="5"/>
                  <a:pt x="1" y="12"/>
                  <a:pt x="0" y="16"/>
                </a:cubicBezTo>
                <a:cubicBezTo>
                  <a:pt x="0" y="20"/>
                  <a:pt x="3" y="29"/>
                  <a:pt x="5" y="29"/>
                </a:cubicBezTo>
                <a:cubicBezTo>
                  <a:pt x="13" y="29"/>
                  <a:pt x="23" y="29"/>
                  <a:pt x="31" y="30"/>
                </a:cubicBezTo>
                <a:cubicBezTo>
                  <a:pt x="39" y="31"/>
                  <a:pt x="42" y="36"/>
                  <a:pt x="64" y="36"/>
                </a:cubicBezTo>
                <a:cubicBezTo>
                  <a:pt x="70" y="36"/>
                  <a:pt x="81" y="36"/>
                  <a:pt x="81" y="33"/>
                </a:cubicBezTo>
                <a:cubicBezTo>
                  <a:pt x="81" y="22"/>
                  <a:pt x="60" y="26"/>
                  <a:pt x="54" y="20"/>
                </a:cubicBezTo>
                <a:cubicBezTo>
                  <a:pt x="38" y="5"/>
                  <a:pt x="27" y="2"/>
                  <a:pt x="27" y="2"/>
                </a:cubicBezTo>
                <a:cubicBezTo>
                  <a:pt x="27" y="2"/>
                  <a:pt x="6" y="0"/>
                  <a:pt x="5" y="1"/>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35">
            <a:extLst>
              <a:ext uri="{FF2B5EF4-FFF2-40B4-BE49-F238E27FC236}">
                <a16:creationId xmlns:a16="http://schemas.microsoft.com/office/drawing/2014/main" id="{9A92697F-4AA2-49CE-B493-6BC05A99230A}"/>
              </a:ext>
            </a:extLst>
          </p:cNvPr>
          <p:cNvSpPr>
            <a:spLocks/>
          </p:cNvSpPr>
          <p:nvPr/>
        </p:nvSpPr>
        <p:spPr bwMode="auto">
          <a:xfrm>
            <a:off x="515289" y="4008652"/>
            <a:ext cx="229076" cy="995937"/>
          </a:xfrm>
          <a:custGeom>
            <a:avLst/>
            <a:gdLst>
              <a:gd name="T0" fmla="*/ 30 w 70"/>
              <a:gd name="T1" fmla="*/ 3 h 302"/>
              <a:gd name="T2" fmla="*/ 1 w 70"/>
              <a:gd name="T3" fmla="*/ 44 h 302"/>
              <a:gd name="T4" fmla="*/ 16 w 70"/>
              <a:gd name="T5" fmla="*/ 126 h 302"/>
              <a:gd name="T6" fmla="*/ 21 w 70"/>
              <a:gd name="T7" fmla="*/ 171 h 302"/>
              <a:gd name="T8" fmla="*/ 12 w 70"/>
              <a:gd name="T9" fmla="*/ 227 h 302"/>
              <a:gd name="T10" fmla="*/ 11 w 70"/>
              <a:gd name="T11" fmla="*/ 298 h 302"/>
              <a:gd name="T12" fmla="*/ 33 w 70"/>
              <a:gd name="T13" fmla="*/ 302 h 302"/>
              <a:gd name="T14" fmla="*/ 52 w 70"/>
              <a:gd name="T15" fmla="*/ 295 h 302"/>
              <a:gd name="T16" fmla="*/ 60 w 70"/>
              <a:gd name="T17" fmla="*/ 167 h 302"/>
              <a:gd name="T18" fmla="*/ 69 w 70"/>
              <a:gd name="T19" fmla="*/ 61 h 302"/>
              <a:gd name="T20" fmla="*/ 67 w 70"/>
              <a:gd name="T21" fmla="*/ 0 h 302"/>
              <a:gd name="T22" fmla="*/ 30 w 70"/>
              <a:gd name="T23"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302">
                <a:moveTo>
                  <a:pt x="30" y="3"/>
                </a:moveTo>
                <a:cubicBezTo>
                  <a:pt x="30" y="3"/>
                  <a:pt x="2" y="31"/>
                  <a:pt x="1" y="44"/>
                </a:cubicBezTo>
                <a:cubicBezTo>
                  <a:pt x="0" y="56"/>
                  <a:pt x="11" y="95"/>
                  <a:pt x="16" y="126"/>
                </a:cubicBezTo>
                <a:cubicBezTo>
                  <a:pt x="20" y="157"/>
                  <a:pt x="22" y="163"/>
                  <a:pt x="21" y="171"/>
                </a:cubicBezTo>
                <a:cubicBezTo>
                  <a:pt x="20" y="178"/>
                  <a:pt x="12" y="208"/>
                  <a:pt x="12" y="227"/>
                </a:cubicBezTo>
                <a:cubicBezTo>
                  <a:pt x="13" y="251"/>
                  <a:pt x="11" y="298"/>
                  <a:pt x="11" y="298"/>
                </a:cubicBezTo>
                <a:cubicBezTo>
                  <a:pt x="11" y="298"/>
                  <a:pt x="18" y="302"/>
                  <a:pt x="33" y="302"/>
                </a:cubicBezTo>
                <a:cubicBezTo>
                  <a:pt x="44" y="302"/>
                  <a:pt x="52" y="295"/>
                  <a:pt x="52" y="295"/>
                </a:cubicBezTo>
                <a:cubicBezTo>
                  <a:pt x="52" y="295"/>
                  <a:pt x="59" y="179"/>
                  <a:pt x="60" y="167"/>
                </a:cubicBezTo>
                <a:cubicBezTo>
                  <a:pt x="61" y="159"/>
                  <a:pt x="67" y="105"/>
                  <a:pt x="69" y="61"/>
                </a:cubicBezTo>
                <a:cubicBezTo>
                  <a:pt x="70" y="47"/>
                  <a:pt x="67" y="6"/>
                  <a:pt x="67" y="0"/>
                </a:cubicBezTo>
                <a:cubicBezTo>
                  <a:pt x="30" y="3"/>
                  <a:pt x="30" y="3"/>
                  <a:pt x="30" y="3"/>
                </a:cubicBezTo>
              </a:path>
            </a:pathLst>
          </a:custGeom>
          <a:solidFill>
            <a:srgbClr val="04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36">
            <a:extLst>
              <a:ext uri="{FF2B5EF4-FFF2-40B4-BE49-F238E27FC236}">
                <a16:creationId xmlns:a16="http://schemas.microsoft.com/office/drawing/2014/main" id="{FB07DBCB-7A64-4403-A129-D88A107E0DCB}"/>
              </a:ext>
            </a:extLst>
          </p:cNvPr>
          <p:cNvSpPr>
            <a:spLocks/>
          </p:cNvSpPr>
          <p:nvPr/>
        </p:nvSpPr>
        <p:spPr bwMode="auto">
          <a:xfrm>
            <a:off x="574733" y="3555953"/>
            <a:ext cx="55094" cy="33587"/>
          </a:xfrm>
          <a:custGeom>
            <a:avLst/>
            <a:gdLst>
              <a:gd name="T0" fmla="*/ 36 w 38"/>
              <a:gd name="T1" fmla="*/ 5 h 23"/>
              <a:gd name="T2" fmla="*/ 38 w 38"/>
              <a:gd name="T3" fmla="*/ 23 h 23"/>
              <a:gd name="T4" fmla="*/ 0 w 38"/>
              <a:gd name="T5" fmla="*/ 0 h 23"/>
              <a:gd name="T6" fmla="*/ 36 w 38"/>
              <a:gd name="T7" fmla="*/ 5 h 23"/>
            </a:gdLst>
            <a:ahLst/>
            <a:cxnLst>
              <a:cxn ang="0">
                <a:pos x="T0" y="T1"/>
              </a:cxn>
              <a:cxn ang="0">
                <a:pos x="T2" y="T3"/>
              </a:cxn>
              <a:cxn ang="0">
                <a:pos x="T4" y="T5"/>
              </a:cxn>
              <a:cxn ang="0">
                <a:pos x="T6" y="T7"/>
              </a:cxn>
            </a:cxnLst>
            <a:rect l="0" t="0" r="r" b="b"/>
            <a:pathLst>
              <a:path w="38" h="23">
                <a:moveTo>
                  <a:pt x="36" y="5"/>
                </a:moveTo>
                <a:lnTo>
                  <a:pt x="38" y="23"/>
                </a:lnTo>
                <a:lnTo>
                  <a:pt x="0" y="0"/>
                </a:lnTo>
                <a:lnTo>
                  <a:pt x="36" y="5"/>
                </a:lnTo>
                <a:close/>
              </a:path>
            </a:pathLst>
          </a:custGeom>
          <a:solidFill>
            <a:srgbClr val="BCC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37">
            <a:extLst>
              <a:ext uri="{FF2B5EF4-FFF2-40B4-BE49-F238E27FC236}">
                <a16:creationId xmlns:a16="http://schemas.microsoft.com/office/drawing/2014/main" id="{1098F6A7-2077-433E-81D3-D0945976FFF8}"/>
              </a:ext>
            </a:extLst>
          </p:cNvPr>
          <p:cNvSpPr>
            <a:spLocks/>
          </p:cNvSpPr>
          <p:nvPr/>
        </p:nvSpPr>
        <p:spPr bwMode="auto">
          <a:xfrm>
            <a:off x="629827" y="3555953"/>
            <a:ext cx="23198" cy="33587"/>
          </a:xfrm>
          <a:custGeom>
            <a:avLst/>
            <a:gdLst>
              <a:gd name="T0" fmla="*/ 0 w 16"/>
              <a:gd name="T1" fmla="*/ 23 h 23"/>
              <a:gd name="T2" fmla="*/ 7 w 16"/>
              <a:gd name="T3" fmla="*/ 0 h 23"/>
              <a:gd name="T4" fmla="*/ 16 w 16"/>
              <a:gd name="T5" fmla="*/ 9 h 23"/>
              <a:gd name="T6" fmla="*/ 0 w 16"/>
              <a:gd name="T7" fmla="*/ 23 h 23"/>
            </a:gdLst>
            <a:ahLst/>
            <a:cxnLst>
              <a:cxn ang="0">
                <a:pos x="T0" y="T1"/>
              </a:cxn>
              <a:cxn ang="0">
                <a:pos x="T2" y="T3"/>
              </a:cxn>
              <a:cxn ang="0">
                <a:pos x="T4" y="T5"/>
              </a:cxn>
              <a:cxn ang="0">
                <a:pos x="T6" y="T7"/>
              </a:cxn>
            </a:cxnLst>
            <a:rect l="0" t="0" r="r" b="b"/>
            <a:pathLst>
              <a:path w="16" h="23">
                <a:moveTo>
                  <a:pt x="0" y="23"/>
                </a:moveTo>
                <a:lnTo>
                  <a:pt x="7" y="0"/>
                </a:lnTo>
                <a:lnTo>
                  <a:pt x="16" y="9"/>
                </a:lnTo>
                <a:lnTo>
                  <a:pt x="0" y="23"/>
                </a:lnTo>
                <a:close/>
              </a:path>
            </a:pathLst>
          </a:custGeom>
          <a:solidFill>
            <a:srgbClr val="BCC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38">
            <a:extLst>
              <a:ext uri="{FF2B5EF4-FFF2-40B4-BE49-F238E27FC236}">
                <a16:creationId xmlns:a16="http://schemas.microsoft.com/office/drawing/2014/main" id="{2BDD11C2-A733-4D31-B47E-966D4FAB87AE}"/>
              </a:ext>
            </a:extLst>
          </p:cNvPr>
          <p:cNvSpPr>
            <a:spLocks/>
          </p:cNvSpPr>
          <p:nvPr/>
        </p:nvSpPr>
        <p:spPr bwMode="auto">
          <a:xfrm>
            <a:off x="322459" y="4011572"/>
            <a:ext cx="330565" cy="1055810"/>
          </a:xfrm>
          <a:custGeom>
            <a:avLst/>
            <a:gdLst>
              <a:gd name="T0" fmla="*/ 45 w 101"/>
              <a:gd name="T1" fmla="*/ 0 h 320"/>
              <a:gd name="T2" fmla="*/ 30 w 101"/>
              <a:gd name="T3" fmla="*/ 46 h 320"/>
              <a:gd name="T4" fmla="*/ 18 w 101"/>
              <a:gd name="T5" fmla="*/ 169 h 320"/>
              <a:gd name="T6" fmla="*/ 7 w 101"/>
              <a:gd name="T7" fmla="*/ 233 h 320"/>
              <a:gd name="T8" fmla="*/ 0 w 101"/>
              <a:gd name="T9" fmla="*/ 315 h 320"/>
              <a:gd name="T10" fmla="*/ 34 w 101"/>
              <a:gd name="T11" fmla="*/ 320 h 320"/>
              <a:gd name="T12" fmla="*/ 58 w 101"/>
              <a:gd name="T13" fmla="*/ 188 h 320"/>
              <a:gd name="T14" fmla="*/ 96 w 101"/>
              <a:gd name="T15" fmla="*/ 42 h 320"/>
              <a:gd name="T16" fmla="*/ 101 w 101"/>
              <a:gd name="T17" fmla="*/ 1 h 320"/>
              <a:gd name="T18" fmla="*/ 45 w 101"/>
              <a:gd name="T1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320">
                <a:moveTo>
                  <a:pt x="45" y="0"/>
                </a:moveTo>
                <a:cubicBezTo>
                  <a:pt x="45" y="0"/>
                  <a:pt x="34" y="28"/>
                  <a:pt x="30" y="46"/>
                </a:cubicBezTo>
                <a:cubicBezTo>
                  <a:pt x="25" y="65"/>
                  <a:pt x="20" y="160"/>
                  <a:pt x="18" y="169"/>
                </a:cubicBezTo>
                <a:cubicBezTo>
                  <a:pt x="17" y="178"/>
                  <a:pt x="11" y="206"/>
                  <a:pt x="7" y="233"/>
                </a:cubicBezTo>
                <a:cubicBezTo>
                  <a:pt x="2" y="260"/>
                  <a:pt x="0" y="315"/>
                  <a:pt x="0" y="315"/>
                </a:cubicBezTo>
                <a:cubicBezTo>
                  <a:pt x="34" y="320"/>
                  <a:pt x="34" y="320"/>
                  <a:pt x="34" y="320"/>
                </a:cubicBezTo>
                <a:cubicBezTo>
                  <a:pt x="34" y="320"/>
                  <a:pt x="55" y="206"/>
                  <a:pt x="58" y="188"/>
                </a:cubicBezTo>
                <a:cubicBezTo>
                  <a:pt x="62" y="170"/>
                  <a:pt x="96" y="42"/>
                  <a:pt x="96" y="42"/>
                </a:cubicBezTo>
                <a:cubicBezTo>
                  <a:pt x="101" y="1"/>
                  <a:pt x="101" y="1"/>
                  <a:pt x="101" y="1"/>
                </a:cubicBezTo>
                <a:lnTo>
                  <a:pt x="45" y="0"/>
                </a:lnTo>
                <a:close/>
              </a:path>
            </a:pathLst>
          </a:custGeom>
          <a:solidFill>
            <a:srgbClr val="152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39">
            <a:extLst>
              <a:ext uri="{FF2B5EF4-FFF2-40B4-BE49-F238E27FC236}">
                <a16:creationId xmlns:a16="http://schemas.microsoft.com/office/drawing/2014/main" id="{EABCF163-1C4E-46A6-8152-E2D8C0E8D1B2}"/>
              </a:ext>
            </a:extLst>
          </p:cNvPr>
          <p:cNvSpPr>
            <a:spLocks/>
          </p:cNvSpPr>
          <p:nvPr/>
        </p:nvSpPr>
        <p:spPr bwMode="auto">
          <a:xfrm>
            <a:off x="322459" y="4011572"/>
            <a:ext cx="247924" cy="1045587"/>
          </a:xfrm>
          <a:custGeom>
            <a:avLst/>
            <a:gdLst>
              <a:gd name="T0" fmla="*/ 46 w 76"/>
              <a:gd name="T1" fmla="*/ 78 h 317"/>
              <a:gd name="T2" fmla="*/ 34 w 76"/>
              <a:gd name="T3" fmla="*/ 179 h 317"/>
              <a:gd name="T4" fmla="*/ 11 w 76"/>
              <a:gd name="T5" fmla="*/ 317 h 317"/>
              <a:gd name="T6" fmla="*/ 0 w 76"/>
              <a:gd name="T7" fmla="*/ 315 h 317"/>
              <a:gd name="T8" fmla="*/ 7 w 76"/>
              <a:gd name="T9" fmla="*/ 233 h 317"/>
              <a:gd name="T10" fmla="*/ 18 w 76"/>
              <a:gd name="T11" fmla="*/ 169 h 317"/>
              <a:gd name="T12" fmla="*/ 30 w 76"/>
              <a:gd name="T13" fmla="*/ 46 h 317"/>
              <a:gd name="T14" fmla="*/ 45 w 76"/>
              <a:gd name="T15" fmla="*/ 0 h 317"/>
              <a:gd name="T16" fmla="*/ 76 w 76"/>
              <a:gd name="T17" fmla="*/ 1 h 317"/>
              <a:gd name="T18" fmla="*/ 46 w 76"/>
              <a:gd name="T19" fmla="*/ 7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317">
                <a:moveTo>
                  <a:pt x="46" y="78"/>
                </a:moveTo>
                <a:cubicBezTo>
                  <a:pt x="44" y="91"/>
                  <a:pt x="35" y="174"/>
                  <a:pt x="34" y="179"/>
                </a:cubicBezTo>
                <a:cubicBezTo>
                  <a:pt x="34" y="183"/>
                  <a:pt x="12" y="311"/>
                  <a:pt x="11" y="317"/>
                </a:cubicBezTo>
                <a:cubicBezTo>
                  <a:pt x="0" y="315"/>
                  <a:pt x="0" y="315"/>
                  <a:pt x="0" y="315"/>
                </a:cubicBezTo>
                <a:cubicBezTo>
                  <a:pt x="0" y="315"/>
                  <a:pt x="2" y="260"/>
                  <a:pt x="7" y="233"/>
                </a:cubicBezTo>
                <a:cubicBezTo>
                  <a:pt x="11" y="206"/>
                  <a:pt x="17" y="178"/>
                  <a:pt x="18" y="169"/>
                </a:cubicBezTo>
                <a:cubicBezTo>
                  <a:pt x="20" y="160"/>
                  <a:pt x="25" y="65"/>
                  <a:pt x="30" y="46"/>
                </a:cubicBezTo>
                <a:cubicBezTo>
                  <a:pt x="34" y="28"/>
                  <a:pt x="45" y="0"/>
                  <a:pt x="45" y="0"/>
                </a:cubicBezTo>
                <a:cubicBezTo>
                  <a:pt x="76" y="1"/>
                  <a:pt x="76" y="1"/>
                  <a:pt x="76" y="1"/>
                </a:cubicBezTo>
                <a:cubicBezTo>
                  <a:pt x="76" y="1"/>
                  <a:pt x="49" y="66"/>
                  <a:pt x="46" y="78"/>
                </a:cubicBezTo>
                <a:close/>
              </a:path>
            </a:pathLst>
          </a:custGeom>
          <a:solidFill>
            <a:srgbClr val="04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40">
            <a:extLst>
              <a:ext uri="{FF2B5EF4-FFF2-40B4-BE49-F238E27FC236}">
                <a16:creationId xmlns:a16="http://schemas.microsoft.com/office/drawing/2014/main" id="{911AF92E-B7F5-4BD0-8566-87F5CB2B451D}"/>
              </a:ext>
            </a:extLst>
          </p:cNvPr>
          <p:cNvSpPr>
            <a:spLocks/>
          </p:cNvSpPr>
          <p:nvPr/>
        </p:nvSpPr>
        <p:spPr bwMode="auto">
          <a:xfrm>
            <a:off x="463094" y="4008652"/>
            <a:ext cx="271122" cy="32127"/>
          </a:xfrm>
          <a:custGeom>
            <a:avLst/>
            <a:gdLst>
              <a:gd name="T0" fmla="*/ 2 w 83"/>
              <a:gd name="T1" fmla="*/ 1 h 10"/>
              <a:gd name="T2" fmla="*/ 58 w 83"/>
              <a:gd name="T3" fmla="*/ 2 h 10"/>
              <a:gd name="T4" fmla="*/ 83 w 83"/>
              <a:gd name="T5" fmla="*/ 0 h 10"/>
              <a:gd name="T6" fmla="*/ 83 w 83"/>
              <a:gd name="T7" fmla="*/ 8 h 10"/>
              <a:gd name="T8" fmla="*/ 53 w 83"/>
              <a:gd name="T9" fmla="*/ 10 h 10"/>
              <a:gd name="T10" fmla="*/ 0 w 83"/>
              <a:gd name="T11" fmla="*/ 8 h 10"/>
              <a:gd name="T12" fmla="*/ 2 w 8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3" h="10">
                <a:moveTo>
                  <a:pt x="2" y="1"/>
                </a:moveTo>
                <a:cubicBezTo>
                  <a:pt x="2" y="1"/>
                  <a:pt x="55" y="2"/>
                  <a:pt x="58" y="2"/>
                </a:cubicBezTo>
                <a:cubicBezTo>
                  <a:pt x="62" y="2"/>
                  <a:pt x="83" y="0"/>
                  <a:pt x="83" y="0"/>
                </a:cubicBezTo>
                <a:cubicBezTo>
                  <a:pt x="83" y="8"/>
                  <a:pt x="83" y="8"/>
                  <a:pt x="83" y="8"/>
                </a:cubicBezTo>
                <a:cubicBezTo>
                  <a:pt x="83" y="8"/>
                  <a:pt x="63" y="10"/>
                  <a:pt x="53" y="10"/>
                </a:cubicBezTo>
                <a:cubicBezTo>
                  <a:pt x="43" y="10"/>
                  <a:pt x="0" y="8"/>
                  <a:pt x="0" y="8"/>
                </a:cubicBezTo>
                <a:lnTo>
                  <a:pt x="2" y="1"/>
                </a:lnTo>
                <a:close/>
              </a:path>
            </a:pathLst>
          </a:custGeom>
          <a:solidFill>
            <a:srgbClr val="3B1B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41">
            <a:extLst>
              <a:ext uri="{FF2B5EF4-FFF2-40B4-BE49-F238E27FC236}">
                <a16:creationId xmlns:a16="http://schemas.microsoft.com/office/drawing/2014/main" id="{A0B78934-992C-4297-AFE0-039DECE9B8B7}"/>
              </a:ext>
            </a:extLst>
          </p:cNvPr>
          <p:cNvSpPr>
            <a:spLocks/>
          </p:cNvSpPr>
          <p:nvPr/>
        </p:nvSpPr>
        <p:spPr bwMode="auto">
          <a:xfrm>
            <a:off x="632727" y="4011572"/>
            <a:ext cx="46395" cy="33587"/>
          </a:xfrm>
          <a:custGeom>
            <a:avLst/>
            <a:gdLst>
              <a:gd name="T0" fmla="*/ 12 w 14"/>
              <a:gd name="T1" fmla="*/ 10 h 10"/>
              <a:gd name="T2" fmla="*/ 3 w 14"/>
              <a:gd name="T3" fmla="*/ 10 h 10"/>
              <a:gd name="T4" fmla="*/ 0 w 14"/>
              <a:gd name="T5" fmla="*/ 8 h 10"/>
              <a:gd name="T6" fmla="*/ 0 w 14"/>
              <a:gd name="T7" fmla="*/ 3 h 10"/>
              <a:gd name="T8" fmla="*/ 3 w 14"/>
              <a:gd name="T9" fmla="*/ 0 h 10"/>
              <a:gd name="T10" fmla="*/ 12 w 14"/>
              <a:gd name="T11" fmla="*/ 0 h 10"/>
              <a:gd name="T12" fmla="*/ 14 w 14"/>
              <a:gd name="T13" fmla="*/ 3 h 10"/>
              <a:gd name="T14" fmla="*/ 14 w 14"/>
              <a:gd name="T15" fmla="*/ 8 h 10"/>
              <a:gd name="T16" fmla="*/ 12 w 14"/>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12" y="10"/>
                </a:moveTo>
                <a:cubicBezTo>
                  <a:pt x="3" y="10"/>
                  <a:pt x="3" y="10"/>
                  <a:pt x="3" y="10"/>
                </a:cubicBezTo>
                <a:cubicBezTo>
                  <a:pt x="2" y="10"/>
                  <a:pt x="0" y="9"/>
                  <a:pt x="0" y="8"/>
                </a:cubicBezTo>
                <a:cubicBezTo>
                  <a:pt x="0" y="3"/>
                  <a:pt x="0" y="3"/>
                  <a:pt x="0" y="3"/>
                </a:cubicBezTo>
                <a:cubicBezTo>
                  <a:pt x="0" y="2"/>
                  <a:pt x="2" y="0"/>
                  <a:pt x="3" y="0"/>
                </a:cubicBezTo>
                <a:cubicBezTo>
                  <a:pt x="12" y="0"/>
                  <a:pt x="12" y="0"/>
                  <a:pt x="12" y="0"/>
                </a:cubicBezTo>
                <a:cubicBezTo>
                  <a:pt x="13" y="0"/>
                  <a:pt x="14" y="2"/>
                  <a:pt x="14" y="3"/>
                </a:cubicBezTo>
                <a:cubicBezTo>
                  <a:pt x="14" y="8"/>
                  <a:pt x="14" y="8"/>
                  <a:pt x="14" y="8"/>
                </a:cubicBezTo>
                <a:cubicBezTo>
                  <a:pt x="14" y="9"/>
                  <a:pt x="13" y="10"/>
                  <a:pt x="12" y="10"/>
                </a:cubicBezTo>
                <a:close/>
              </a:path>
            </a:pathLst>
          </a:custGeom>
          <a:solidFill>
            <a:srgbClr val="732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42">
            <a:extLst>
              <a:ext uri="{FF2B5EF4-FFF2-40B4-BE49-F238E27FC236}">
                <a16:creationId xmlns:a16="http://schemas.microsoft.com/office/drawing/2014/main" id="{6130E0FF-73CD-46C2-BB59-918BB4A56548}"/>
              </a:ext>
            </a:extLst>
          </p:cNvPr>
          <p:cNvSpPr>
            <a:spLocks/>
          </p:cNvSpPr>
          <p:nvPr/>
        </p:nvSpPr>
        <p:spPr bwMode="auto">
          <a:xfrm>
            <a:off x="508040" y="3503381"/>
            <a:ext cx="118887" cy="94920"/>
          </a:xfrm>
          <a:custGeom>
            <a:avLst/>
            <a:gdLst>
              <a:gd name="T0" fmla="*/ 0 w 82"/>
              <a:gd name="T1" fmla="*/ 18 h 65"/>
              <a:gd name="T2" fmla="*/ 14 w 82"/>
              <a:gd name="T3" fmla="*/ 0 h 65"/>
              <a:gd name="T4" fmla="*/ 82 w 82"/>
              <a:gd name="T5" fmla="*/ 41 h 65"/>
              <a:gd name="T6" fmla="*/ 71 w 82"/>
              <a:gd name="T7" fmla="*/ 65 h 65"/>
              <a:gd name="T8" fmla="*/ 0 w 82"/>
              <a:gd name="T9" fmla="*/ 18 h 65"/>
            </a:gdLst>
            <a:ahLst/>
            <a:cxnLst>
              <a:cxn ang="0">
                <a:pos x="T0" y="T1"/>
              </a:cxn>
              <a:cxn ang="0">
                <a:pos x="T2" y="T3"/>
              </a:cxn>
              <a:cxn ang="0">
                <a:pos x="T4" y="T5"/>
              </a:cxn>
              <a:cxn ang="0">
                <a:pos x="T6" y="T7"/>
              </a:cxn>
              <a:cxn ang="0">
                <a:pos x="T8" y="T9"/>
              </a:cxn>
            </a:cxnLst>
            <a:rect l="0" t="0" r="r" b="b"/>
            <a:pathLst>
              <a:path w="82" h="65">
                <a:moveTo>
                  <a:pt x="0" y="18"/>
                </a:moveTo>
                <a:lnTo>
                  <a:pt x="14" y="0"/>
                </a:lnTo>
                <a:lnTo>
                  <a:pt x="82" y="41"/>
                </a:lnTo>
                <a:lnTo>
                  <a:pt x="71" y="65"/>
                </a:lnTo>
                <a:lnTo>
                  <a:pt x="0" y="18"/>
                </a:lnTo>
                <a:close/>
              </a:path>
            </a:pathLst>
          </a:custGeom>
          <a:solidFill>
            <a:srgbClr val="E1F2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43">
            <a:extLst>
              <a:ext uri="{FF2B5EF4-FFF2-40B4-BE49-F238E27FC236}">
                <a16:creationId xmlns:a16="http://schemas.microsoft.com/office/drawing/2014/main" id="{853CA21B-3AA4-470B-B5B1-9FDFD2769F56}"/>
              </a:ext>
            </a:extLst>
          </p:cNvPr>
          <p:cNvSpPr>
            <a:spLocks/>
          </p:cNvSpPr>
          <p:nvPr/>
        </p:nvSpPr>
        <p:spPr bwMode="auto">
          <a:xfrm>
            <a:off x="639975" y="3535508"/>
            <a:ext cx="26097" cy="49651"/>
          </a:xfrm>
          <a:custGeom>
            <a:avLst/>
            <a:gdLst>
              <a:gd name="T0" fmla="*/ 0 w 18"/>
              <a:gd name="T1" fmla="*/ 14 h 34"/>
              <a:gd name="T2" fmla="*/ 16 w 18"/>
              <a:gd name="T3" fmla="*/ 34 h 34"/>
              <a:gd name="T4" fmla="*/ 18 w 18"/>
              <a:gd name="T5" fmla="*/ 14 h 34"/>
              <a:gd name="T6" fmla="*/ 4 w 18"/>
              <a:gd name="T7" fmla="*/ 0 h 34"/>
              <a:gd name="T8" fmla="*/ 0 w 18"/>
              <a:gd name="T9" fmla="*/ 14 h 34"/>
            </a:gdLst>
            <a:ahLst/>
            <a:cxnLst>
              <a:cxn ang="0">
                <a:pos x="T0" y="T1"/>
              </a:cxn>
              <a:cxn ang="0">
                <a:pos x="T2" y="T3"/>
              </a:cxn>
              <a:cxn ang="0">
                <a:pos x="T4" y="T5"/>
              </a:cxn>
              <a:cxn ang="0">
                <a:pos x="T6" y="T7"/>
              </a:cxn>
              <a:cxn ang="0">
                <a:pos x="T8" y="T9"/>
              </a:cxn>
            </a:cxnLst>
            <a:rect l="0" t="0" r="r" b="b"/>
            <a:pathLst>
              <a:path w="18" h="34">
                <a:moveTo>
                  <a:pt x="0" y="14"/>
                </a:moveTo>
                <a:lnTo>
                  <a:pt x="16" y="34"/>
                </a:lnTo>
                <a:lnTo>
                  <a:pt x="18" y="14"/>
                </a:lnTo>
                <a:lnTo>
                  <a:pt x="4" y="0"/>
                </a:lnTo>
                <a:lnTo>
                  <a:pt x="0" y="14"/>
                </a:lnTo>
                <a:close/>
              </a:path>
            </a:pathLst>
          </a:custGeom>
          <a:solidFill>
            <a:srgbClr val="E1F2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44">
            <a:extLst>
              <a:ext uri="{FF2B5EF4-FFF2-40B4-BE49-F238E27FC236}">
                <a16:creationId xmlns:a16="http://schemas.microsoft.com/office/drawing/2014/main" id="{56754117-C3F3-457E-A121-F67817BB1A9F}"/>
              </a:ext>
            </a:extLst>
          </p:cNvPr>
          <p:cNvSpPr>
            <a:spLocks/>
          </p:cNvSpPr>
          <p:nvPr/>
        </p:nvSpPr>
        <p:spPr bwMode="auto">
          <a:xfrm>
            <a:off x="387702" y="3572016"/>
            <a:ext cx="213128" cy="366539"/>
          </a:xfrm>
          <a:custGeom>
            <a:avLst/>
            <a:gdLst>
              <a:gd name="T0" fmla="*/ 14 w 65"/>
              <a:gd name="T1" fmla="*/ 3 h 111"/>
              <a:gd name="T2" fmla="*/ 3 w 65"/>
              <a:gd name="T3" fmla="*/ 29 h 111"/>
              <a:gd name="T4" fmla="*/ 42 w 65"/>
              <a:gd name="T5" fmla="*/ 110 h 111"/>
              <a:gd name="T6" fmla="*/ 64 w 65"/>
              <a:gd name="T7" fmla="*/ 100 h 111"/>
              <a:gd name="T8" fmla="*/ 41 w 65"/>
              <a:gd name="T9" fmla="*/ 22 h 111"/>
              <a:gd name="T10" fmla="*/ 14 w 65"/>
              <a:gd name="T11" fmla="*/ 3 h 111"/>
            </a:gdLst>
            <a:ahLst/>
            <a:cxnLst>
              <a:cxn ang="0">
                <a:pos x="T0" y="T1"/>
              </a:cxn>
              <a:cxn ang="0">
                <a:pos x="T2" y="T3"/>
              </a:cxn>
              <a:cxn ang="0">
                <a:pos x="T4" y="T5"/>
              </a:cxn>
              <a:cxn ang="0">
                <a:pos x="T6" y="T7"/>
              </a:cxn>
              <a:cxn ang="0">
                <a:pos x="T8" y="T9"/>
              </a:cxn>
              <a:cxn ang="0">
                <a:pos x="T10" y="T11"/>
              </a:cxn>
            </a:cxnLst>
            <a:rect l="0" t="0" r="r" b="b"/>
            <a:pathLst>
              <a:path w="65" h="111">
                <a:moveTo>
                  <a:pt x="14" y="3"/>
                </a:moveTo>
                <a:cubicBezTo>
                  <a:pt x="2" y="6"/>
                  <a:pt x="0" y="17"/>
                  <a:pt x="3" y="29"/>
                </a:cubicBezTo>
                <a:cubicBezTo>
                  <a:pt x="6" y="41"/>
                  <a:pt x="38" y="108"/>
                  <a:pt x="42" y="110"/>
                </a:cubicBezTo>
                <a:cubicBezTo>
                  <a:pt x="46" y="111"/>
                  <a:pt x="63" y="105"/>
                  <a:pt x="64" y="100"/>
                </a:cubicBezTo>
                <a:cubicBezTo>
                  <a:pt x="65" y="94"/>
                  <a:pt x="45" y="31"/>
                  <a:pt x="41" y="22"/>
                </a:cubicBezTo>
                <a:cubicBezTo>
                  <a:pt x="36" y="13"/>
                  <a:pt x="29" y="0"/>
                  <a:pt x="14" y="3"/>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45">
            <a:extLst>
              <a:ext uri="{FF2B5EF4-FFF2-40B4-BE49-F238E27FC236}">
                <a16:creationId xmlns:a16="http://schemas.microsoft.com/office/drawing/2014/main" id="{85C53AB8-B9EB-4CEC-88AC-EA0C4EAE093E}"/>
              </a:ext>
            </a:extLst>
          </p:cNvPr>
          <p:cNvSpPr>
            <a:spLocks/>
          </p:cNvSpPr>
          <p:nvPr/>
        </p:nvSpPr>
        <p:spPr bwMode="auto">
          <a:xfrm>
            <a:off x="387702" y="3566175"/>
            <a:ext cx="187031" cy="270158"/>
          </a:xfrm>
          <a:custGeom>
            <a:avLst/>
            <a:gdLst>
              <a:gd name="T0" fmla="*/ 26 w 57"/>
              <a:gd name="T1" fmla="*/ 5 h 82"/>
              <a:gd name="T2" fmla="*/ 42 w 57"/>
              <a:gd name="T3" fmla="*/ 22 h 82"/>
              <a:gd name="T4" fmla="*/ 57 w 57"/>
              <a:gd name="T5" fmla="*/ 68 h 82"/>
              <a:gd name="T6" fmla="*/ 38 w 57"/>
              <a:gd name="T7" fmla="*/ 79 h 82"/>
              <a:gd name="T8" fmla="*/ 16 w 57"/>
              <a:gd name="T9" fmla="*/ 79 h 82"/>
              <a:gd name="T10" fmla="*/ 1 w 57"/>
              <a:gd name="T11" fmla="*/ 18 h 82"/>
              <a:gd name="T12" fmla="*/ 26 w 57"/>
              <a:gd name="T13" fmla="*/ 5 h 82"/>
            </a:gdLst>
            <a:ahLst/>
            <a:cxnLst>
              <a:cxn ang="0">
                <a:pos x="T0" y="T1"/>
              </a:cxn>
              <a:cxn ang="0">
                <a:pos x="T2" y="T3"/>
              </a:cxn>
              <a:cxn ang="0">
                <a:pos x="T4" y="T5"/>
              </a:cxn>
              <a:cxn ang="0">
                <a:pos x="T6" y="T7"/>
              </a:cxn>
              <a:cxn ang="0">
                <a:pos x="T8" y="T9"/>
              </a:cxn>
              <a:cxn ang="0">
                <a:pos x="T10" y="T11"/>
              </a:cxn>
              <a:cxn ang="0">
                <a:pos x="T12" y="T13"/>
              </a:cxn>
            </a:cxnLst>
            <a:rect l="0" t="0" r="r" b="b"/>
            <a:pathLst>
              <a:path w="57" h="82">
                <a:moveTo>
                  <a:pt x="26" y="5"/>
                </a:moveTo>
                <a:cubicBezTo>
                  <a:pt x="30" y="7"/>
                  <a:pt x="40" y="13"/>
                  <a:pt x="42" y="22"/>
                </a:cubicBezTo>
                <a:cubicBezTo>
                  <a:pt x="46" y="35"/>
                  <a:pt x="57" y="68"/>
                  <a:pt x="57" y="68"/>
                </a:cubicBezTo>
                <a:cubicBezTo>
                  <a:pt x="57" y="68"/>
                  <a:pt x="50" y="76"/>
                  <a:pt x="38" y="79"/>
                </a:cubicBezTo>
                <a:cubicBezTo>
                  <a:pt x="25" y="82"/>
                  <a:pt x="16" y="79"/>
                  <a:pt x="16" y="79"/>
                </a:cubicBezTo>
                <a:cubicBezTo>
                  <a:pt x="16" y="79"/>
                  <a:pt x="0" y="29"/>
                  <a:pt x="1" y="18"/>
                </a:cubicBezTo>
                <a:cubicBezTo>
                  <a:pt x="2" y="10"/>
                  <a:pt x="13" y="0"/>
                  <a:pt x="26" y="5"/>
                </a:cubicBezTo>
                <a:close/>
              </a:path>
            </a:pathLst>
          </a:custGeom>
          <a:solidFill>
            <a:srgbClr val="88BD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46">
            <a:extLst>
              <a:ext uri="{FF2B5EF4-FFF2-40B4-BE49-F238E27FC236}">
                <a16:creationId xmlns:a16="http://schemas.microsoft.com/office/drawing/2014/main" id="{C1F2F6F5-DC22-45FE-B274-6D715F0EE763}"/>
              </a:ext>
            </a:extLst>
          </p:cNvPr>
          <p:cNvSpPr>
            <a:spLocks/>
          </p:cNvSpPr>
          <p:nvPr/>
        </p:nvSpPr>
        <p:spPr bwMode="auto">
          <a:xfrm>
            <a:off x="481943" y="3843635"/>
            <a:ext cx="269672" cy="283302"/>
          </a:xfrm>
          <a:custGeom>
            <a:avLst/>
            <a:gdLst>
              <a:gd name="T0" fmla="*/ 12 w 82"/>
              <a:gd name="T1" fmla="*/ 8 h 86"/>
              <a:gd name="T2" fmla="*/ 29 w 82"/>
              <a:gd name="T3" fmla="*/ 49 h 86"/>
              <a:gd name="T4" fmla="*/ 71 w 82"/>
              <a:gd name="T5" fmla="*/ 86 h 86"/>
              <a:gd name="T6" fmla="*/ 82 w 82"/>
              <a:gd name="T7" fmla="*/ 76 h 86"/>
              <a:gd name="T8" fmla="*/ 39 w 82"/>
              <a:gd name="T9" fmla="*/ 13 h 86"/>
              <a:gd name="T10" fmla="*/ 12 w 82"/>
              <a:gd name="T11" fmla="*/ 8 h 86"/>
            </a:gdLst>
            <a:ahLst/>
            <a:cxnLst>
              <a:cxn ang="0">
                <a:pos x="T0" y="T1"/>
              </a:cxn>
              <a:cxn ang="0">
                <a:pos x="T2" y="T3"/>
              </a:cxn>
              <a:cxn ang="0">
                <a:pos x="T4" y="T5"/>
              </a:cxn>
              <a:cxn ang="0">
                <a:pos x="T6" y="T7"/>
              </a:cxn>
              <a:cxn ang="0">
                <a:pos x="T8" y="T9"/>
              </a:cxn>
              <a:cxn ang="0">
                <a:pos x="T10" y="T11"/>
              </a:cxn>
            </a:cxnLst>
            <a:rect l="0" t="0" r="r" b="b"/>
            <a:pathLst>
              <a:path w="82" h="86">
                <a:moveTo>
                  <a:pt x="12" y="8"/>
                </a:moveTo>
                <a:cubicBezTo>
                  <a:pt x="0" y="16"/>
                  <a:pt x="19" y="39"/>
                  <a:pt x="29" y="49"/>
                </a:cubicBezTo>
                <a:cubicBezTo>
                  <a:pt x="39" y="59"/>
                  <a:pt x="71" y="86"/>
                  <a:pt x="71" y="86"/>
                </a:cubicBezTo>
                <a:cubicBezTo>
                  <a:pt x="82" y="76"/>
                  <a:pt x="82" y="76"/>
                  <a:pt x="82" y="76"/>
                </a:cubicBezTo>
                <a:cubicBezTo>
                  <a:pt x="82" y="76"/>
                  <a:pt x="65" y="43"/>
                  <a:pt x="39" y="13"/>
                </a:cubicBezTo>
                <a:cubicBezTo>
                  <a:pt x="37" y="10"/>
                  <a:pt x="23" y="0"/>
                  <a:pt x="12" y="8"/>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47">
            <a:extLst>
              <a:ext uri="{FF2B5EF4-FFF2-40B4-BE49-F238E27FC236}">
                <a16:creationId xmlns:a16="http://schemas.microsoft.com/office/drawing/2014/main" id="{65D41D2F-0676-4849-B579-C3EB5B1F3BAD}"/>
              </a:ext>
            </a:extLst>
          </p:cNvPr>
          <p:cNvSpPr>
            <a:spLocks/>
          </p:cNvSpPr>
          <p:nvPr/>
        </p:nvSpPr>
        <p:spPr bwMode="auto">
          <a:xfrm>
            <a:off x="941544" y="3388016"/>
            <a:ext cx="91341" cy="170857"/>
          </a:xfrm>
          <a:custGeom>
            <a:avLst/>
            <a:gdLst>
              <a:gd name="T0" fmla="*/ 0 w 28"/>
              <a:gd name="T1" fmla="*/ 38 h 52"/>
              <a:gd name="T2" fmla="*/ 5 w 28"/>
              <a:gd name="T3" fmla="*/ 22 h 52"/>
              <a:gd name="T4" fmla="*/ 18 w 28"/>
              <a:gd name="T5" fmla="*/ 3 h 52"/>
              <a:gd name="T6" fmla="*/ 13 w 28"/>
              <a:gd name="T7" fmla="*/ 22 h 52"/>
              <a:gd name="T8" fmla="*/ 26 w 28"/>
              <a:gd name="T9" fmla="*/ 29 h 52"/>
              <a:gd name="T10" fmla="*/ 17 w 28"/>
              <a:gd name="T11" fmla="*/ 50 h 52"/>
              <a:gd name="T12" fmla="*/ 4 w 28"/>
              <a:gd name="T13" fmla="*/ 52 h 52"/>
              <a:gd name="T14" fmla="*/ 0 w 28"/>
              <a:gd name="T15" fmla="*/ 38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52">
                <a:moveTo>
                  <a:pt x="0" y="38"/>
                </a:moveTo>
                <a:cubicBezTo>
                  <a:pt x="0" y="38"/>
                  <a:pt x="3" y="25"/>
                  <a:pt x="5" y="22"/>
                </a:cubicBezTo>
                <a:cubicBezTo>
                  <a:pt x="7" y="20"/>
                  <a:pt x="17" y="0"/>
                  <a:pt x="18" y="3"/>
                </a:cubicBezTo>
                <a:cubicBezTo>
                  <a:pt x="20" y="5"/>
                  <a:pt x="13" y="22"/>
                  <a:pt x="13" y="22"/>
                </a:cubicBezTo>
                <a:cubicBezTo>
                  <a:pt x="14" y="23"/>
                  <a:pt x="23" y="26"/>
                  <a:pt x="26" y="29"/>
                </a:cubicBezTo>
                <a:cubicBezTo>
                  <a:pt x="28" y="32"/>
                  <a:pt x="17" y="50"/>
                  <a:pt x="17" y="50"/>
                </a:cubicBezTo>
                <a:cubicBezTo>
                  <a:pt x="4" y="52"/>
                  <a:pt x="4" y="52"/>
                  <a:pt x="4" y="52"/>
                </a:cubicBezTo>
                <a:lnTo>
                  <a:pt x="0" y="38"/>
                </a:ln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48">
            <a:extLst>
              <a:ext uri="{FF2B5EF4-FFF2-40B4-BE49-F238E27FC236}">
                <a16:creationId xmlns:a16="http://schemas.microsoft.com/office/drawing/2014/main" id="{B3BB5DF7-5BA2-42DB-97D2-70242FAF5E89}"/>
              </a:ext>
            </a:extLst>
          </p:cNvPr>
          <p:cNvSpPr>
            <a:spLocks/>
          </p:cNvSpPr>
          <p:nvPr/>
        </p:nvSpPr>
        <p:spPr bwMode="auto">
          <a:xfrm>
            <a:off x="869051" y="4074365"/>
            <a:ext cx="20298" cy="16063"/>
          </a:xfrm>
          <a:custGeom>
            <a:avLst/>
            <a:gdLst>
              <a:gd name="T0" fmla="*/ 1 w 6"/>
              <a:gd name="T1" fmla="*/ 2 h 5"/>
              <a:gd name="T2" fmla="*/ 4 w 6"/>
              <a:gd name="T3" fmla="*/ 0 h 5"/>
              <a:gd name="T4" fmla="*/ 6 w 6"/>
              <a:gd name="T5" fmla="*/ 0 h 5"/>
              <a:gd name="T6" fmla="*/ 5 w 6"/>
              <a:gd name="T7" fmla="*/ 2 h 5"/>
              <a:gd name="T8" fmla="*/ 2 w 6"/>
              <a:gd name="T9" fmla="*/ 4 h 5"/>
              <a:gd name="T10" fmla="*/ 0 w 6"/>
              <a:gd name="T11" fmla="*/ 4 h 5"/>
              <a:gd name="T12" fmla="*/ 1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1" y="2"/>
                </a:moveTo>
                <a:cubicBezTo>
                  <a:pt x="4" y="0"/>
                  <a:pt x="4" y="0"/>
                  <a:pt x="4" y="0"/>
                </a:cubicBezTo>
                <a:cubicBezTo>
                  <a:pt x="4" y="0"/>
                  <a:pt x="5" y="0"/>
                  <a:pt x="6" y="0"/>
                </a:cubicBezTo>
                <a:cubicBezTo>
                  <a:pt x="6" y="1"/>
                  <a:pt x="6" y="2"/>
                  <a:pt x="5" y="2"/>
                </a:cubicBezTo>
                <a:cubicBezTo>
                  <a:pt x="2" y="4"/>
                  <a:pt x="2" y="4"/>
                  <a:pt x="2" y="4"/>
                </a:cubicBezTo>
                <a:cubicBezTo>
                  <a:pt x="2" y="5"/>
                  <a:pt x="1" y="5"/>
                  <a:pt x="0" y="4"/>
                </a:cubicBezTo>
                <a:cubicBezTo>
                  <a:pt x="0" y="3"/>
                  <a:pt x="0" y="2"/>
                  <a:pt x="1" y="2"/>
                </a:cubicBezTo>
                <a:close/>
              </a:path>
            </a:pathLst>
          </a:custGeom>
          <a:solidFill>
            <a:srgbClr val="8FA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49">
            <a:extLst>
              <a:ext uri="{FF2B5EF4-FFF2-40B4-BE49-F238E27FC236}">
                <a16:creationId xmlns:a16="http://schemas.microsoft.com/office/drawing/2014/main" id="{1B4E98A2-E14B-4834-8F95-D9CC9C4F26B3}"/>
              </a:ext>
            </a:extLst>
          </p:cNvPr>
          <p:cNvSpPr>
            <a:spLocks/>
          </p:cNvSpPr>
          <p:nvPr/>
        </p:nvSpPr>
        <p:spPr bwMode="auto">
          <a:xfrm>
            <a:off x="731316" y="4077286"/>
            <a:ext cx="150784" cy="109523"/>
          </a:xfrm>
          <a:custGeom>
            <a:avLst/>
            <a:gdLst>
              <a:gd name="T0" fmla="*/ 1 w 46"/>
              <a:gd name="T1" fmla="*/ 32 h 33"/>
              <a:gd name="T2" fmla="*/ 1 w 46"/>
              <a:gd name="T3" fmla="*/ 32 h 33"/>
              <a:gd name="T4" fmla="*/ 6 w 46"/>
              <a:gd name="T5" fmla="*/ 25 h 33"/>
              <a:gd name="T6" fmla="*/ 42 w 46"/>
              <a:gd name="T7" fmla="*/ 1 h 33"/>
              <a:gd name="T8" fmla="*/ 45 w 46"/>
              <a:gd name="T9" fmla="*/ 1 h 33"/>
              <a:gd name="T10" fmla="*/ 44 w 46"/>
              <a:gd name="T11" fmla="*/ 5 h 33"/>
              <a:gd name="T12" fmla="*/ 8 w 46"/>
              <a:gd name="T13" fmla="*/ 29 h 33"/>
              <a:gd name="T14" fmla="*/ 1 w 46"/>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3">
                <a:moveTo>
                  <a:pt x="1" y="32"/>
                </a:moveTo>
                <a:cubicBezTo>
                  <a:pt x="1" y="32"/>
                  <a:pt x="1" y="32"/>
                  <a:pt x="1" y="32"/>
                </a:cubicBezTo>
                <a:cubicBezTo>
                  <a:pt x="0" y="31"/>
                  <a:pt x="4" y="26"/>
                  <a:pt x="6" y="25"/>
                </a:cubicBezTo>
                <a:cubicBezTo>
                  <a:pt x="42" y="1"/>
                  <a:pt x="42" y="1"/>
                  <a:pt x="42" y="1"/>
                </a:cubicBezTo>
                <a:cubicBezTo>
                  <a:pt x="43" y="0"/>
                  <a:pt x="44" y="0"/>
                  <a:pt x="45" y="1"/>
                </a:cubicBezTo>
                <a:cubicBezTo>
                  <a:pt x="46" y="3"/>
                  <a:pt x="46" y="4"/>
                  <a:pt x="44" y="5"/>
                </a:cubicBezTo>
                <a:cubicBezTo>
                  <a:pt x="8" y="29"/>
                  <a:pt x="8" y="29"/>
                  <a:pt x="8" y="29"/>
                </a:cubicBezTo>
                <a:cubicBezTo>
                  <a:pt x="7" y="30"/>
                  <a:pt x="1" y="33"/>
                  <a:pt x="1" y="32"/>
                </a:cubicBezTo>
                <a:close/>
              </a:path>
            </a:pathLst>
          </a:custGeom>
          <a:solidFill>
            <a:srgbClr val="4C5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50">
            <a:extLst>
              <a:ext uri="{FF2B5EF4-FFF2-40B4-BE49-F238E27FC236}">
                <a16:creationId xmlns:a16="http://schemas.microsoft.com/office/drawing/2014/main" id="{7C23369A-DC5F-49DB-AD5A-DC177181490C}"/>
              </a:ext>
            </a:extLst>
          </p:cNvPr>
          <p:cNvSpPr>
            <a:spLocks/>
          </p:cNvSpPr>
          <p:nvPr/>
        </p:nvSpPr>
        <p:spPr bwMode="auto">
          <a:xfrm>
            <a:off x="853103" y="4084588"/>
            <a:ext cx="18848" cy="18984"/>
          </a:xfrm>
          <a:custGeom>
            <a:avLst/>
            <a:gdLst>
              <a:gd name="T0" fmla="*/ 7 w 13"/>
              <a:gd name="T1" fmla="*/ 13 h 13"/>
              <a:gd name="T2" fmla="*/ 0 w 13"/>
              <a:gd name="T3" fmla="*/ 2 h 13"/>
              <a:gd name="T4" fmla="*/ 4 w 13"/>
              <a:gd name="T5" fmla="*/ 0 h 13"/>
              <a:gd name="T6" fmla="*/ 13 w 13"/>
              <a:gd name="T7" fmla="*/ 9 h 13"/>
              <a:gd name="T8" fmla="*/ 7 w 13"/>
              <a:gd name="T9" fmla="*/ 13 h 13"/>
            </a:gdLst>
            <a:ahLst/>
            <a:cxnLst>
              <a:cxn ang="0">
                <a:pos x="T0" y="T1"/>
              </a:cxn>
              <a:cxn ang="0">
                <a:pos x="T2" y="T3"/>
              </a:cxn>
              <a:cxn ang="0">
                <a:pos x="T4" y="T5"/>
              </a:cxn>
              <a:cxn ang="0">
                <a:pos x="T6" y="T7"/>
              </a:cxn>
              <a:cxn ang="0">
                <a:pos x="T8" y="T9"/>
              </a:cxn>
            </a:cxnLst>
            <a:rect l="0" t="0" r="r" b="b"/>
            <a:pathLst>
              <a:path w="13" h="13">
                <a:moveTo>
                  <a:pt x="7" y="13"/>
                </a:moveTo>
                <a:lnTo>
                  <a:pt x="0" y="2"/>
                </a:lnTo>
                <a:lnTo>
                  <a:pt x="4" y="0"/>
                </a:lnTo>
                <a:lnTo>
                  <a:pt x="13" y="9"/>
                </a:lnTo>
                <a:lnTo>
                  <a:pt x="7" y="13"/>
                </a:lnTo>
                <a:close/>
              </a:path>
            </a:pathLst>
          </a:custGeom>
          <a:solidFill>
            <a:srgbClr val="8FA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51">
            <a:extLst>
              <a:ext uri="{FF2B5EF4-FFF2-40B4-BE49-F238E27FC236}">
                <a16:creationId xmlns:a16="http://schemas.microsoft.com/office/drawing/2014/main" id="{D537961D-7CA9-4A68-985A-07343ECC68A2}"/>
              </a:ext>
            </a:extLst>
          </p:cNvPr>
          <p:cNvSpPr>
            <a:spLocks/>
          </p:cNvSpPr>
          <p:nvPr/>
        </p:nvSpPr>
        <p:spPr bwMode="auto">
          <a:xfrm>
            <a:off x="827006" y="4087509"/>
            <a:ext cx="42046" cy="33587"/>
          </a:xfrm>
          <a:custGeom>
            <a:avLst/>
            <a:gdLst>
              <a:gd name="T0" fmla="*/ 0 w 13"/>
              <a:gd name="T1" fmla="*/ 10 h 10"/>
              <a:gd name="T2" fmla="*/ 0 w 13"/>
              <a:gd name="T3" fmla="*/ 10 h 10"/>
              <a:gd name="T4" fmla="*/ 0 w 13"/>
              <a:gd name="T5" fmla="*/ 9 h 10"/>
              <a:gd name="T6" fmla="*/ 12 w 13"/>
              <a:gd name="T7" fmla="*/ 0 h 10"/>
              <a:gd name="T8" fmla="*/ 13 w 13"/>
              <a:gd name="T9" fmla="*/ 1 h 10"/>
              <a:gd name="T10" fmla="*/ 13 w 13"/>
              <a:gd name="T11" fmla="*/ 2 h 10"/>
              <a:gd name="T12" fmla="*/ 1 w 13"/>
              <a:gd name="T13" fmla="*/ 10 h 10"/>
              <a:gd name="T14" fmla="*/ 0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0" y="10"/>
                </a:moveTo>
                <a:cubicBezTo>
                  <a:pt x="0" y="10"/>
                  <a:pt x="0" y="10"/>
                  <a:pt x="0" y="10"/>
                </a:cubicBezTo>
                <a:cubicBezTo>
                  <a:pt x="0" y="9"/>
                  <a:pt x="0" y="9"/>
                  <a:pt x="0" y="9"/>
                </a:cubicBezTo>
                <a:cubicBezTo>
                  <a:pt x="12" y="0"/>
                  <a:pt x="12" y="0"/>
                  <a:pt x="12" y="0"/>
                </a:cubicBezTo>
                <a:cubicBezTo>
                  <a:pt x="12" y="0"/>
                  <a:pt x="13" y="0"/>
                  <a:pt x="13" y="1"/>
                </a:cubicBezTo>
                <a:cubicBezTo>
                  <a:pt x="13" y="1"/>
                  <a:pt x="13" y="1"/>
                  <a:pt x="13" y="2"/>
                </a:cubicBezTo>
                <a:cubicBezTo>
                  <a:pt x="1" y="10"/>
                  <a:pt x="1" y="10"/>
                  <a:pt x="1" y="10"/>
                </a:cubicBezTo>
                <a:cubicBezTo>
                  <a:pt x="1" y="10"/>
                  <a:pt x="0" y="10"/>
                  <a:pt x="0" y="10"/>
                </a:cubicBezTo>
                <a:close/>
              </a:path>
            </a:pathLst>
          </a:custGeom>
          <a:solidFill>
            <a:srgbClr val="CAD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52">
            <a:extLst>
              <a:ext uri="{FF2B5EF4-FFF2-40B4-BE49-F238E27FC236}">
                <a16:creationId xmlns:a16="http://schemas.microsoft.com/office/drawing/2014/main" id="{4DE3440B-BD18-4423-B629-A9B2113EDBDA}"/>
              </a:ext>
            </a:extLst>
          </p:cNvPr>
          <p:cNvSpPr>
            <a:spLocks/>
          </p:cNvSpPr>
          <p:nvPr/>
        </p:nvSpPr>
        <p:spPr bwMode="auto">
          <a:xfrm>
            <a:off x="731316" y="4153223"/>
            <a:ext cx="39146" cy="52571"/>
          </a:xfrm>
          <a:custGeom>
            <a:avLst/>
            <a:gdLst>
              <a:gd name="T0" fmla="*/ 10 w 12"/>
              <a:gd name="T1" fmla="*/ 15 h 16"/>
              <a:gd name="T2" fmla="*/ 10 w 12"/>
              <a:gd name="T3" fmla="*/ 15 h 16"/>
              <a:gd name="T4" fmla="*/ 11 w 12"/>
              <a:gd name="T5" fmla="*/ 11 h 16"/>
              <a:gd name="T6" fmla="*/ 5 w 12"/>
              <a:gd name="T7" fmla="*/ 1 h 16"/>
              <a:gd name="T8" fmla="*/ 2 w 12"/>
              <a:gd name="T9" fmla="*/ 0 h 16"/>
              <a:gd name="T10" fmla="*/ 1 w 12"/>
              <a:gd name="T11" fmla="*/ 0 h 16"/>
              <a:gd name="T12" fmla="*/ 0 w 12"/>
              <a:gd name="T13" fmla="*/ 4 h 16"/>
              <a:gd name="T14" fmla="*/ 6 w 12"/>
              <a:gd name="T15" fmla="*/ 14 h 16"/>
              <a:gd name="T16" fmla="*/ 10 w 12"/>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6">
                <a:moveTo>
                  <a:pt x="10" y="15"/>
                </a:moveTo>
                <a:cubicBezTo>
                  <a:pt x="10" y="15"/>
                  <a:pt x="10" y="15"/>
                  <a:pt x="10" y="15"/>
                </a:cubicBezTo>
                <a:cubicBezTo>
                  <a:pt x="11" y="14"/>
                  <a:pt x="12" y="13"/>
                  <a:pt x="11" y="11"/>
                </a:cubicBezTo>
                <a:cubicBezTo>
                  <a:pt x="5" y="1"/>
                  <a:pt x="5" y="1"/>
                  <a:pt x="5" y="1"/>
                </a:cubicBezTo>
                <a:cubicBezTo>
                  <a:pt x="5" y="0"/>
                  <a:pt x="3" y="0"/>
                  <a:pt x="2" y="0"/>
                </a:cubicBezTo>
                <a:cubicBezTo>
                  <a:pt x="1" y="0"/>
                  <a:pt x="1" y="0"/>
                  <a:pt x="1" y="0"/>
                </a:cubicBezTo>
                <a:cubicBezTo>
                  <a:pt x="0" y="1"/>
                  <a:pt x="0" y="3"/>
                  <a:pt x="0" y="4"/>
                </a:cubicBezTo>
                <a:cubicBezTo>
                  <a:pt x="6" y="14"/>
                  <a:pt x="6" y="14"/>
                  <a:pt x="6" y="14"/>
                </a:cubicBezTo>
                <a:cubicBezTo>
                  <a:pt x="7" y="16"/>
                  <a:pt x="9" y="16"/>
                  <a:pt x="10" y="15"/>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53">
            <a:extLst>
              <a:ext uri="{FF2B5EF4-FFF2-40B4-BE49-F238E27FC236}">
                <a16:creationId xmlns:a16="http://schemas.microsoft.com/office/drawing/2014/main" id="{0A9DB4C9-021A-40DE-BEDF-252D179A8ECD}"/>
              </a:ext>
            </a:extLst>
          </p:cNvPr>
          <p:cNvSpPr>
            <a:spLocks/>
          </p:cNvSpPr>
          <p:nvPr/>
        </p:nvSpPr>
        <p:spPr bwMode="auto">
          <a:xfrm>
            <a:off x="744364" y="4143001"/>
            <a:ext cx="39146" cy="56952"/>
          </a:xfrm>
          <a:custGeom>
            <a:avLst/>
            <a:gdLst>
              <a:gd name="T0" fmla="*/ 11 w 12"/>
              <a:gd name="T1" fmla="*/ 16 h 17"/>
              <a:gd name="T2" fmla="*/ 11 w 12"/>
              <a:gd name="T3" fmla="*/ 16 h 17"/>
              <a:gd name="T4" fmla="*/ 12 w 12"/>
              <a:gd name="T5" fmla="*/ 12 h 17"/>
              <a:gd name="T6" fmla="*/ 6 w 12"/>
              <a:gd name="T7" fmla="*/ 2 h 17"/>
              <a:gd name="T8" fmla="*/ 2 w 12"/>
              <a:gd name="T9" fmla="*/ 1 h 17"/>
              <a:gd name="T10" fmla="*/ 2 w 12"/>
              <a:gd name="T11" fmla="*/ 1 h 17"/>
              <a:gd name="T12" fmla="*/ 1 w 12"/>
              <a:gd name="T13" fmla="*/ 5 h 17"/>
              <a:gd name="T14" fmla="*/ 7 w 12"/>
              <a:gd name="T15" fmla="*/ 15 h 17"/>
              <a:gd name="T16" fmla="*/ 11 w 12"/>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7">
                <a:moveTo>
                  <a:pt x="11" y="16"/>
                </a:moveTo>
                <a:cubicBezTo>
                  <a:pt x="11" y="16"/>
                  <a:pt x="11" y="16"/>
                  <a:pt x="11" y="16"/>
                </a:cubicBezTo>
                <a:cubicBezTo>
                  <a:pt x="12" y="15"/>
                  <a:pt x="12" y="14"/>
                  <a:pt x="12" y="12"/>
                </a:cubicBezTo>
                <a:cubicBezTo>
                  <a:pt x="6" y="2"/>
                  <a:pt x="6" y="2"/>
                  <a:pt x="6" y="2"/>
                </a:cubicBezTo>
                <a:cubicBezTo>
                  <a:pt x="5" y="1"/>
                  <a:pt x="3" y="0"/>
                  <a:pt x="2" y="1"/>
                </a:cubicBezTo>
                <a:cubicBezTo>
                  <a:pt x="2" y="1"/>
                  <a:pt x="2" y="1"/>
                  <a:pt x="2" y="1"/>
                </a:cubicBezTo>
                <a:cubicBezTo>
                  <a:pt x="1" y="2"/>
                  <a:pt x="0" y="4"/>
                  <a:pt x="1" y="5"/>
                </a:cubicBezTo>
                <a:cubicBezTo>
                  <a:pt x="7" y="15"/>
                  <a:pt x="7" y="15"/>
                  <a:pt x="7" y="15"/>
                </a:cubicBezTo>
                <a:cubicBezTo>
                  <a:pt x="8" y="16"/>
                  <a:pt x="9" y="17"/>
                  <a:pt x="11" y="16"/>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54">
            <a:extLst>
              <a:ext uri="{FF2B5EF4-FFF2-40B4-BE49-F238E27FC236}">
                <a16:creationId xmlns:a16="http://schemas.microsoft.com/office/drawing/2014/main" id="{1D0585C5-F1E5-4399-8F5A-667626787794}"/>
              </a:ext>
            </a:extLst>
          </p:cNvPr>
          <p:cNvSpPr>
            <a:spLocks/>
          </p:cNvSpPr>
          <p:nvPr/>
        </p:nvSpPr>
        <p:spPr bwMode="auto">
          <a:xfrm>
            <a:off x="761763" y="4137160"/>
            <a:ext cx="39146" cy="55492"/>
          </a:xfrm>
          <a:custGeom>
            <a:avLst/>
            <a:gdLst>
              <a:gd name="T0" fmla="*/ 10 w 12"/>
              <a:gd name="T1" fmla="*/ 16 h 17"/>
              <a:gd name="T2" fmla="*/ 10 w 12"/>
              <a:gd name="T3" fmla="*/ 16 h 17"/>
              <a:gd name="T4" fmla="*/ 11 w 12"/>
              <a:gd name="T5" fmla="*/ 12 h 17"/>
              <a:gd name="T6" fmla="*/ 5 w 12"/>
              <a:gd name="T7" fmla="*/ 2 h 17"/>
              <a:gd name="T8" fmla="*/ 2 w 12"/>
              <a:gd name="T9" fmla="*/ 1 h 17"/>
              <a:gd name="T10" fmla="*/ 2 w 12"/>
              <a:gd name="T11" fmla="*/ 1 h 17"/>
              <a:gd name="T12" fmla="*/ 1 w 12"/>
              <a:gd name="T13" fmla="*/ 5 h 17"/>
              <a:gd name="T14" fmla="*/ 6 w 12"/>
              <a:gd name="T15" fmla="*/ 15 h 17"/>
              <a:gd name="T16" fmla="*/ 10 w 12"/>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7">
                <a:moveTo>
                  <a:pt x="10" y="16"/>
                </a:moveTo>
                <a:cubicBezTo>
                  <a:pt x="10" y="16"/>
                  <a:pt x="10" y="16"/>
                  <a:pt x="10" y="16"/>
                </a:cubicBezTo>
                <a:cubicBezTo>
                  <a:pt x="11" y="15"/>
                  <a:pt x="12" y="13"/>
                  <a:pt x="11" y="12"/>
                </a:cubicBezTo>
                <a:cubicBezTo>
                  <a:pt x="5" y="2"/>
                  <a:pt x="5" y="2"/>
                  <a:pt x="5" y="2"/>
                </a:cubicBezTo>
                <a:cubicBezTo>
                  <a:pt x="5" y="1"/>
                  <a:pt x="3" y="0"/>
                  <a:pt x="2" y="1"/>
                </a:cubicBezTo>
                <a:cubicBezTo>
                  <a:pt x="2" y="1"/>
                  <a:pt x="2" y="1"/>
                  <a:pt x="2" y="1"/>
                </a:cubicBezTo>
                <a:cubicBezTo>
                  <a:pt x="0" y="2"/>
                  <a:pt x="0" y="3"/>
                  <a:pt x="1" y="5"/>
                </a:cubicBezTo>
                <a:cubicBezTo>
                  <a:pt x="6" y="15"/>
                  <a:pt x="6" y="15"/>
                  <a:pt x="6" y="15"/>
                </a:cubicBezTo>
                <a:cubicBezTo>
                  <a:pt x="7" y="16"/>
                  <a:pt x="9" y="17"/>
                  <a:pt x="10" y="16"/>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55">
            <a:extLst>
              <a:ext uri="{FF2B5EF4-FFF2-40B4-BE49-F238E27FC236}">
                <a16:creationId xmlns:a16="http://schemas.microsoft.com/office/drawing/2014/main" id="{30A0BAB9-7B14-4396-9E11-F8F03CE76959}"/>
              </a:ext>
            </a:extLst>
          </p:cNvPr>
          <p:cNvSpPr>
            <a:spLocks/>
          </p:cNvSpPr>
          <p:nvPr/>
        </p:nvSpPr>
        <p:spPr bwMode="auto">
          <a:xfrm>
            <a:off x="774812" y="4126937"/>
            <a:ext cx="39146" cy="55492"/>
          </a:xfrm>
          <a:custGeom>
            <a:avLst/>
            <a:gdLst>
              <a:gd name="T0" fmla="*/ 10 w 12"/>
              <a:gd name="T1" fmla="*/ 16 h 17"/>
              <a:gd name="T2" fmla="*/ 10 w 12"/>
              <a:gd name="T3" fmla="*/ 16 h 17"/>
              <a:gd name="T4" fmla="*/ 11 w 12"/>
              <a:gd name="T5" fmla="*/ 12 h 17"/>
              <a:gd name="T6" fmla="*/ 5 w 12"/>
              <a:gd name="T7" fmla="*/ 2 h 17"/>
              <a:gd name="T8" fmla="*/ 2 w 12"/>
              <a:gd name="T9" fmla="*/ 1 h 17"/>
              <a:gd name="T10" fmla="*/ 2 w 12"/>
              <a:gd name="T11" fmla="*/ 1 h 17"/>
              <a:gd name="T12" fmla="*/ 1 w 12"/>
              <a:gd name="T13" fmla="*/ 5 h 17"/>
              <a:gd name="T14" fmla="*/ 6 w 12"/>
              <a:gd name="T15" fmla="*/ 15 h 17"/>
              <a:gd name="T16" fmla="*/ 10 w 12"/>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7">
                <a:moveTo>
                  <a:pt x="10" y="16"/>
                </a:moveTo>
                <a:cubicBezTo>
                  <a:pt x="10" y="16"/>
                  <a:pt x="10" y="16"/>
                  <a:pt x="10" y="16"/>
                </a:cubicBezTo>
                <a:cubicBezTo>
                  <a:pt x="12" y="15"/>
                  <a:pt x="12" y="14"/>
                  <a:pt x="11" y="12"/>
                </a:cubicBezTo>
                <a:cubicBezTo>
                  <a:pt x="5" y="2"/>
                  <a:pt x="5" y="2"/>
                  <a:pt x="5" y="2"/>
                </a:cubicBezTo>
                <a:cubicBezTo>
                  <a:pt x="5" y="1"/>
                  <a:pt x="3" y="0"/>
                  <a:pt x="2" y="1"/>
                </a:cubicBezTo>
                <a:cubicBezTo>
                  <a:pt x="2" y="1"/>
                  <a:pt x="2" y="1"/>
                  <a:pt x="2" y="1"/>
                </a:cubicBezTo>
                <a:cubicBezTo>
                  <a:pt x="0" y="2"/>
                  <a:pt x="0" y="4"/>
                  <a:pt x="1" y="5"/>
                </a:cubicBezTo>
                <a:cubicBezTo>
                  <a:pt x="6" y="15"/>
                  <a:pt x="6" y="15"/>
                  <a:pt x="6" y="15"/>
                </a:cubicBezTo>
                <a:cubicBezTo>
                  <a:pt x="7" y="16"/>
                  <a:pt x="9" y="17"/>
                  <a:pt x="10" y="16"/>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56">
            <a:extLst>
              <a:ext uri="{FF2B5EF4-FFF2-40B4-BE49-F238E27FC236}">
                <a16:creationId xmlns:a16="http://schemas.microsoft.com/office/drawing/2014/main" id="{2AC19669-1CAB-4523-981F-1F23B312898E}"/>
              </a:ext>
            </a:extLst>
          </p:cNvPr>
          <p:cNvSpPr>
            <a:spLocks/>
          </p:cNvSpPr>
          <p:nvPr/>
        </p:nvSpPr>
        <p:spPr bwMode="auto">
          <a:xfrm>
            <a:off x="702319" y="4067064"/>
            <a:ext cx="111639" cy="132888"/>
          </a:xfrm>
          <a:custGeom>
            <a:avLst/>
            <a:gdLst>
              <a:gd name="T0" fmla="*/ 9 w 34"/>
              <a:gd name="T1" fmla="*/ 0 h 40"/>
              <a:gd name="T2" fmla="*/ 27 w 34"/>
              <a:gd name="T3" fmla="*/ 15 h 40"/>
              <a:gd name="T4" fmla="*/ 34 w 34"/>
              <a:gd name="T5" fmla="*/ 32 h 40"/>
              <a:gd name="T6" fmla="*/ 24 w 34"/>
              <a:gd name="T7" fmla="*/ 32 h 40"/>
              <a:gd name="T8" fmla="*/ 15 w 34"/>
              <a:gd name="T9" fmla="*/ 40 h 40"/>
              <a:gd name="T10" fmla="*/ 4 w 34"/>
              <a:gd name="T11" fmla="*/ 26 h 40"/>
              <a:gd name="T12" fmla="*/ 0 w 34"/>
              <a:gd name="T13" fmla="*/ 15 h 40"/>
              <a:gd name="T14" fmla="*/ 9 w 34"/>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0">
                <a:moveTo>
                  <a:pt x="9" y="0"/>
                </a:moveTo>
                <a:cubicBezTo>
                  <a:pt x="9" y="0"/>
                  <a:pt x="24" y="12"/>
                  <a:pt x="27" y="15"/>
                </a:cubicBezTo>
                <a:cubicBezTo>
                  <a:pt x="29" y="18"/>
                  <a:pt x="34" y="32"/>
                  <a:pt x="34" y="32"/>
                </a:cubicBezTo>
                <a:cubicBezTo>
                  <a:pt x="34" y="32"/>
                  <a:pt x="27" y="30"/>
                  <a:pt x="24" y="32"/>
                </a:cubicBezTo>
                <a:cubicBezTo>
                  <a:pt x="22" y="34"/>
                  <a:pt x="15" y="40"/>
                  <a:pt x="15" y="40"/>
                </a:cubicBezTo>
                <a:cubicBezTo>
                  <a:pt x="15" y="40"/>
                  <a:pt x="6" y="31"/>
                  <a:pt x="4" y="26"/>
                </a:cubicBezTo>
                <a:cubicBezTo>
                  <a:pt x="1" y="20"/>
                  <a:pt x="0" y="15"/>
                  <a:pt x="0" y="15"/>
                </a:cubicBezTo>
                <a:lnTo>
                  <a:pt x="9" y="0"/>
                </a:ln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57">
            <a:extLst>
              <a:ext uri="{FF2B5EF4-FFF2-40B4-BE49-F238E27FC236}">
                <a16:creationId xmlns:a16="http://schemas.microsoft.com/office/drawing/2014/main" id="{3F789FA3-8346-467A-9EE3-0FFFE363C80A}"/>
              </a:ext>
            </a:extLst>
          </p:cNvPr>
          <p:cNvSpPr>
            <a:spLocks noChangeArrowheads="1"/>
          </p:cNvSpPr>
          <p:nvPr/>
        </p:nvSpPr>
        <p:spPr bwMode="auto">
          <a:xfrm>
            <a:off x="705219" y="4197032"/>
            <a:ext cx="59444" cy="906857"/>
          </a:xfrm>
          <a:prstGeom prst="rect">
            <a:avLst/>
          </a:prstGeom>
          <a:solidFill>
            <a:srgbClr val="7A85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58">
            <a:extLst>
              <a:ext uri="{FF2B5EF4-FFF2-40B4-BE49-F238E27FC236}">
                <a16:creationId xmlns:a16="http://schemas.microsoft.com/office/drawing/2014/main" id="{6EA1F24F-B11A-4F64-B663-3B0BC1844A28}"/>
              </a:ext>
            </a:extLst>
          </p:cNvPr>
          <p:cNvSpPr>
            <a:spLocks noChangeArrowheads="1"/>
          </p:cNvSpPr>
          <p:nvPr/>
        </p:nvSpPr>
        <p:spPr bwMode="auto">
          <a:xfrm>
            <a:off x="705219" y="4197032"/>
            <a:ext cx="59444" cy="9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59">
            <a:extLst>
              <a:ext uri="{FF2B5EF4-FFF2-40B4-BE49-F238E27FC236}">
                <a16:creationId xmlns:a16="http://schemas.microsoft.com/office/drawing/2014/main" id="{7A269281-BA5D-4FFA-98A5-2F1879DAA05B}"/>
              </a:ext>
            </a:extLst>
          </p:cNvPr>
          <p:cNvSpPr>
            <a:spLocks noChangeArrowheads="1"/>
          </p:cNvSpPr>
          <p:nvPr/>
        </p:nvSpPr>
        <p:spPr bwMode="auto">
          <a:xfrm>
            <a:off x="2324699" y="4197032"/>
            <a:ext cx="59444" cy="906857"/>
          </a:xfrm>
          <a:prstGeom prst="rect">
            <a:avLst/>
          </a:prstGeom>
          <a:solidFill>
            <a:srgbClr val="7A85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60">
            <a:extLst>
              <a:ext uri="{FF2B5EF4-FFF2-40B4-BE49-F238E27FC236}">
                <a16:creationId xmlns:a16="http://schemas.microsoft.com/office/drawing/2014/main" id="{72F4AE1C-86FB-4306-ADAF-CFB83D2E5240}"/>
              </a:ext>
            </a:extLst>
          </p:cNvPr>
          <p:cNvSpPr>
            <a:spLocks noChangeArrowheads="1"/>
          </p:cNvSpPr>
          <p:nvPr/>
        </p:nvSpPr>
        <p:spPr bwMode="auto">
          <a:xfrm>
            <a:off x="2324699" y="4197032"/>
            <a:ext cx="59444" cy="9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61">
            <a:extLst>
              <a:ext uri="{FF2B5EF4-FFF2-40B4-BE49-F238E27FC236}">
                <a16:creationId xmlns:a16="http://schemas.microsoft.com/office/drawing/2014/main" id="{9EB3A642-043F-4F48-971D-DA8B3FEDC9BF}"/>
              </a:ext>
            </a:extLst>
          </p:cNvPr>
          <p:cNvSpPr>
            <a:spLocks noChangeArrowheads="1"/>
          </p:cNvSpPr>
          <p:nvPr/>
        </p:nvSpPr>
        <p:spPr bwMode="auto">
          <a:xfrm>
            <a:off x="715367" y="4213096"/>
            <a:ext cx="1658626" cy="128508"/>
          </a:xfrm>
          <a:prstGeom prst="rect">
            <a:avLst/>
          </a:prstGeom>
          <a:solidFill>
            <a:srgbClr val="7A85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62">
            <a:extLst>
              <a:ext uri="{FF2B5EF4-FFF2-40B4-BE49-F238E27FC236}">
                <a16:creationId xmlns:a16="http://schemas.microsoft.com/office/drawing/2014/main" id="{5BA0C318-D85D-4085-A992-D9EDEFDD2CC9}"/>
              </a:ext>
            </a:extLst>
          </p:cNvPr>
          <p:cNvSpPr>
            <a:spLocks noChangeArrowheads="1"/>
          </p:cNvSpPr>
          <p:nvPr/>
        </p:nvSpPr>
        <p:spPr bwMode="auto">
          <a:xfrm>
            <a:off x="715367" y="4213096"/>
            <a:ext cx="1658626" cy="12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63">
            <a:extLst>
              <a:ext uri="{FF2B5EF4-FFF2-40B4-BE49-F238E27FC236}">
                <a16:creationId xmlns:a16="http://schemas.microsoft.com/office/drawing/2014/main" id="{74E3EC86-274A-45EC-8F32-BCDFDD815E03}"/>
              </a:ext>
            </a:extLst>
          </p:cNvPr>
          <p:cNvSpPr>
            <a:spLocks noChangeArrowheads="1"/>
          </p:cNvSpPr>
          <p:nvPr/>
        </p:nvSpPr>
        <p:spPr bwMode="auto">
          <a:xfrm>
            <a:off x="705219" y="4268587"/>
            <a:ext cx="10149" cy="43810"/>
          </a:xfrm>
          <a:prstGeom prst="rect">
            <a:avLst/>
          </a:prstGeom>
          <a:solidFill>
            <a:srgbClr val="666F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64">
            <a:extLst>
              <a:ext uri="{FF2B5EF4-FFF2-40B4-BE49-F238E27FC236}">
                <a16:creationId xmlns:a16="http://schemas.microsoft.com/office/drawing/2014/main" id="{0BEFBB09-4E9E-4676-9E42-D237B4DEB882}"/>
              </a:ext>
            </a:extLst>
          </p:cNvPr>
          <p:cNvSpPr>
            <a:spLocks noChangeArrowheads="1"/>
          </p:cNvSpPr>
          <p:nvPr/>
        </p:nvSpPr>
        <p:spPr bwMode="auto">
          <a:xfrm>
            <a:off x="705219" y="4268587"/>
            <a:ext cx="10149" cy="4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65">
            <a:extLst>
              <a:ext uri="{FF2B5EF4-FFF2-40B4-BE49-F238E27FC236}">
                <a16:creationId xmlns:a16="http://schemas.microsoft.com/office/drawing/2014/main" id="{046115FF-41E5-4A0B-BE81-A8C6317B7670}"/>
              </a:ext>
            </a:extLst>
          </p:cNvPr>
          <p:cNvSpPr>
            <a:spLocks noChangeArrowheads="1"/>
          </p:cNvSpPr>
          <p:nvPr/>
        </p:nvSpPr>
        <p:spPr bwMode="auto">
          <a:xfrm>
            <a:off x="2373993" y="4268587"/>
            <a:ext cx="5799" cy="30666"/>
          </a:xfrm>
          <a:prstGeom prst="rect">
            <a:avLst/>
          </a:prstGeom>
          <a:solidFill>
            <a:srgbClr val="666F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66">
            <a:extLst>
              <a:ext uri="{FF2B5EF4-FFF2-40B4-BE49-F238E27FC236}">
                <a16:creationId xmlns:a16="http://schemas.microsoft.com/office/drawing/2014/main" id="{5EAFE396-A320-4B34-9889-B3B2EFF5DF48}"/>
              </a:ext>
            </a:extLst>
          </p:cNvPr>
          <p:cNvSpPr>
            <a:spLocks noChangeArrowheads="1"/>
          </p:cNvSpPr>
          <p:nvPr/>
        </p:nvSpPr>
        <p:spPr bwMode="auto">
          <a:xfrm>
            <a:off x="2373993" y="4268587"/>
            <a:ext cx="5799" cy="3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67">
            <a:extLst>
              <a:ext uri="{FF2B5EF4-FFF2-40B4-BE49-F238E27FC236}">
                <a16:creationId xmlns:a16="http://schemas.microsoft.com/office/drawing/2014/main" id="{31D0F3AD-20B5-4835-9FEC-69F6C07C4103}"/>
              </a:ext>
            </a:extLst>
          </p:cNvPr>
          <p:cNvSpPr>
            <a:spLocks/>
          </p:cNvSpPr>
          <p:nvPr/>
        </p:nvSpPr>
        <p:spPr bwMode="auto">
          <a:xfrm>
            <a:off x="715367" y="4268587"/>
            <a:ext cx="1658626" cy="43810"/>
          </a:xfrm>
          <a:custGeom>
            <a:avLst/>
            <a:gdLst>
              <a:gd name="T0" fmla="*/ 0 w 1144"/>
              <a:gd name="T1" fmla="*/ 0 h 30"/>
              <a:gd name="T2" fmla="*/ 0 w 1144"/>
              <a:gd name="T3" fmla="*/ 30 h 30"/>
              <a:gd name="T4" fmla="*/ 1144 w 1144"/>
              <a:gd name="T5" fmla="*/ 21 h 30"/>
              <a:gd name="T6" fmla="*/ 1144 w 1144"/>
              <a:gd name="T7" fmla="*/ 0 h 30"/>
              <a:gd name="T8" fmla="*/ 0 w 1144"/>
              <a:gd name="T9" fmla="*/ 0 h 30"/>
            </a:gdLst>
            <a:ahLst/>
            <a:cxnLst>
              <a:cxn ang="0">
                <a:pos x="T0" y="T1"/>
              </a:cxn>
              <a:cxn ang="0">
                <a:pos x="T2" y="T3"/>
              </a:cxn>
              <a:cxn ang="0">
                <a:pos x="T4" y="T5"/>
              </a:cxn>
              <a:cxn ang="0">
                <a:pos x="T6" y="T7"/>
              </a:cxn>
              <a:cxn ang="0">
                <a:pos x="T8" y="T9"/>
              </a:cxn>
            </a:cxnLst>
            <a:rect l="0" t="0" r="r" b="b"/>
            <a:pathLst>
              <a:path w="1144" h="30">
                <a:moveTo>
                  <a:pt x="0" y="0"/>
                </a:moveTo>
                <a:lnTo>
                  <a:pt x="0" y="30"/>
                </a:lnTo>
                <a:lnTo>
                  <a:pt x="1144" y="21"/>
                </a:lnTo>
                <a:lnTo>
                  <a:pt x="1144" y="0"/>
                </a:lnTo>
                <a:lnTo>
                  <a:pt x="0" y="0"/>
                </a:lnTo>
                <a:close/>
              </a:path>
            </a:pathLst>
          </a:custGeom>
          <a:solidFill>
            <a:srgbClr val="666F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68">
            <a:extLst>
              <a:ext uri="{FF2B5EF4-FFF2-40B4-BE49-F238E27FC236}">
                <a16:creationId xmlns:a16="http://schemas.microsoft.com/office/drawing/2014/main" id="{24E0A785-D348-4CE5-82DD-1F2E0A89B314}"/>
              </a:ext>
            </a:extLst>
          </p:cNvPr>
          <p:cNvSpPr>
            <a:spLocks/>
          </p:cNvSpPr>
          <p:nvPr/>
        </p:nvSpPr>
        <p:spPr bwMode="auto">
          <a:xfrm>
            <a:off x="715367" y="4268587"/>
            <a:ext cx="1658626" cy="43810"/>
          </a:xfrm>
          <a:custGeom>
            <a:avLst/>
            <a:gdLst>
              <a:gd name="T0" fmla="*/ 0 w 1144"/>
              <a:gd name="T1" fmla="*/ 0 h 30"/>
              <a:gd name="T2" fmla="*/ 0 w 1144"/>
              <a:gd name="T3" fmla="*/ 30 h 30"/>
              <a:gd name="T4" fmla="*/ 1144 w 1144"/>
              <a:gd name="T5" fmla="*/ 21 h 30"/>
              <a:gd name="T6" fmla="*/ 1144 w 1144"/>
              <a:gd name="T7" fmla="*/ 0 h 30"/>
              <a:gd name="T8" fmla="*/ 0 w 1144"/>
              <a:gd name="T9" fmla="*/ 0 h 30"/>
            </a:gdLst>
            <a:ahLst/>
            <a:cxnLst>
              <a:cxn ang="0">
                <a:pos x="T0" y="T1"/>
              </a:cxn>
              <a:cxn ang="0">
                <a:pos x="T2" y="T3"/>
              </a:cxn>
              <a:cxn ang="0">
                <a:pos x="T4" y="T5"/>
              </a:cxn>
              <a:cxn ang="0">
                <a:pos x="T6" y="T7"/>
              </a:cxn>
              <a:cxn ang="0">
                <a:pos x="T8" y="T9"/>
              </a:cxn>
            </a:cxnLst>
            <a:rect l="0" t="0" r="r" b="b"/>
            <a:pathLst>
              <a:path w="1144" h="30">
                <a:moveTo>
                  <a:pt x="0" y="0"/>
                </a:moveTo>
                <a:lnTo>
                  <a:pt x="0" y="30"/>
                </a:lnTo>
                <a:lnTo>
                  <a:pt x="1144" y="21"/>
                </a:lnTo>
                <a:lnTo>
                  <a:pt x="114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69">
            <a:extLst>
              <a:ext uri="{FF2B5EF4-FFF2-40B4-BE49-F238E27FC236}">
                <a16:creationId xmlns:a16="http://schemas.microsoft.com/office/drawing/2014/main" id="{CCE65FDA-AFDE-4A81-8151-18EE2E4DCB60}"/>
              </a:ext>
            </a:extLst>
          </p:cNvPr>
          <p:cNvSpPr>
            <a:spLocks noChangeArrowheads="1"/>
          </p:cNvSpPr>
          <p:nvPr/>
        </p:nvSpPr>
        <p:spPr bwMode="auto">
          <a:xfrm>
            <a:off x="632727" y="4192652"/>
            <a:ext cx="1826808" cy="75937"/>
          </a:xfrm>
          <a:prstGeom prst="rect">
            <a:avLst/>
          </a:prstGeom>
          <a:solidFill>
            <a:srgbClr val="99A2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70">
            <a:extLst>
              <a:ext uri="{FF2B5EF4-FFF2-40B4-BE49-F238E27FC236}">
                <a16:creationId xmlns:a16="http://schemas.microsoft.com/office/drawing/2014/main" id="{EE346827-7BB6-47DA-9DFB-766C7E6F9A6F}"/>
              </a:ext>
            </a:extLst>
          </p:cNvPr>
          <p:cNvSpPr>
            <a:spLocks/>
          </p:cNvSpPr>
          <p:nvPr/>
        </p:nvSpPr>
        <p:spPr bwMode="auto">
          <a:xfrm>
            <a:off x="2229009" y="3585159"/>
            <a:ext cx="256623" cy="462920"/>
          </a:xfrm>
          <a:custGeom>
            <a:avLst/>
            <a:gdLst>
              <a:gd name="T0" fmla="*/ 20 w 78"/>
              <a:gd name="T1" fmla="*/ 4 h 140"/>
              <a:gd name="T2" fmla="*/ 46 w 78"/>
              <a:gd name="T3" fmla="*/ 24 h 140"/>
              <a:gd name="T4" fmla="*/ 69 w 78"/>
              <a:gd name="T5" fmla="*/ 101 h 140"/>
              <a:gd name="T6" fmla="*/ 62 w 78"/>
              <a:gd name="T7" fmla="*/ 133 h 140"/>
              <a:gd name="T8" fmla="*/ 34 w 78"/>
              <a:gd name="T9" fmla="*/ 111 h 140"/>
              <a:gd name="T10" fmla="*/ 20 w 78"/>
              <a:gd name="T11" fmla="*/ 4 h 140"/>
            </a:gdLst>
            <a:ahLst/>
            <a:cxnLst>
              <a:cxn ang="0">
                <a:pos x="T0" y="T1"/>
              </a:cxn>
              <a:cxn ang="0">
                <a:pos x="T2" y="T3"/>
              </a:cxn>
              <a:cxn ang="0">
                <a:pos x="T4" y="T5"/>
              </a:cxn>
              <a:cxn ang="0">
                <a:pos x="T6" y="T7"/>
              </a:cxn>
              <a:cxn ang="0">
                <a:pos x="T8" y="T9"/>
              </a:cxn>
              <a:cxn ang="0">
                <a:pos x="T10" y="T11"/>
              </a:cxn>
            </a:cxnLst>
            <a:rect l="0" t="0" r="r" b="b"/>
            <a:pathLst>
              <a:path w="78" h="140">
                <a:moveTo>
                  <a:pt x="20" y="4"/>
                </a:moveTo>
                <a:cubicBezTo>
                  <a:pt x="28" y="0"/>
                  <a:pt x="40" y="6"/>
                  <a:pt x="46" y="24"/>
                </a:cubicBezTo>
                <a:cubicBezTo>
                  <a:pt x="53" y="43"/>
                  <a:pt x="67" y="93"/>
                  <a:pt x="69" y="101"/>
                </a:cubicBezTo>
                <a:cubicBezTo>
                  <a:pt x="70" y="109"/>
                  <a:pt x="78" y="126"/>
                  <a:pt x="62" y="133"/>
                </a:cubicBezTo>
                <a:cubicBezTo>
                  <a:pt x="47" y="140"/>
                  <a:pt x="40" y="124"/>
                  <a:pt x="34" y="111"/>
                </a:cubicBezTo>
                <a:cubicBezTo>
                  <a:pt x="9" y="55"/>
                  <a:pt x="0" y="15"/>
                  <a:pt x="20" y="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71">
            <a:extLst>
              <a:ext uri="{FF2B5EF4-FFF2-40B4-BE49-F238E27FC236}">
                <a16:creationId xmlns:a16="http://schemas.microsoft.com/office/drawing/2014/main" id="{60219057-00F2-4C24-8A3A-595095B6E4E1}"/>
              </a:ext>
            </a:extLst>
          </p:cNvPr>
          <p:cNvSpPr>
            <a:spLocks/>
          </p:cNvSpPr>
          <p:nvPr/>
        </p:nvSpPr>
        <p:spPr bwMode="auto">
          <a:xfrm>
            <a:off x="1482337" y="3888905"/>
            <a:ext cx="353763" cy="138730"/>
          </a:xfrm>
          <a:custGeom>
            <a:avLst/>
            <a:gdLst>
              <a:gd name="T0" fmla="*/ 100 w 108"/>
              <a:gd name="T1" fmla="*/ 12 h 42"/>
              <a:gd name="T2" fmla="*/ 68 w 108"/>
              <a:gd name="T3" fmla="*/ 5 h 42"/>
              <a:gd name="T4" fmla="*/ 0 w 108"/>
              <a:gd name="T5" fmla="*/ 28 h 42"/>
              <a:gd name="T6" fmla="*/ 2 w 108"/>
              <a:gd name="T7" fmla="*/ 40 h 42"/>
              <a:gd name="T8" fmla="*/ 61 w 108"/>
              <a:gd name="T9" fmla="*/ 39 h 42"/>
              <a:gd name="T10" fmla="*/ 100 w 108"/>
              <a:gd name="T11" fmla="*/ 12 h 42"/>
            </a:gdLst>
            <a:ahLst/>
            <a:cxnLst>
              <a:cxn ang="0">
                <a:pos x="T0" y="T1"/>
              </a:cxn>
              <a:cxn ang="0">
                <a:pos x="T2" y="T3"/>
              </a:cxn>
              <a:cxn ang="0">
                <a:pos x="T4" y="T5"/>
              </a:cxn>
              <a:cxn ang="0">
                <a:pos x="T6" y="T7"/>
              </a:cxn>
              <a:cxn ang="0">
                <a:pos x="T8" y="T9"/>
              </a:cxn>
              <a:cxn ang="0">
                <a:pos x="T10" y="T11"/>
              </a:cxn>
            </a:cxnLst>
            <a:rect l="0" t="0" r="r" b="b"/>
            <a:pathLst>
              <a:path w="108" h="42">
                <a:moveTo>
                  <a:pt x="100" y="12"/>
                </a:moveTo>
                <a:cubicBezTo>
                  <a:pt x="97" y="5"/>
                  <a:pt x="91" y="0"/>
                  <a:pt x="68" y="5"/>
                </a:cubicBezTo>
                <a:cubicBezTo>
                  <a:pt x="46" y="11"/>
                  <a:pt x="0" y="28"/>
                  <a:pt x="0" y="28"/>
                </a:cubicBezTo>
                <a:cubicBezTo>
                  <a:pt x="2" y="40"/>
                  <a:pt x="2" y="40"/>
                  <a:pt x="2" y="40"/>
                </a:cubicBezTo>
                <a:cubicBezTo>
                  <a:pt x="2" y="40"/>
                  <a:pt x="49" y="42"/>
                  <a:pt x="61" y="39"/>
                </a:cubicBezTo>
                <a:cubicBezTo>
                  <a:pt x="73" y="37"/>
                  <a:pt x="108" y="33"/>
                  <a:pt x="100" y="1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72">
            <a:extLst>
              <a:ext uri="{FF2B5EF4-FFF2-40B4-BE49-F238E27FC236}">
                <a16:creationId xmlns:a16="http://schemas.microsoft.com/office/drawing/2014/main" id="{6AB3AFE6-DEB8-4DE8-9B08-58A7FB400E3C}"/>
              </a:ext>
            </a:extLst>
          </p:cNvPr>
          <p:cNvSpPr>
            <a:spLocks/>
          </p:cNvSpPr>
          <p:nvPr/>
        </p:nvSpPr>
        <p:spPr bwMode="auto">
          <a:xfrm>
            <a:off x="2127519" y="3922492"/>
            <a:ext cx="355213" cy="138730"/>
          </a:xfrm>
          <a:custGeom>
            <a:avLst/>
            <a:gdLst>
              <a:gd name="T0" fmla="*/ 100 w 108"/>
              <a:gd name="T1" fmla="*/ 12 h 42"/>
              <a:gd name="T2" fmla="*/ 69 w 108"/>
              <a:gd name="T3" fmla="*/ 5 h 42"/>
              <a:gd name="T4" fmla="*/ 0 w 108"/>
              <a:gd name="T5" fmla="*/ 28 h 42"/>
              <a:gd name="T6" fmla="*/ 2 w 108"/>
              <a:gd name="T7" fmla="*/ 40 h 42"/>
              <a:gd name="T8" fmla="*/ 61 w 108"/>
              <a:gd name="T9" fmla="*/ 39 h 42"/>
              <a:gd name="T10" fmla="*/ 100 w 108"/>
              <a:gd name="T11" fmla="*/ 12 h 42"/>
            </a:gdLst>
            <a:ahLst/>
            <a:cxnLst>
              <a:cxn ang="0">
                <a:pos x="T0" y="T1"/>
              </a:cxn>
              <a:cxn ang="0">
                <a:pos x="T2" y="T3"/>
              </a:cxn>
              <a:cxn ang="0">
                <a:pos x="T4" y="T5"/>
              </a:cxn>
              <a:cxn ang="0">
                <a:pos x="T6" y="T7"/>
              </a:cxn>
              <a:cxn ang="0">
                <a:pos x="T8" y="T9"/>
              </a:cxn>
              <a:cxn ang="0">
                <a:pos x="T10" y="T11"/>
              </a:cxn>
            </a:cxnLst>
            <a:rect l="0" t="0" r="r" b="b"/>
            <a:pathLst>
              <a:path w="108" h="42">
                <a:moveTo>
                  <a:pt x="100" y="12"/>
                </a:moveTo>
                <a:cubicBezTo>
                  <a:pt x="97" y="5"/>
                  <a:pt x="91" y="0"/>
                  <a:pt x="69" y="5"/>
                </a:cubicBezTo>
                <a:cubicBezTo>
                  <a:pt x="46" y="11"/>
                  <a:pt x="0" y="28"/>
                  <a:pt x="0" y="28"/>
                </a:cubicBezTo>
                <a:cubicBezTo>
                  <a:pt x="2" y="40"/>
                  <a:pt x="2" y="40"/>
                  <a:pt x="2" y="40"/>
                </a:cubicBezTo>
                <a:cubicBezTo>
                  <a:pt x="2" y="40"/>
                  <a:pt x="49" y="42"/>
                  <a:pt x="61" y="39"/>
                </a:cubicBezTo>
                <a:cubicBezTo>
                  <a:pt x="73" y="37"/>
                  <a:pt x="108" y="33"/>
                  <a:pt x="100" y="1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73">
            <a:extLst>
              <a:ext uri="{FF2B5EF4-FFF2-40B4-BE49-F238E27FC236}">
                <a16:creationId xmlns:a16="http://schemas.microsoft.com/office/drawing/2014/main" id="{5479235F-0FD2-414A-A9F9-15A0C024D6CA}"/>
              </a:ext>
            </a:extLst>
          </p:cNvPr>
          <p:cNvSpPr>
            <a:spLocks/>
          </p:cNvSpPr>
          <p:nvPr/>
        </p:nvSpPr>
        <p:spPr bwMode="auto">
          <a:xfrm>
            <a:off x="2186963" y="5127254"/>
            <a:ext cx="163833" cy="96381"/>
          </a:xfrm>
          <a:custGeom>
            <a:avLst/>
            <a:gdLst>
              <a:gd name="T0" fmla="*/ 21 w 50"/>
              <a:gd name="T1" fmla="*/ 4 h 29"/>
              <a:gd name="T2" fmla="*/ 39 w 50"/>
              <a:gd name="T3" fmla="*/ 0 h 29"/>
              <a:gd name="T4" fmla="*/ 50 w 50"/>
              <a:gd name="T5" fmla="*/ 7 h 29"/>
              <a:gd name="T6" fmla="*/ 47 w 50"/>
              <a:gd name="T7" fmla="*/ 13 h 29"/>
              <a:gd name="T8" fmla="*/ 22 w 50"/>
              <a:gd name="T9" fmla="*/ 28 h 29"/>
              <a:gd name="T10" fmla="*/ 4 w 50"/>
              <a:gd name="T11" fmla="*/ 27 h 29"/>
              <a:gd name="T12" fmla="*/ 0 w 50"/>
              <a:gd name="T13" fmla="*/ 12 h 29"/>
              <a:gd name="T14" fmla="*/ 21 w 50"/>
              <a:gd name="T15" fmla="*/ 4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9">
                <a:moveTo>
                  <a:pt x="21" y="4"/>
                </a:moveTo>
                <a:cubicBezTo>
                  <a:pt x="21" y="4"/>
                  <a:pt x="33" y="0"/>
                  <a:pt x="39" y="0"/>
                </a:cubicBezTo>
                <a:cubicBezTo>
                  <a:pt x="44" y="0"/>
                  <a:pt x="50" y="4"/>
                  <a:pt x="50" y="7"/>
                </a:cubicBezTo>
                <a:cubicBezTo>
                  <a:pt x="50" y="9"/>
                  <a:pt x="48" y="11"/>
                  <a:pt x="47" y="13"/>
                </a:cubicBezTo>
                <a:cubicBezTo>
                  <a:pt x="45" y="14"/>
                  <a:pt x="26" y="27"/>
                  <a:pt x="22" y="28"/>
                </a:cubicBezTo>
                <a:cubicBezTo>
                  <a:pt x="15" y="29"/>
                  <a:pt x="8" y="29"/>
                  <a:pt x="4" y="27"/>
                </a:cubicBezTo>
                <a:cubicBezTo>
                  <a:pt x="0" y="26"/>
                  <a:pt x="0" y="12"/>
                  <a:pt x="0" y="12"/>
                </a:cubicBezTo>
                <a:lnTo>
                  <a:pt x="21" y="4"/>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74">
            <a:extLst>
              <a:ext uri="{FF2B5EF4-FFF2-40B4-BE49-F238E27FC236}">
                <a16:creationId xmlns:a16="http://schemas.microsoft.com/office/drawing/2014/main" id="{7B6C7679-B183-41BA-94EF-A4084F38DB73}"/>
              </a:ext>
            </a:extLst>
          </p:cNvPr>
          <p:cNvSpPr>
            <a:spLocks/>
          </p:cNvSpPr>
          <p:nvPr/>
        </p:nvSpPr>
        <p:spPr bwMode="auto">
          <a:xfrm>
            <a:off x="1895544" y="3576397"/>
            <a:ext cx="488599" cy="749143"/>
          </a:xfrm>
          <a:custGeom>
            <a:avLst/>
            <a:gdLst>
              <a:gd name="T0" fmla="*/ 30 w 149"/>
              <a:gd name="T1" fmla="*/ 95 h 227"/>
              <a:gd name="T2" fmla="*/ 13 w 149"/>
              <a:gd name="T3" fmla="*/ 16 h 227"/>
              <a:gd name="T4" fmla="*/ 78 w 149"/>
              <a:gd name="T5" fmla="*/ 0 h 227"/>
              <a:gd name="T6" fmla="*/ 78 w 149"/>
              <a:gd name="T7" fmla="*/ 0 h 227"/>
              <a:gd name="T8" fmla="*/ 136 w 149"/>
              <a:gd name="T9" fmla="*/ 16 h 227"/>
              <a:gd name="T10" fmla="*/ 125 w 149"/>
              <a:gd name="T11" fmla="*/ 96 h 227"/>
              <a:gd name="T12" fmla="*/ 124 w 149"/>
              <a:gd name="T13" fmla="*/ 155 h 227"/>
              <a:gd name="T14" fmla="*/ 129 w 149"/>
              <a:gd name="T15" fmla="*/ 201 h 227"/>
              <a:gd name="T16" fmla="*/ 78 w 149"/>
              <a:gd name="T17" fmla="*/ 227 h 227"/>
              <a:gd name="T18" fmla="*/ 78 w 149"/>
              <a:gd name="T19" fmla="*/ 226 h 227"/>
              <a:gd name="T20" fmla="*/ 27 w 149"/>
              <a:gd name="T21" fmla="*/ 201 h 227"/>
              <a:gd name="T22" fmla="*/ 31 w 149"/>
              <a:gd name="T23" fmla="*/ 154 h 227"/>
              <a:gd name="T24" fmla="*/ 30 w 149"/>
              <a:gd name="T25" fmla="*/ 9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227">
                <a:moveTo>
                  <a:pt x="30" y="95"/>
                </a:moveTo>
                <a:cubicBezTo>
                  <a:pt x="22" y="69"/>
                  <a:pt x="0" y="24"/>
                  <a:pt x="13" y="16"/>
                </a:cubicBezTo>
                <a:cubicBezTo>
                  <a:pt x="29" y="6"/>
                  <a:pt x="78" y="0"/>
                  <a:pt x="78" y="0"/>
                </a:cubicBezTo>
                <a:cubicBezTo>
                  <a:pt x="78" y="0"/>
                  <a:pt x="78" y="0"/>
                  <a:pt x="78" y="0"/>
                </a:cubicBezTo>
                <a:cubicBezTo>
                  <a:pt x="78" y="0"/>
                  <a:pt x="119" y="6"/>
                  <a:pt x="136" y="16"/>
                </a:cubicBezTo>
                <a:cubicBezTo>
                  <a:pt x="149" y="24"/>
                  <a:pt x="134" y="70"/>
                  <a:pt x="125" y="96"/>
                </a:cubicBezTo>
                <a:cubicBezTo>
                  <a:pt x="123" y="102"/>
                  <a:pt x="124" y="130"/>
                  <a:pt x="124" y="155"/>
                </a:cubicBezTo>
                <a:cubicBezTo>
                  <a:pt x="125" y="161"/>
                  <a:pt x="130" y="190"/>
                  <a:pt x="129" y="201"/>
                </a:cubicBezTo>
                <a:cubicBezTo>
                  <a:pt x="129" y="205"/>
                  <a:pt x="89" y="226"/>
                  <a:pt x="78" y="227"/>
                </a:cubicBezTo>
                <a:cubicBezTo>
                  <a:pt x="78" y="226"/>
                  <a:pt x="78" y="226"/>
                  <a:pt x="78" y="226"/>
                </a:cubicBezTo>
                <a:cubicBezTo>
                  <a:pt x="67" y="226"/>
                  <a:pt x="27" y="204"/>
                  <a:pt x="27" y="201"/>
                </a:cubicBezTo>
                <a:cubicBezTo>
                  <a:pt x="26" y="189"/>
                  <a:pt x="31" y="160"/>
                  <a:pt x="31" y="154"/>
                </a:cubicBezTo>
                <a:cubicBezTo>
                  <a:pt x="32" y="129"/>
                  <a:pt x="32" y="101"/>
                  <a:pt x="30" y="95"/>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75">
            <a:extLst>
              <a:ext uri="{FF2B5EF4-FFF2-40B4-BE49-F238E27FC236}">
                <a16:creationId xmlns:a16="http://schemas.microsoft.com/office/drawing/2014/main" id="{5C8338DE-3047-489F-9988-2F17FE124B37}"/>
              </a:ext>
            </a:extLst>
          </p:cNvPr>
          <p:cNvSpPr>
            <a:spLocks/>
          </p:cNvSpPr>
          <p:nvPr/>
        </p:nvSpPr>
        <p:spPr bwMode="auto">
          <a:xfrm>
            <a:off x="1698365" y="3598302"/>
            <a:ext cx="363912" cy="416190"/>
          </a:xfrm>
          <a:custGeom>
            <a:avLst/>
            <a:gdLst>
              <a:gd name="T0" fmla="*/ 95 w 111"/>
              <a:gd name="T1" fmla="*/ 7 h 126"/>
              <a:gd name="T2" fmla="*/ 64 w 111"/>
              <a:gd name="T3" fmla="*/ 17 h 126"/>
              <a:gd name="T4" fmla="*/ 17 w 111"/>
              <a:gd name="T5" fmla="*/ 81 h 126"/>
              <a:gd name="T6" fmla="*/ 12 w 111"/>
              <a:gd name="T7" fmla="*/ 114 h 126"/>
              <a:gd name="T8" fmla="*/ 46 w 111"/>
              <a:gd name="T9" fmla="*/ 102 h 126"/>
              <a:gd name="T10" fmla="*/ 95 w 111"/>
              <a:gd name="T11" fmla="*/ 7 h 126"/>
            </a:gdLst>
            <a:ahLst/>
            <a:cxnLst>
              <a:cxn ang="0">
                <a:pos x="T0" y="T1"/>
              </a:cxn>
              <a:cxn ang="0">
                <a:pos x="T2" y="T3"/>
              </a:cxn>
              <a:cxn ang="0">
                <a:pos x="T4" y="T5"/>
              </a:cxn>
              <a:cxn ang="0">
                <a:pos x="T6" y="T7"/>
              </a:cxn>
              <a:cxn ang="0">
                <a:pos x="T8" y="T9"/>
              </a:cxn>
              <a:cxn ang="0">
                <a:pos x="T10" y="T11"/>
              </a:cxn>
            </a:cxnLst>
            <a:rect l="0" t="0" r="r" b="b"/>
            <a:pathLst>
              <a:path w="111" h="126">
                <a:moveTo>
                  <a:pt x="95" y="7"/>
                </a:moveTo>
                <a:cubicBezTo>
                  <a:pt x="89" y="0"/>
                  <a:pt x="76" y="1"/>
                  <a:pt x="64" y="17"/>
                </a:cubicBezTo>
                <a:cubicBezTo>
                  <a:pt x="52" y="32"/>
                  <a:pt x="22" y="74"/>
                  <a:pt x="17" y="81"/>
                </a:cubicBezTo>
                <a:cubicBezTo>
                  <a:pt x="13" y="88"/>
                  <a:pt x="0" y="102"/>
                  <a:pt x="12" y="114"/>
                </a:cubicBezTo>
                <a:cubicBezTo>
                  <a:pt x="24" y="126"/>
                  <a:pt x="36" y="113"/>
                  <a:pt x="46" y="102"/>
                </a:cubicBezTo>
                <a:cubicBezTo>
                  <a:pt x="89" y="58"/>
                  <a:pt x="111" y="24"/>
                  <a:pt x="95" y="7"/>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76">
            <a:extLst>
              <a:ext uri="{FF2B5EF4-FFF2-40B4-BE49-F238E27FC236}">
                <a16:creationId xmlns:a16="http://schemas.microsoft.com/office/drawing/2014/main" id="{795AE2C5-C76E-47F4-BE13-FBBA62F11EC9}"/>
              </a:ext>
            </a:extLst>
          </p:cNvPr>
          <p:cNvSpPr>
            <a:spLocks/>
          </p:cNvSpPr>
          <p:nvPr/>
        </p:nvSpPr>
        <p:spPr bwMode="auto">
          <a:xfrm>
            <a:off x="2036179" y="3450810"/>
            <a:ext cx="229076" cy="141650"/>
          </a:xfrm>
          <a:custGeom>
            <a:avLst/>
            <a:gdLst>
              <a:gd name="T0" fmla="*/ 15 w 70"/>
              <a:gd name="T1" fmla="*/ 30 h 43"/>
              <a:gd name="T2" fmla="*/ 18 w 70"/>
              <a:gd name="T3" fmla="*/ 0 h 43"/>
              <a:gd name="T4" fmla="*/ 35 w 70"/>
              <a:gd name="T5" fmla="*/ 0 h 43"/>
              <a:gd name="T6" fmla="*/ 35 w 70"/>
              <a:gd name="T7" fmla="*/ 1 h 43"/>
              <a:gd name="T8" fmla="*/ 51 w 70"/>
              <a:gd name="T9" fmla="*/ 1 h 43"/>
              <a:gd name="T10" fmla="*/ 55 w 70"/>
              <a:gd name="T11" fmla="*/ 31 h 43"/>
              <a:gd name="T12" fmla="*/ 70 w 70"/>
              <a:gd name="T13" fmla="*/ 43 h 43"/>
              <a:gd name="T14" fmla="*/ 35 w 70"/>
              <a:gd name="T15" fmla="*/ 43 h 43"/>
              <a:gd name="T16" fmla="*/ 35 w 70"/>
              <a:gd name="T17" fmla="*/ 42 h 43"/>
              <a:gd name="T18" fmla="*/ 0 w 70"/>
              <a:gd name="T19" fmla="*/ 42 h 43"/>
              <a:gd name="T20" fmla="*/ 15 w 70"/>
              <a:gd name="T21"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43">
                <a:moveTo>
                  <a:pt x="15" y="30"/>
                </a:moveTo>
                <a:cubicBezTo>
                  <a:pt x="16" y="25"/>
                  <a:pt x="18" y="0"/>
                  <a:pt x="18" y="0"/>
                </a:cubicBezTo>
                <a:cubicBezTo>
                  <a:pt x="35" y="0"/>
                  <a:pt x="35" y="0"/>
                  <a:pt x="35" y="0"/>
                </a:cubicBezTo>
                <a:cubicBezTo>
                  <a:pt x="35" y="1"/>
                  <a:pt x="35" y="1"/>
                  <a:pt x="35" y="1"/>
                </a:cubicBezTo>
                <a:cubicBezTo>
                  <a:pt x="51" y="1"/>
                  <a:pt x="51" y="1"/>
                  <a:pt x="51" y="1"/>
                </a:cubicBezTo>
                <a:cubicBezTo>
                  <a:pt x="51" y="1"/>
                  <a:pt x="54" y="26"/>
                  <a:pt x="55" y="31"/>
                </a:cubicBezTo>
                <a:cubicBezTo>
                  <a:pt x="56" y="36"/>
                  <a:pt x="70" y="43"/>
                  <a:pt x="70" y="43"/>
                </a:cubicBezTo>
                <a:cubicBezTo>
                  <a:pt x="35" y="43"/>
                  <a:pt x="35" y="43"/>
                  <a:pt x="35" y="43"/>
                </a:cubicBezTo>
                <a:cubicBezTo>
                  <a:pt x="35" y="42"/>
                  <a:pt x="35" y="42"/>
                  <a:pt x="35" y="42"/>
                </a:cubicBezTo>
                <a:cubicBezTo>
                  <a:pt x="0" y="42"/>
                  <a:pt x="0" y="42"/>
                  <a:pt x="0" y="42"/>
                </a:cubicBezTo>
                <a:cubicBezTo>
                  <a:pt x="0" y="42"/>
                  <a:pt x="14" y="35"/>
                  <a:pt x="15" y="30"/>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77">
            <a:extLst>
              <a:ext uri="{FF2B5EF4-FFF2-40B4-BE49-F238E27FC236}">
                <a16:creationId xmlns:a16="http://schemas.microsoft.com/office/drawing/2014/main" id="{1D1E1D54-10FE-4146-90C3-AC2BD22215D6}"/>
              </a:ext>
            </a:extLst>
          </p:cNvPr>
          <p:cNvSpPr>
            <a:spLocks/>
          </p:cNvSpPr>
          <p:nvPr/>
        </p:nvSpPr>
        <p:spPr bwMode="auto">
          <a:xfrm>
            <a:off x="2150717" y="4150302"/>
            <a:ext cx="176881" cy="524254"/>
          </a:xfrm>
          <a:custGeom>
            <a:avLst/>
            <a:gdLst>
              <a:gd name="T0" fmla="*/ 26 w 54"/>
              <a:gd name="T1" fmla="*/ 0 h 159"/>
              <a:gd name="T2" fmla="*/ 53 w 54"/>
              <a:gd name="T3" fmla="*/ 56 h 159"/>
              <a:gd name="T4" fmla="*/ 43 w 54"/>
              <a:gd name="T5" fmla="*/ 152 h 159"/>
              <a:gd name="T6" fmla="*/ 10 w 54"/>
              <a:gd name="T7" fmla="*/ 155 h 159"/>
              <a:gd name="T8" fmla="*/ 0 w 54"/>
              <a:gd name="T9" fmla="*/ 49 h 159"/>
              <a:gd name="T10" fmla="*/ 26 w 54"/>
              <a:gd name="T11" fmla="*/ 0 h 159"/>
            </a:gdLst>
            <a:ahLst/>
            <a:cxnLst>
              <a:cxn ang="0">
                <a:pos x="T0" y="T1"/>
              </a:cxn>
              <a:cxn ang="0">
                <a:pos x="T2" y="T3"/>
              </a:cxn>
              <a:cxn ang="0">
                <a:pos x="T4" y="T5"/>
              </a:cxn>
              <a:cxn ang="0">
                <a:pos x="T6" y="T7"/>
              </a:cxn>
              <a:cxn ang="0">
                <a:pos x="T8" y="T9"/>
              </a:cxn>
              <a:cxn ang="0">
                <a:pos x="T10" y="T11"/>
              </a:cxn>
            </a:cxnLst>
            <a:rect l="0" t="0" r="r" b="b"/>
            <a:pathLst>
              <a:path w="54" h="159">
                <a:moveTo>
                  <a:pt x="26" y="0"/>
                </a:moveTo>
                <a:cubicBezTo>
                  <a:pt x="46" y="0"/>
                  <a:pt x="54" y="14"/>
                  <a:pt x="53" y="56"/>
                </a:cubicBezTo>
                <a:cubicBezTo>
                  <a:pt x="53" y="99"/>
                  <a:pt x="46" y="145"/>
                  <a:pt x="43" y="152"/>
                </a:cubicBezTo>
                <a:cubicBezTo>
                  <a:pt x="41" y="158"/>
                  <a:pt x="12" y="159"/>
                  <a:pt x="10" y="155"/>
                </a:cubicBezTo>
                <a:cubicBezTo>
                  <a:pt x="7" y="151"/>
                  <a:pt x="0" y="62"/>
                  <a:pt x="0" y="49"/>
                </a:cubicBezTo>
                <a:cubicBezTo>
                  <a:pt x="0" y="35"/>
                  <a:pt x="4" y="0"/>
                  <a:pt x="26"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78">
            <a:extLst>
              <a:ext uri="{FF2B5EF4-FFF2-40B4-BE49-F238E27FC236}">
                <a16:creationId xmlns:a16="http://schemas.microsoft.com/office/drawing/2014/main" id="{1611FA60-19E8-4D53-A5D0-5AD09BCA3614}"/>
              </a:ext>
            </a:extLst>
          </p:cNvPr>
          <p:cNvSpPr>
            <a:spLocks/>
          </p:cNvSpPr>
          <p:nvPr/>
        </p:nvSpPr>
        <p:spPr bwMode="auto">
          <a:xfrm>
            <a:off x="2181163" y="4608842"/>
            <a:ext cx="114538" cy="154794"/>
          </a:xfrm>
          <a:custGeom>
            <a:avLst/>
            <a:gdLst>
              <a:gd name="T0" fmla="*/ 9 w 35"/>
              <a:gd name="T1" fmla="*/ 47 h 47"/>
              <a:gd name="T2" fmla="*/ 27 w 35"/>
              <a:gd name="T3" fmla="*/ 47 h 47"/>
              <a:gd name="T4" fmla="*/ 35 w 35"/>
              <a:gd name="T5" fmla="*/ 39 h 47"/>
              <a:gd name="T6" fmla="*/ 34 w 35"/>
              <a:gd name="T7" fmla="*/ 8 h 47"/>
              <a:gd name="T8" fmla="*/ 26 w 35"/>
              <a:gd name="T9" fmla="*/ 0 h 47"/>
              <a:gd name="T10" fmla="*/ 8 w 35"/>
              <a:gd name="T11" fmla="*/ 1 h 47"/>
              <a:gd name="T12" fmla="*/ 0 w 35"/>
              <a:gd name="T13" fmla="*/ 9 h 47"/>
              <a:gd name="T14" fmla="*/ 1 w 35"/>
              <a:gd name="T15" fmla="*/ 39 h 47"/>
              <a:gd name="T16" fmla="*/ 9 w 35"/>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7">
                <a:moveTo>
                  <a:pt x="9" y="47"/>
                </a:moveTo>
                <a:cubicBezTo>
                  <a:pt x="27" y="47"/>
                  <a:pt x="27" y="47"/>
                  <a:pt x="27" y="47"/>
                </a:cubicBezTo>
                <a:cubicBezTo>
                  <a:pt x="32" y="47"/>
                  <a:pt x="35" y="43"/>
                  <a:pt x="35" y="39"/>
                </a:cubicBezTo>
                <a:cubicBezTo>
                  <a:pt x="34" y="8"/>
                  <a:pt x="34" y="8"/>
                  <a:pt x="34" y="8"/>
                </a:cubicBezTo>
                <a:cubicBezTo>
                  <a:pt x="34" y="4"/>
                  <a:pt x="30" y="0"/>
                  <a:pt x="26" y="0"/>
                </a:cubicBezTo>
                <a:cubicBezTo>
                  <a:pt x="8" y="1"/>
                  <a:pt x="8" y="1"/>
                  <a:pt x="8" y="1"/>
                </a:cubicBezTo>
                <a:cubicBezTo>
                  <a:pt x="4" y="1"/>
                  <a:pt x="0" y="4"/>
                  <a:pt x="0" y="9"/>
                </a:cubicBezTo>
                <a:cubicBezTo>
                  <a:pt x="1" y="39"/>
                  <a:pt x="1" y="39"/>
                  <a:pt x="1" y="39"/>
                </a:cubicBezTo>
                <a:cubicBezTo>
                  <a:pt x="1" y="44"/>
                  <a:pt x="5" y="47"/>
                  <a:pt x="9" y="47"/>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79">
            <a:extLst>
              <a:ext uri="{FF2B5EF4-FFF2-40B4-BE49-F238E27FC236}">
                <a16:creationId xmlns:a16="http://schemas.microsoft.com/office/drawing/2014/main" id="{AFBBC6C8-66A5-4480-859C-67A7344F27D9}"/>
              </a:ext>
            </a:extLst>
          </p:cNvPr>
          <p:cNvSpPr>
            <a:spLocks/>
          </p:cNvSpPr>
          <p:nvPr/>
        </p:nvSpPr>
        <p:spPr bwMode="auto">
          <a:xfrm>
            <a:off x="2176814" y="4678937"/>
            <a:ext cx="131937" cy="448317"/>
          </a:xfrm>
          <a:custGeom>
            <a:avLst/>
            <a:gdLst>
              <a:gd name="T0" fmla="*/ 19 w 40"/>
              <a:gd name="T1" fmla="*/ 0 h 136"/>
              <a:gd name="T2" fmla="*/ 40 w 40"/>
              <a:gd name="T3" fmla="*/ 42 h 136"/>
              <a:gd name="T4" fmla="*/ 22 w 40"/>
              <a:gd name="T5" fmla="*/ 136 h 136"/>
              <a:gd name="T6" fmla="*/ 8 w 40"/>
              <a:gd name="T7" fmla="*/ 136 h 136"/>
              <a:gd name="T8" fmla="*/ 0 w 40"/>
              <a:gd name="T9" fmla="*/ 48 h 136"/>
              <a:gd name="T10" fmla="*/ 19 w 40"/>
              <a:gd name="T11" fmla="*/ 0 h 136"/>
            </a:gdLst>
            <a:ahLst/>
            <a:cxnLst>
              <a:cxn ang="0">
                <a:pos x="T0" y="T1"/>
              </a:cxn>
              <a:cxn ang="0">
                <a:pos x="T2" y="T3"/>
              </a:cxn>
              <a:cxn ang="0">
                <a:pos x="T4" y="T5"/>
              </a:cxn>
              <a:cxn ang="0">
                <a:pos x="T6" y="T7"/>
              </a:cxn>
              <a:cxn ang="0">
                <a:pos x="T8" y="T9"/>
              </a:cxn>
              <a:cxn ang="0">
                <a:pos x="T10" y="T11"/>
              </a:cxn>
            </a:cxnLst>
            <a:rect l="0" t="0" r="r" b="b"/>
            <a:pathLst>
              <a:path w="40" h="136">
                <a:moveTo>
                  <a:pt x="19" y="0"/>
                </a:moveTo>
                <a:cubicBezTo>
                  <a:pt x="26" y="0"/>
                  <a:pt x="40" y="2"/>
                  <a:pt x="40" y="42"/>
                </a:cubicBezTo>
                <a:cubicBezTo>
                  <a:pt x="39" y="81"/>
                  <a:pt x="22" y="136"/>
                  <a:pt x="22" y="136"/>
                </a:cubicBezTo>
                <a:cubicBezTo>
                  <a:pt x="8" y="136"/>
                  <a:pt x="8" y="136"/>
                  <a:pt x="8" y="136"/>
                </a:cubicBezTo>
                <a:cubicBezTo>
                  <a:pt x="8" y="136"/>
                  <a:pt x="1" y="62"/>
                  <a:pt x="0" y="48"/>
                </a:cubicBezTo>
                <a:cubicBezTo>
                  <a:pt x="0" y="16"/>
                  <a:pt x="0" y="0"/>
                  <a:pt x="19"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80">
            <a:extLst>
              <a:ext uri="{FF2B5EF4-FFF2-40B4-BE49-F238E27FC236}">
                <a16:creationId xmlns:a16="http://schemas.microsoft.com/office/drawing/2014/main" id="{61B9E606-A070-43A9-87EA-B188CF34554A}"/>
              </a:ext>
            </a:extLst>
          </p:cNvPr>
          <p:cNvSpPr>
            <a:spLocks/>
          </p:cNvSpPr>
          <p:nvPr/>
        </p:nvSpPr>
        <p:spPr bwMode="auto">
          <a:xfrm>
            <a:off x="1941939" y="4143001"/>
            <a:ext cx="195730" cy="531556"/>
          </a:xfrm>
          <a:custGeom>
            <a:avLst/>
            <a:gdLst>
              <a:gd name="T0" fmla="*/ 37 w 60"/>
              <a:gd name="T1" fmla="*/ 2 h 161"/>
              <a:gd name="T2" fmla="*/ 4 w 60"/>
              <a:gd name="T3" fmla="*/ 55 h 161"/>
              <a:gd name="T4" fmla="*/ 4 w 60"/>
              <a:gd name="T5" fmla="*/ 151 h 161"/>
              <a:gd name="T6" fmla="*/ 37 w 60"/>
              <a:gd name="T7" fmla="*/ 158 h 161"/>
              <a:gd name="T8" fmla="*/ 58 w 60"/>
              <a:gd name="T9" fmla="*/ 53 h 161"/>
              <a:gd name="T10" fmla="*/ 37 w 60"/>
              <a:gd name="T11" fmla="*/ 2 h 161"/>
            </a:gdLst>
            <a:ahLst/>
            <a:cxnLst>
              <a:cxn ang="0">
                <a:pos x="T0" y="T1"/>
              </a:cxn>
              <a:cxn ang="0">
                <a:pos x="T2" y="T3"/>
              </a:cxn>
              <a:cxn ang="0">
                <a:pos x="T4" y="T5"/>
              </a:cxn>
              <a:cxn ang="0">
                <a:pos x="T6" y="T7"/>
              </a:cxn>
              <a:cxn ang="0">
                <a:pos x="T8" y="T9"/>
              </a:cxn>
              <a:cxn ang="0">
                <a:pos x="T10" y="T11"/>
              </a:cxn>
            </a:cxnLst>
            <a:rect l="0" t="0" r="r" b="b"/>
            <a:pathLst>
              <a:path w="60" h="161">
                <a:moveTo>
                  <a:pt x="37" y="2"/>
                </a:moveTo>
                <a:cubicBezTo>
                  <a:pt x="18" y="0"/>
                  <a:pt x="8" y="13"/>
                  <a:pt x="4" y="55"/>
                </a:cubicBezTo>
                <a:cubicBezTo>
                  <a:pt x="0" y="98"/>
                  <a:pt x="2" y="145"/>
                  <a:pt x="4" y="151"/>
                </a:cubicBezTo>
                <a:cubicBezTo>
                  <a:pt x="6" y="158"/>
                  <a:pt x="34" y="161"/>
                  <a:pt x="37" y="158"/>
                </a:cubicBezTo>
                <a:cubicBezTo>
                  <a:pt x="40" y="154"/>
                  <a:pt x="57" y="67"/>
                  <a:pt x="58" y="53"/>
                </a:cubicBezTo>
                <a:cubicBezTo>
                  <a:pt x="60" y="40"/>
                  <a:pt x="59" y="4"/>
                  <a:pt x="37" y="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81">
            <a:extLst>
              <a:ext uri="{FF2B5EF4-FFF2-40B4-BE49-F238E27FC236}">
                <a16:creationId xmlns:a16="http://schemas.microsoft.com/office/drawing/2014/main" id="{6674274C-DD8E-440F-96F8-AE0887D14EEB}"/>
              </a:ext>
            </a:extLst>
          </p:cNvPr>
          <p:cNvSpPr>
            <a:spLocks/>
          </p:cNvSpPr>
          <p:nvPr/>
        </p:nvSpPr>
        <p:spPr bwMode="auto">
          <a:xfrm>
            <a:off x="1941939" y="4603001"/>
            <a:ext cx="127587" cy="165015"/>
          </a:xfrm>
          <a:custGeom>
            <a:avLst/>
            <a:gdLst>
              <a:gd name="T0" fmla="*/ 26 w 39"/>
              <a:gd name="T1" fmla="*/ 49 h 50"/>
              <a:gd name="T2" fmla="*/ 8 w 39"/>
              <a:gd name="T3" fmla="*/ 47 h 50"/>
              <a:gd name="T4" fmla="*/ 1 w 39"/>
              <a:gd name="T5" fmla="*/ 38 h 50"/>
              <a:gd name="T6" fmla="*/ 5 w 39"/>
              <a:gd name="T7" fmla="*/ 8 h 50"/>
              <a:gd name="T8" fmla="*/ 14 w 39"/>
              <a:gd name="T9" fmla="*/ 1 h 50"/>
              <a:gd name="T10" fmla="*/ 32 w 39"/>
              <a:gd name="T11" fmla="*/ 3 h 50"/>
              <a:gd name="T12" fmla="*/ 38 w 39"/>
              <a:gd name="T13" fmla="*/ 12 h 50"/>
              <a:gd name="T14" fmla="*/ 35 w 39"/>
              <a:gd name="T15" fmla="*/ 42 h 50"/>
              <a:gd name="T16" fmla="*/ 26 w 39"/>
              <a:gd name="T17"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0">
                <a:moveTo>
                  <a:pt x="26" y="49"/>
                </a:moveTo>
                <a:cubicBezTo>
                  <a:pt x="8" y="47"/>
                  <a:pt x="8" y="47"/>
                  <a:pt x="8" y="47"/>
                </a:cubicBezTo>
                <a:cubicBezTo>
                  <a:pt x="3" y="46"/>
                  <a:pt x="0" y="42"/>
                  <a:pt x="1" y="38"/>
                </a:cubicBezTo>
                <a:cubicBezTo>
                  <a:pt x="5" y="8"/>
                  <a:pt x="5" y="8"/>
                  <a:pt x="5" y="8"/>
                </a:cubicBezTo>
                <a:cubicBezTo>
                  <a:pt x="5" y="3"/>
                  <a:pt x="9" y="0"/>
                  <a:pt x="14" y="1"/>
                </a:cubicBezTo>
                <a:cubicBezTo>
                  <a:pt x="32" y="3"/>
                  <a:pt x="32" y="3"/>
                  <a:pt x="32" y="3"/>
                </a:cubicBezTo>
                <a:cubicBezTo>
                  <a:pt x="36" y="4"/>
                  <a:pt x="39" y="8"/>
                  <a:pt x="38" y="12"/>
                </a:cubicBezTo>
                <a:cubicBezTo>
                  <a:pt x="35" y="42"/>
                  <a:pt x="35" y="42"/>
                  <a:pt x="35" y="42"/>
                </a:cubicBezTo>
                <a:cubicBezTo>
                  <a:pt x="34" y="47"/>
                  <a:pt x="30" y="50"/>
                  <a:pt x="26" y="49"/>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82">
            <a:extLst>
              <a:ext uri="{FF2B5EF4-FFF2-40B4-BE49-F238E27FC236}">
                <a16:creationId xmlns:a16="http://schemas.microsoft.com/office/drawing/2014/main" id="{E1D1170B-456E-4F37-B78F-F9E1238297B5}"/>
              </a:ext>
            </a:extLst>
          </p:cNvPr>
          <p:cNvSpPr>
            <a:spLocks/>
          </p:cNvSpPr>
          <p:nvPr/>
        </p:nvSpPr>
        <p:spPr bwMode="auto">
          <a:xfrm>
            <a:off x="1911492" y="4671635"/>
            <a:ext cx="153684" cy="455619"/>
          </a:xfrm>
          <a:custGeom>
            <a:avLst/>
            <a:gdLst>
              <a:gd name="T0" fmla="*/ 28 w 47"/>
              <a:gd name="T1" fmla="*/ 1 h 138"/>
              <a:gd name="T2" fmla="*/ 4 w 47"/>
              <a:gd name="T3" fmla="*/ 41 h 138"/>
              <a:gd name="T4" fmla="*/ 11 w 47"/>
              <a:gd name="T5" fmla="*/ 136 h 138"/>
              <a:gd name="T6" fmla="*/ 26 w 47"/>
              <a:gd name="T7" fmla="*/ 138 h 138"/>
              <a:gd name="T8" fmla="*/ 42 w 47"/>
              <a:gd name="T9" fmla="*/ 51 h 138"/>
              <a:gd name="T10" fmla="*/ 28 w 47"/>
              <a:gd name="T11" fmla="*/ 1 h 138"/>
            </a:gdLst>
            <a:ahLst/>
            <a:cxnLst>
              <a:cxn ang="0">
                <a:pos x="T0" y="T1"/>
              </a:cxn>
              <a:cxn ang="0">
                <a:pos x="T2" y="T3"/>
              </a:cxn>
              <a:cxn ang="0">
                <a:pos x="T4" y="T5"/>
              </a:cxn>
              <a:cxn ang="0">
                <a:pos x="T6" y="T7"/>
              </a:cxn>
              <a:cxn ang="0">
                <a:pos x="T8" y="T9"/>
              </a:cxn>
              <a:cxn ang="0">
                <a:pos x="T10" y="T11"/>
              </a:cxn>
            </a:cxnLst>
            <a:rect l="0" t="0" r="r" b="b"/>
            <a:pathLst>
              <a:path w="47" h="138">
                <a:moveTo>
                  <a:pt x="28" y="1"/>
                </a:moveTo>
                <a:cubicBezTo>
                  <a:pt x="22" y="0"/>
                  <a:pt x="7" y="1"/>
                  <a:pt x="4" y="41"/>
                </a:cubicBezTo>
                <a:cubicBezTo>
                  <a:pt x="0" y="80"/>
                  <a:pt x="11" y="136"/>
                  <a:pt x="11" y="136"/>
                </a:cubicBezTo>
                <a:cubicBezTo>
                  <a:pt x="26" y="138"/>
                  <a:pt x="26" y="138"/>
                  <a:pt x="26" y="138"/>
                </a:cubicBezTo>
                <a:cubicBezTo>
                  <a:pt x="26" y="138"/>
                  <a:pt x="40" y="65"/>
                  <a:pt x="42" y="51"/>
                </a:cubicBezTo>
                <a:cubicBezTo>
                  <a:pt x="45" y="19"/>
                  <a:pt x="47" y="3"/>
                  <a:pt x="28" y="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83">
            <a:extLst>
              <a:ext uri="{FF2B5EF4-FFF2-40B4-BE49-F238E27FC236}">
                <a16:creationId xmlns:a16="http://schemas.microsoft.com/office/drawing/2014/main" id="{2926B216-4F34-4096-B094-E9A8EDC6D378}"/>
              </a:ext>
            </a:extLst>
          </p:cNvPr>
          <p:cNvSpPr>
            <a:spLocks/>
          </p:cNvSpPr>
          <p:nvPr/>
        </p:nvSpPr>
        <p:spPr bwMode="auto">
          <a:xfrm>
            <a:off x="2150717" y="4121096"/>
            <a:ext cx="187031" cy="1035365"/>
          </a:xfrm>
          <a:custGeom>
            <a:avLst/>
            <a:gdLst>
              <a:gd name="T0" fmla="*/ 48 w 57"/>
              <a:gd name="T1" fmla="*/ 0 h 314"/>
              <a:gd name="T2" fmla="*/ 56 w 57"/>
              <a:gd name="T3" fmla="*/ 54 h 314"/>
              <a:gd name="T4" fmla="*/ 48 w 57"/>
              <a:gd name="T5" fmla="*/ 166 h 314"/>
              <a:gd name="T6" fmla="*/ 48 w 57"/>
              <a:gd name="T7" fmla="*/ 231 h 314"/>
              <a:gd name="T8" fmla="*/ 40 w 57"/>
              <a:gd name="T9" fmla="*/ 314 h 314"/>
              <a:gd name="T10" fmla="*/ 5 w 57"/>
              <a:gd name="T11" fmla="*/ 313 h 314"/>
              <a:gd name="T12" fmla="*/ 4 w 57"/>
              <a:gd name="T13" fmla="*/ 177 h 314"/>
              <a:gd name="T14" fmla="*/ 0 w 57"/>
              <a:gd name="T15" fmla="*/ 62 h 314"/>
              <a:gd name="T16" fmla="*/ 0 w 57"/>
              <a:gd name="T17" fmla="*/ 2 h 314"/>
              <a:gd name="T18" fmla="*/ 48 w 57"/>
              <a:gd name="T1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314">
                <a:moveTo>
                  <a:pt x="48" y="0"/>
                </a:moveTo>
                <a:cubicBezTo>
                  <a:pt x="48" y="0"/>
                  <a:pt x="55" y="35"/>
                  <a:pt x="56" y="54"/>
                </a:cubicBezTo>
                <a:cubicBezTo>
                  <a:pt x="57" y="74"/>
                  <a:pt x="48" y="157"/>
                  <a:pt x="48" y="166"/>
                </a:cubicBezTo>
                <a:cubicBezTo>
                  <a:pt x="48" y="176"/>
                  <a:pt x="48" y="204"/>
                  <a:pt x="48" y="231"/>
                </a:cubicBezTo>
                <a:cubicBezTo>
                  <a:pt x="47" y="259"/>
                  <a:pt x="40" y="314"/>
                  <a:pt x="40" y="314"/>
                </a:cubicBezTo>
                <a:cubicBezTo>
                  <a:pt x="5" y="313"/>
                  <a:pt x="5" y="313"/>
                  <a:pt x="5" y="313"/>
                </a:cubicBezTo>
                <a:cubicBezTo>
                  <a:pt x="5" y="313"/>
                  <a:pt x="4" y="196"/>
                  <a:pt x="4" y="177"/>
                </a:cubicBezTo>
                <a:cubicBezTo>
                  <a:pt x="4" y="159"/>
                  <a:pt x="0" y="62"/>
                  <a:pt x="0" y="62"/>
                </a:cubicBezTo>
                <a:cubicBezTo>
                  <a:pt x="0" y="2"/>
                  <a:pt x="0" y="2"/>
                  <a:pt x="0" y="2"/>
                </a:cubicBezTo>
                <a:lnTo>
                  <a:pt x="48" y="0"/>
                </a:lnTo>
                <a:close/>
              </a:path>
            </a:pathLst>
          </a:custGeom>
          <a:solidFill>
            <a:srgbClr val="04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84">
            <a:extLst>
              <a:ext uri="{FF2B5EF4-FFF2-40B4-BE49-F238E27FC236}">
                <a16:creationId xmlns:a16="http://schemas.microsoft.com/office/drawing/2014/main" id="{2FA3D8F5-632D-475F-B9DA-9EE626D18E9E}"/>
              </a:ext>
            </a:extLst>
          </p:cNvPr>
          <p:cNvSpPr>
            <a:spLocks/>
          </p:cNvSpPr>
          <p:nvPr/>
        </p:nvSpPr>
        <p:spPr bwMode="auto">
          <a:xfrm>
            <a:off x="1908592" y="4116715"/>
            <a:ext cx="242125" cy="1044127"/>
          </a:xfrm>
          <a:custGeom>
            <a:avLst/>
            <a:gdLst>
              <a:gd name="T0" fmla="*/ 27 w 74"/>
              <a:gd name="T1" fmla="*/ 0 h 316"/>
              <a:gd name="T2" fmla="*/ 13 w 74"/>
              <a:gd name="T3" fmla="*/ 53 h 316"/>
              <a:gd name="T4" fmla="*/ 9 w 74"/>
              <a:gd name="T5" fmla="*/ 165 h 316"/>
              <a:gd name="T6" fmla="*/ 2 w 74"/>
              <a:gd name="T7" fmla="*/ 230 h 316"/>
              <a:gd name="T8" fmla="*/ 2 w 74"/>
              <a:gd name="T9" fmla="*/ 313 h 316"/>
              <a:gd name="T10" fmla="*/ 37 w 74"/>
              <a:gd name="T11" fmla="*/ 316 h 316"/>
              <a:gd name="T12" fmla="*/ 51 w 74"/>
              <a:gd name="T13" fmla="*/ 181 h 316"/>
              <a:gd name="T14" fmla="*/ 74 w 74"/>
              <a:gd name="T15" fmla="*/ 66 h 316"/>
              <a:gd name="T16" fmla="*/ 74 w 74"/>
              <a:gd name="T17" fmla="*/ 3 h 316"/>
              <a:gd name="T18" fmla="*/ 27 w 74"/>
              <a:gd name="T19"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316">
                <a:moveTo>
                  <a:pt x="27" y="0"/>
                </a:moveTo>
                <a:cubicBezTo>
                  <a:pt x="27" y="0"/>
                  <a:pt x="16" y="34"/>
                  <a:pt x="13" y="53"/>
                </a:cubicBezTo>
                <a:cubicBezTo>
                  <a:pt x="10" y="72"/>
                  <a:pt x="10" y="156"/>
                  <a:pt x="9" y="165"/>
                </a:cubicBezTo>
                <a:cubicBezTo>
                  <a:pt x="8" y="174"/>
                  <a:pt x="5" y="202"/>
                  <a:pt x="2" y="230"/>
                </a:cubicBezTo>
                <a:cubicBezTo>
                  <a:pt x="0" y="258"/>
                  <a:pt x="2" y="313"/>
                  <a:pt x="2" y="313"/>
                </a:cubicBezTo>
                <a:cubicBezTo>
                  <a:pt x="37" y="316"/>
                  <a:pt x="37" y="316"/>
                  <a:pt x="37" y="316"/>
                </a:cubicBezTo>
                <a:cubicBezTo>
                  <a:pt x="37" y="316"/>
                  <a:pt x="49" y="199"/>
                  <a:pt x="51" y="181"/>
                </a:cubicBezTo>
                <a:cubicBezTo>
                  <a:pt x="53" y="162"/>
                  <a:pt x="74" y="66"/>
                  <a:pt x="74" y="66"/>
                </a:cubicBezTo>
                <a:cubicBezTo>
                  <a:pt x="74" y="3"/>
                  <a:pt x="74" y="3"/>
                  <a:pt x="74" y="3"/>
                </a:cubicBezTo>
                <a:lnTo>
                  <a:pt x="27" y="0"/>
                </a:lnTo>
                <a:close/>
              </a:path>
            </a:pathLst>
          </a:custGeom>
          <a:solidFill>
            <a:srgbClr val="04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85">
            <a:extLst>
              <a:ext uri="{FF2B5EF4-FFF2-40B4-BE49-F238E27FC236}">
                <a16:creationId xmlns:a16="http://schemas.microsoft.com/office/drawing/2014/main" id="{D6DD9EFF-2D6D-4608-BB31-922000B80932}"/>
              </a:ext>
            </a:extLst>
          </p:cNvPr>
          <p:cNvSpPr>
            <a:spLocks/>
          </p:cNvSpPr>
          <p:nvPr/>
        </p:nvSpPr>
        <p:spPr bwMode="auto">
          <a:xfrm>
            <a:off x="2160865" y="5153540"/>
            <a:ext cx="114538" cy="73016"/>
          </a:xfrm>
          <a:custGeom>
            <a:avLst/>
            <a:gdLst>
              <a:gd name="T0" fmla="*/ 34 w 35"/>
              <a:gd name="T1" fmla="*/ 1 h 22"/>
              <a:gd name="T2" fmla="*/ 35 w 35"/>
              <a:gd name="T3" fmla="*/ 17 h 22"/>
              <a:gd name="T4" fmla="*/ 19 w 35"/>
              <a:gd name="T5" fmla="*/ 22 h 22"/>
              <a:gd name="T6" fmla="*/ 4 w 35"/>
              <a:gd name="T7" fmla="*/ 19 h 22"/>
              <a:gd name="T8" fmla="*/ 6 w 35"/>
              <a:gd name="T9" fmla="*/ 0 h 22"/>
              <a:gd name="T10" fmla="*/ 34 w 35"/>
              <a:gd name="T11" fmla="*/ 1 h 22"/>
            </a:gdLst>
            <a:ahLst/>
            <a:cxnLst>
              <a:cxn ang="0">
                <a:pos x="T0" y="T1"/>
              </a:cxn>
              <a:cxn ang="0">
                <a:pos x="T2" y="T3"/>
              </a:cxn>
              <a:cxn ang="0">
                <a:pos x="T4" y="T5"/>
              </a:cxn>
              <a:cxn ang="0">
                <a:pos x="T6" y="T7"/>
              </a:cxn>
              <a:cxn ang="0">
                <a:pos x="T8" y="T9"/>
              </a:cxn>
              <a:cxn ang="0">
                <a:pos x="T10" y="T11"/>
              </a:cxn>
            </a:cxnLst>
            <a:rect l="0" t="0" r="r" b="b"/>
            <a:pathLst>
              <a:path w="35" h="22">
                <a:moveTo>
                  <a:pt x="34" y="1"/>
                </a:moveTo>
                <a:cubicBezTo>
                  <a:pt x="34" y="1"/>
                  <a:pt x="35" y="13"/>
                  <a:pt x="35" y="17"/>
                </a:cubicBezTo>
                <a:cubicBezTo>
                  <a:pt x="34" y="19"/>
                  <a:pt x="29" y="21"/>
                  <a:pt x="19" y="22"/>
                </a:cubicBezTo>
                <a:cubicBezTo>
                  <a:pt x="12" y="22"/>
                  <a:pt x="6" y="20"/>
                  <a:pt x="4" y="19"/>
                </a:cubicBezTo>
                <a:cubicBezTo>
                  <a:pt x="0" y="17"/>
                  <a:pt x="6" y="0"/>
                  <a:pt x="6" y="0"/>
                </a:cubicBezTo>
                <a:lnTo>
                  <a:pt x="34" y="1"/>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86">
            <a:extLst>
              <a:ext uri="{FF2B5EF4-FFF2-40B4-BE49-F238E27FC236}">
                <a16:creationId xmlns:a16="http://schemas.microsoft.com/office/drawing/2014/main" id="{E5CB9C68-2EE2-4F67-B2C5-43B4B2062D5F}"/>
              </a:ext>
            </a:extLst>
          </p:cNvPr>
          <p:cNvSpPr>
            <a:spLocks/>
          </p:cNvSpPr>
          <p:nvPr/>
        </p:nvSpPr>
        <p:spPr bwMode="auto">
          <a:xfrm>
            <a:off x="1856397" y="5117033"/>
            <a:ext cx="163833" cy="96381"/>
          </a:xfrm>
          <a:custGeom>
            <a:avLst/>
            <a:gdLst>
              <a:gd name="T0" fmla="*/ 29 w 50"/>
              <a:gd name="T1" fmla="*/ 4 h 29"/>
              <a:gd name="T2" fmla="*/ 11 w 50"/>
              <a:gd name="T3" fmla="*/ 0 h 29"/>
              <a:gd name="T4" fmla="*/ 0 w 50"/>
              <a:gd name="T5" fmla="*/ 7 h 29"/>
              <a:gd name="T6" fmla="*/ 3 w 50"/>
              <a:gd name="T7" fmla="*/ 12 h 29"/>
              <a:gd name="T8" fmla="*/ 28 w 50"/>
              <a:gd name="T9" fmla="*/ 28 h 29"/>
              <a:gd name="T10" fmla="*/ 46 w 50"/>
              <a:gd name="T11" fmla="*/ 27 h 29"/>
              <a:gd name="T12" fmla="*/ 50 w 50"/>
              <a:gd name="T13" fmla="*/ 12 h 29"/>
              <a:gd name="T14" fmla="*/ 29 w 50"/>
              <a:gd name="T15" fmla="*/ 4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9">
                <a:moveTo>
                  <a:pt x="29" y="4"/>
                </a:moveTo>
                <a:cubicBezTo>
                  <a:pt x="29" y="4"/>
                  <a:pt x="17" y="0"/>
                  <a:pt x="11" y="0"/>
                </a:cubicBezTo>
                <a:cubicBezTo>
                  <a:pt x="6" y="0"/>
                  <a:pt x="1" y="4"/>
                  <a:pt x="0" y="7"/>
                </a:cubicBezTo>
                <a:cubicBezTo>
                  <a:pt x="0" y="9"/>
                  <a:pt x="2" y="11"/>
                  <a:pt x="3" y="12"/>
                </a:cubicBezTo>
                <a:cubicBezTo>
                  <a:pt x="5" y="14"/>
                  <a:pt x="24" y="27"/>
                  <a:pt x="28" y="28"/>
                </a:cubicBezTo>
                <a:cubicBezTo>
                  <a:pt x="35" y="29"/>
                  <a:pt x="42" y="29"/>
                  <a:pt x="46" y="27"/>
                </a:cubicBezTo>
                <a:cubicBezTo>
                  <a:pt x="50" y="26"/>
                  <a:pt x="50" y="12"/>
                  <a:pt x="50" y="12"/>
                </a:cubicBezTo>
                <a:lnTo>
                  <a:pt x="29" y="4"/>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87">
            <a:extLst>
              <a:ext uri="{FF2B5EF4-FFF2-40B4-BE49-F238E27FC236}">
                <a16:creationId xmlns:a16="http://schemas.microsoft.com/office/drawing/2014/main" id="{3CC0B489-FA1F-48A8-9C39-087078090F45}"/>
              </a:ext>
            </a:extLst>
          </p:cNvPr>
          <p:cNvSpPr>
            <a:spLocks/>
          </p:cNvSpPr>
          <p:nvPr/>
        </p:nvSpPr>
        <p:spPr bwMode="auto">
          <a:xfrm>
            <a:off x="1908592" y="4116715"/>
            <a:ext cx="242125" cy="1036825"/>
          </a:xfrm>
          <a:custGeom>
            <a:avLst/>
            <a:gdLst>
              <a:gd name="T0" fmla="*/ 31 w 74"/>
              <a:gd name="T1" fmla="*/ 72 h 314"/>
              <a:gd name="T2" fmla="*/ 26 w 74"/>
              <a:gd name="T3" fmla="*/ 173 h 314"/>
              <a:gd name="T4" fmla="*/ 13 w 74"/>
              <a:gd name="T5" fmla="*/ 314 h 314"/>
              <a:gd name="T6" fmla="*/ 2 w 74"/>
              <a:gd name="T7" fmla="*/ 313 h 314"/>
              <a:gd name="T8" fmla="*/ 2 w 74"/>
              <a:gd name="T9" fmla="*/ 230 h 314"/>
              <a:gd name="T10" fmla="*/ 9 w 74"/>
              <a:gd name="T11" fmla="*/ 165 h 314"/>
              <a:gd name="T12" fmla="*/ 13 w 74"/>
              <a:gd name="T13" fmla="*/ 53 h 314"/>
              <a:gd name="T14" fmla="*/ 27 w 74"/>
              <a:gd name="T15" fmla="*/ 0 h 314"/>
              <a:gd name="T16" fmla="*/ 74 w 74"/>
              <a:gd name="T17" fmla="*/ 3 h 314"/>
              <a:gd name="T18" fmla="*/ 19 w 74"/>
              <a:gd name="T19" fmla="*/ 57 h 314"/>
              <a:gd name="T20" fmla="*/ 31 w 74"/>
              <a:gd name="T21" fmla="*/ 7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314">
                <a:moveTo>
                  <a:pt x="31" y="72"/>
                </a:moveTo>
                <a:cubicBezTo>
                  <a:pt x="29" y="84"/>
                  <a:pt x="26" y="168"/>
                  <a:pt x="26" y="173"/>
                </a:cubicBezTo>
                <a:cubicBezTo>
                  <a:pt x="26" y="178"/>
                  <a:pt x="14" y="308"/>
                  <a:pt x="13" y="314"/>
                </a:cubicBezTo>
                <a:cubicBezTo>
                  <a:pt x="2" y="313"/>
                  <a:pt x="2" y="313"/>
                  <a:pt x="2" y="313"/>
                </a:cubicBezTo>
                <a:cubicBezTo>
                  <a:pt x="2" y="313"/>
                  <a:pt x="0" y="258"/>
                  <a:pt x="2" y="230"/>
                </a:cubicBezTo>
                <a:cubicBezTo>
                  <a:pt x="5" y="202"/>
                  <a:pt x="8" y="174"/>
                  <a:pt x="9" y="165"/>
                </a:cubicBezTo>
                <a:cubicBezTo>
                  <a:pt x="10" y="156"/>
                  <a:pt x="10" y="72"/>
                  <a:pt x="13" y="53"/>
                </a:cubicBezTo>
                <a:cubicBezTo>
                  <a:pt x="16" y="34"/>
                  <a:pt x="27" y="0"/>
                  <a:pt x="27" y="0"/>
                </a:cubicBezTo>
                <a:cubicBezTo>
                  <a:pt x="74" y="3"/>
                  <a:pt x="74" y="3"/>
                  <a:pt x="74" y="3"/>
                </a:cubicBezTo>
                <a:cubicBezTo>
                  <a:pt x="74" y="71"/>
                  <a:pt x="21" y="53"/>
                  <a:pt x="19" y="57"/>
                </a:cubicBezTo>
                <a:cubicBezTo>
                  <a:pt x="18" y="61"/>
                  <a:pt x="32" y="67"/>
                  <a:pt x="31" y="72"/>
                </a:cubicBezTo>
                <a:close/>
              </a:path>
            </a:pathLst>
          </a:custGeom>
          <a:solidFill>
            <a:srgbClr val="0E39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88">
            <a:extLst>
              <a:ext uri="{FF2B5EF4-FFF2-40B4-BE49-F238E27FC236}">
                <a16:creationId xmlns:a16="http://schemas.microsoft.com/office/drawing/2014/main" id="{6C85D53F-3999-4937-A627-22E4A0C26E2B}"/>
              </a:ext>
            </a:extLst>
          </p:cNvPr>
          <p:cNvSpPr>
            <a:spLocks/>
          </p:cNvSpPr>
          <p:nvPr/>
        </p:nvSpPr>
        <p:spPr bwMode="auto">
          <a:xfrm>
            <a:off x="2153617" y="4354747"/>
            <a:ext cx="102940" cy="798794"/>
          </a:xfrm>
          <a:custGeom>
            <a:avLst/>
            <a:gdLst>
              <a:gd name="T0" fmla="*/ 30 w 31"/>
              <a:gd name="T1" fmla="*/ 3 h 242"/>
              <a:gd name="T2" fmla="*/ 23 w 31"/>
              <a:gd name="T3" fmla="*/ 98 h 242"/>
              <a:gd name="T4" fmla="*/ 23 w 31"/>
              <a:gd name="T5" fmla="*/ 242 h 242"/>
              <a:gd name="T6" fmla="*/ 23 w 31"/>
              <a:gd name="T7" fmla="*/ 242 h 242"/>
              <a:gd name="T8" fmla="*/ 4 w 31"/>
              <a:gd name="T9" fmla="*/ 242 h 242"/>
              <a:gd name="T10" fmla="*/ 3 w 31"/>
              <a:gd name="T11" fmla="*/ 106 h 242"/>
              <a:gd name="T12" fmla="*/ 0 w 31"/>
              <a:gd name="T13" fmla="*/ 17 h 242"/>
              <a:gd name="T14" fmla="*/ 14 w 31"/>
              <a:gd name="T15" fmla="*/ 3 h 242"/>
              <a:gd name="T16" fmla="*/ 30 w 31"/>
              <a:gd name="T17" fmla="*/ 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42">
                <a:moveTo>
                  <a:pt x="30" y="3"/>
                </a:moveTo>
                <a:cubicBezTo>
                  <a:pt x="27" y="19"/>
                  <a:pt x="23" y="96"/>
                  <a:pt x="23" y="98"/>
                </a:cubicBezTo>
                <a:cubicBezTo>
                  <a:pt x="24" y="100"/>
                  <a:pt x="23" y="242"/>
                  <a:pt x="23" y="242"/>
                </a:cubicBezTo>
                <a:cubicBezTo>
                  <a:pt x="23" y="242"/>
                  <a:pt x="23" y="242"/>
                  <a:pt x="23" y="242"/>
                </a:cubicBezTo>
                <a:cubicBezTo>
                  <a:pt x="4" y="242"/>
                  <a:pt x="4" y="242"/>
                  <a:pt x="4" y="242"/>
                </a:cubicBezTo>
                <a:cubicBezTo>
                  <a:pt x="4" y="242"/>
                  <a:pt x="3" y="125"/>
                  <a:pt x="3" y="106"/>
                </a:cubicBezTo>
                <a:cubicBezTo>
                  <a:pt x="3" y="88"/>
                  <a:pt x="0" y="17"/>
                  <a:pt x="0" y="17"/>
                </a:cubicBezTo>
                <a:cubicBezTo>
                  <a:pt x="0" y="17"/>
                  <a:pt x="5" y="3"/>
                  <a:pt x="14" y="3"/>
                </a:cubicBezTo>
                <a:cubicBezTo>
                  <a:pt x="22" y="4"/>
                  <a:pt x="31" y="0"/>
                  <a:pt x="30" y="3"/>
                </a:cubicBezTo>
                <a:close/>
              </a:path>
            </a:pathLst>
          </a:custGeom>
          <a:solidFill>
            <a:srgbClr val="0E39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89">
            <a:extLst>
              <a:ext uri="{FF2B5EF4-FFF2-40B4-BE49-F238E27FC236}">
                <a16:creationId xmlns:a16="http://schemas.microsoft.com/office/drawing/2014/main" id="{5D534094-E6CC-4539-BC95-B7D5E962D8EE}"/>
              </a:ext>
            </a:extLst>
          </p:cNvPr>
          <p:cNvSpPr>
            <a:spLocks/>
          </p:cNvSpPr>
          <p:nvPr/>
        </p:nvSpPr>
        <p:spPr bwMode="auto">
          <a:xfrm>
            <a:off x="2049228" y="3272651"/>
            <a:ext cx="207329" cy="230730"/>
          </a:xfrm>
          <a:custGeom>
            <a:avLst/>
            <a:gdLst>
              <a:gd name="T0" fmla="*/ 1 w 63"/>
              <a:gd name="T1" fmla="*/ 37 h 70"/>
              <a:gd name="T2" fmla="*/ 0 w 63"/>
              <a:gd name="T3" fmla="*/ 45 h 70"/>
              <a:gd name="T4" fmla="*/ 2 w 63"/>
              <a:gd name="T5" fmla="*/ 49 h 70"/>
              <a:gd name="T6" fmla="*/ 11 w 63"/>
              <a:gd name="T7" fmla="*/ 70 h 70"/>
              <a:gd name="T8" fmla="*/ 34 w 63"/>
              <a:gd name="T9" fmla="*/ 70 h 70"/>
              <a:gd name="T10" fmla="*/ 61 w 63"/>
              <a:gd name="T11" fmla="*/ 37 h 70"/>
              <a:gd name="T12" fmla="*/ 23 w 63"/>
              <a:gd name="T13" fmla="*/ 0 h 70"/>
              <a:gd name="T14" fmla="*/ 1 w 63"/>
              <a:gd name="T15" fmla="*/ 34 h 70"/>
              <a:gd name="T16" fmla="*/ 1 w 63"/>
              <a:gd name="T17"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70">
                <a:moveTo>
                  <a:pt x="1" y="37"/>
                </a:moveTo>
                <a:cubicBezTo>
                  <a:pt x="1" y="39"/>
                  <a:pt x="0" y="42"/>
                  <a:pt x="0" y="45"/>
                </a:cubicBezTo>
                <a:cubicBezTo>
                  <a:pt x="0" y="46"/>
                  <a:pt x="2" y="47"/>
                  <a:pt x="2" y="49"/>
                </a:cubicBezTo>
                <a:cubicBezTo>
                  <a:pt x="3" y="59"/>
                  <a:pt x="5" y="70"/>
                  <a:pt x="11" y="70"/>
                </a:cubicBezTo>
                <a:cubicBezTo>
                  <a:pt x="21" y="69"/>
                  <a:pt x="27" y="70"/>
                  <a:pt x="34" y="70"/>
                </a:cubicBezTo>
                <a:cubicBezTo>
                  <a:pt x="45" y="70"/>
                  <a:pt x="58" y="58"/>
                  <a:pt x="61" y="37"/>
                </a:cubicBezTo>
                <a:cubicBezTo>
                  <a:pt x="63" y="17"/>
                  <a:pt x="43" y="0"/>
                  <a:pt x="23" y="0"/>
                </a:cubicBezTo>
                <a:cubicBezTo>
                  <a:pt x="5" y="1"/>
                  <a:pt x="0" y="15"/>
                  <a:pt x="1" y="34"/>
                </a:cubicBezTo>
                <a:cubicBezTo>
                  <a:pt x="1" y="35"/>
                  <a:pt x="1" y="36"/>
                  <a:pt x="1" y="37"/>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90">
            <a:extLst>
              <a:ext uri="{FF2B5EF4-FFF2-40B4-BE49-F238E27FC236}">
                <a16:creationId xmlns:a16="http://schemas.microsoft.com/office/drawing/2014/main" id="{BA05B827-6248-4DE0-A3CF-512357E2506C}"/>
              </a:ext>
            </a:extLst>
          </p:cNvPr>
          <p:cNvSpPr>
            <a:spLocks/>
          </p:cNvSpPr>
          <p:nvPr/>
        </p:nvSpPr>
        <p:spPr bwMode="auto">
          <a:xfrm>
            <a:off x="2030379" y="3246365"/>
            <a:ext cx="258073" cy="259937"/>
          </a:xfrm>
          <a:custGeom>
            <a:avLst/>
            <a:gdLst>
              <a:gd name="T0" fmla="*/ 39 w 79"/>
              <a:gd name="T1" fmla="*/ 2 h 79"/>
              <a:gd name="T2" fmla="*/ 9 w 79"/>
              <a:gd name="T3" fmla="*/ 22 h 79"/>
              <a:gd name="T4" fmla="*/ 12 w 79"/>
              <a:gd name="T5" fmla="*/ 48 h 79"/>
              <a:gd name="T6" fmla="*/ 17 w 79"/>
              <a:gd name="T7" fmla="*/ 47 h 79"/>
              <a:gd name="T8" fmla="*/ 20 w 79"/>
              <a:gd name="T9" fmla="*/ 61 h 79"/>
              <a:gd name="T10" fmla="*/ 34 w 79"/>
              <a:gd name="T11" fmla="*/ 79 h 79"/>
              <a:gd name="T12" fmla="*/ 55 w 79"/>
              <a:gd name="T13" fmla="*/ 77 h 79"/>
              <a:gd name="T14" fmla="*/ 66 w 79"/>
              <a:gd name="T15" fmla="*/ 54 h 79"/>
              <a:gd name="T16" fmla="*/ 39 w 79"/>
              <a:gd name="T17"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9">
                <a:moveTo>
                  <a:pt x="39" y="2"/>
                </a:moveTo>
                <a:cubicBezTo>
                  <a:pt x="24" y="0"/>
                  <a:pt x="0" y="13"/>
                  <a:pt x="9" y="22"/>
                </a:cubicBezTo>
                <a:cubicBezTo>
                  <a:pt x="12" y="24"/>
                  <a:pt x="12" y="48"/>
                  <a:pt x="12" y="48"/>
                </a:cubicBezTo>
                <a:cubicBezTo>
                  <a:pt x="12" y="48"/>
                  <a:pt x="16" y="46"/>
                  <a:pt x="17" y="47"/>
                </a:cubicBezTo>
                <a:cubicBezTo>
                  <a:pt x="18" y="49"/>
                  <a:pt x="19" y="57"/>
                  <a:pt x="20" y="61"/>
                </a:cubicBezTo>
                <a:cubicBezTo>
                  <a:pt x="22" y="64"/>
                  <a:pt x="31" y="79"/>
                  <a:pt x="34" y="79"/>
                </a:cubicBezTo>
                <a:cubicBezTo>
                  <a:pt x="36" y="79"/>
                  <a:pt x="53" y="79"/>
                  <a:pt x="55" y="77"/>
                </a:cubicBezTo>
                <a:cubicBezTo>
                  <a:pt x="57" y="75"/>
                  <a:pt x="64" y="62"/>
                  <a:pt x="66" y="54"/>
                </a:cubicBezTo>
                <a:cubicBezTo>
                  <a:pt x="69" y="47"/>
                  <a:pt x="79" y="9"/>
                  <a:pt x="39" y="2"/>
                </a:cubicBezTo>
                <a:close/>
              </a:path>
            </a:pathLst>
          </a:custGeom>
          <a:solidFill>
            <a:srgbClr val="8E3C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91">
            <a:extLst>
              <a:ext uri="{FF2B5EF4-FFF2-40B4-BE49-F238E27FC236}">
                <a16:creationId xmlns:a16="http://schemas.microsoft.com/office/drawing/2014/main" id="{528FFCE9-F102-4467-BD2D-670180A50316}"/>
              </a:ext>
            </a:extLst>
          </p:cNvPr>
          <p:cNvSpPr>
            <a:spLocks/>
          </p:cNvSpPr>
          <p:nvPr/>
        </p:nvSpPr>
        <p:spPr bwMode="auto">
          <a:xfrm>
            <a:off x="2075325" y="3361730"/>
            <a:ext cx="26097" cy="68634"/>
          </a:xfrm>
          <a:custGeom>
            <a:avLst/>
            <a:gdLst>
              <a:gd name="T0" fmla="*/ 0 w 8"/>
              <a:gd name="T1" fmla="*/ 4 h 21"/>
              <a:gd name="T2" fmla="*/ 7 w 8"/>
              <a:gd name="T3" fmla="*/ 6 h 21"/>
              <a:gd name="T4" fmla="*/ 4 w 8"/>
              <a:gd name="T5" fmla="*/ 21 h 21"/>
              <a:gd name="T6" fmla="*/ 0 w 8"/>
              <a:gd name="T7" fmla="*/ 4 h 21"/>
            </a:gdLst>
            <a:ahLst/>
            <a:cxnLst>
              <a:cxn ang="0">
                <a:pos x="T0" y="T1"/>
              </a:cxn>
              <a:cxn ang="0">
                <a:pos x="T2" y="T3"/>
              </a:cxn>
              <a:cxn ang="0">
                <a:pos x="T4" y="T5"/>
              </a:cxn>
              <a:cxn ang="0">
                <a:pos x="T6" y="T7"/>
              </a:cxn>
            </a:cxnLst>
            <a:rect l="0" t="0" r="r" b="b"/>
            <a:pathLst>
              <a:path w="8" h="21">
                <a:moveTo>
                  <a:pt x="0" y="4"/>
                </a:moveTo>
                <a:cubicBezTo>
                  <a:pt x="0" y="3"/>
                  <a:pt x="5" y="0"/>
                  <a:pt x="7" y="6"/>
                </a:cubicBezTo>
                <a:cubicBezTo>
                  <a:pt x="8" y="9"/>
                  <a:pt x="4" y="21"/>
                  <a:pt x="4" y="21"/>
                </a:cubicBezTo>
                <a:cubicBezTo>
                  <a:pt x="2" y="21"/>
                  <a:pt x="0" y="8"/>
                  <a:pt x="0" y="4"/>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92">
            <a:extLst>
              <a:ext uri="{FF2B5EF4-FFF2-40B4-BE49-F238E27FC236}">
                <a16:creationId xmlns:a16="http://schemas.microsoft.com/office/drawing/2014/main" id="{22773437-FEDE-49C3-816B-38129F1AD4AC}"/>
              </a:ext>
            </a:extLst>
          </p:cNvPr>
          <p:cNvSpPr>
            <a:spLocks/>
          </p:cNvSpPr>
          <p:nvPr/>
        </p:nvSpPr>
        <p:spPr bwMode="auto">
          <a:xfrm>
            <a:off x="1911492" y="3572016"/>
            <a:ext cx="455252" cy="562222"/>
          </a:xfrm>
          <a:custGeom>
            <a:avLst/>
            <a:gdLst>
              <a:gd name="T0" fmla="*/ 3 w 139"/>
              <a:gd name="T1" fmla="*/ 17 h 170"/>
              <a:gd name="T2" fmla="*/ 28 w 139"/>
              <a:gd name="T3" fmla="*/ 7 h 170"/>
              <a:gd name="T4" fmla="*/ 46 w 139"/>
              <a:gd name="T5" fmla="*/ 0 h 170"/>
              <a:gd name="T6" fmla="*/ 100 w 139"/>
              <a:gd name="T7" fmla="*/ 0 h 170"/>
              <a:gd name="T8" fmla="*/ 119 w 139"/>
              <a:gd name="T9" fmla="*/ 6 h 170"/>
              <a:gd name="T10" fmla="*/ 137 w 139"/>
              <a:gd name="T11" fmla="*/ 16 h 170"/>
              <a:gd name="T12" fmla="*/ 123 w 139"/>
              <a:gd name="T13" fmla="*/ 102 h 170"/>
              <a:gd name="T14" fmla="*/ 121 w 139"/>
              <a:gd name="T15" fmla="*/ 166 h 170"/>
              <a:gd name="T16" fmla="*/ 73 w 139"/>
              <a:gd name="T17" fmla="*/ 170 h 170"/>
              <a:gd name="T18" fmla="*/ 26 w 139"/>
              <a:gd name="T19" fmla="*/ 166 h 170"/>
              <a:gd name="T20" fmla="*/ 23 w 139"/>
              <a:gd name="T21" fmla="*/ 101 h 170"/>
              <a:gd name="T22" fmla="*/ 3 w 139"/>
              <a:gd name="T23" fmla="*/ 1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70">
                <a:moveTo>
                  <a:pt x="3" y="17"/>
                </a:moveTo>
                <a:cubicBezTo>
                  <a:pt x="6" y="14"/>
                  <a:pt x="17" y="10"/>
                  <a:pt x="28" y="7"/>
                </a:cubicBezTo>
                <a:cubicBezTo>
                  <a:pt x="38" y="4"/>
                  <a:pt x="46" y="0"/>
                  <a:pt x="46" y="0"/>
                </a:cubicBezTo>
                <a:cubicBezTo>
                  <a:pt x="100" y="0"/>
                  <a:pt x="100" y="0"/>
                  <a:pt x="100" y="0"/>
                </a:cubicBezTo>
                <a:cubicBezTo>
                  <a:pt x="100" y="0"/>
                  <a:pt x="109" y="4"/>
                  <a:pt x="119" y="6"/>
                </a:cubicBezTo>
                <a:cubicBezTo>
                  <a:pt x="131" y="7"/>
                  <a:pt x="135" y="13"/>
                  <a:pt x="137" y="16"/>
                </a:cubicBezTo>
                <a:cubicBezTo>
                  <a:pt x="138" y="20"/>
                  <a:pt x="139" y="56"/>
                  <a:pt x="123" y="102"/>
                </a:cubicBezTo>
                <a:cubicBezTo>
                  <a:pt x="121" y="108"/>
                  <a:pt x="127" y="153"/>
                  <a:pt x="121" y="166"/>
                </a:cubicBezTo>
                <a:cubicBezTo>
                  <a:pt x="73" y="170"/>
                  <a:pt x="73" y="170"/>
                  <a:pt x="73" y="170"/>
                </a:cubicBezTo>
                <a:cubicBezTo>
                  <a:pt x="26" y="166"/>
                  <a:pt x="26" y="166"/>
                  <a:pt x="26" y="166"/>
                </a:cubicBezTo>
                <a:cubicBezTo>
                  <a:pt x="21" y="151"/>
                  <a:pt x="26" y="108"/>
                  <a:pt x="23" y="101"/>
                </a:cubicBezTo>
                <a:cubicBezTo>
                  <a:pt x="21" y="95"/>
                  <a:pt x="0" y="23"/>
                  <a:pt x="3" y="17"/>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93">
            <a:extLst>
              <a:ext uri="{FF2B5EF4-FFF2-40B4-BE49-F238E27FC236}">
                <a16:creationId xmlns:a16="http://schemas.microsoft.com/office/drawing/2014/main" id="{C87E1E0E-3EBB-4343-8BF6-AEC03072B00F}"/>
              </a:ext>
            </a:extLst>
          </p:cNvPr>
          <p:cNvSpPr>
            <a:spLocks/>
          </p:cNvSpPr>
          <p:nvPr/>
        </p:nvSpPr>
        <p:spPr bwMode="auto">
          <a:xfrm>
            <a:off x="2043428" y="3545730"/>
            <a:ext cx="216028" cy="36507"/>
          </a:xfrm>
          <a:custGeom>
            <a:avLst/>
            <a:gdLst>
              <a:gd name="T0" fmla="*/ 0 w 149"/>
              <a:gd name="T1" fmla="*/ 25 h 25"/>
              <a:gd name="T2" fmla="*/ 149 w 149"/>
              <a:gd name="T3" fmla="*/ 25 h 25"/>
              <a:gd name="T4" fmla="*/ 128 w 149"/>
              <a:gd name="T5" fmla="*/ 0 h 25"/>
              <a:gd name="T6" fmla="*/ 20 w 149"/>
              <a:gd name="T7" fmla="*/ 0 h 25"/>
              <a:gd name="T8" fmla="*/ 0 w 149"/>
              <a:gd name="T9" fmla="*/ 25 h 25"/>
            </a:gdLst>
            <a:ahLst/>
            <a:cxnLst>
              <a:cxn ang="0">
                <a:pos x="T0" y="T1"/>
              </a:cxn>
              <a:cxn ang="0">
                <a:pos x="T2" y="T3"/>
              </a:cxn>
              <a:cxn ang="0">
                <a:pos x="T4" y="T5"/>
              </a:cxn>
              <a:cxn ang="0">
                <a:pos x="T6" y="T7"/>
              </a:cxn>
              <a:cxn ang="0">
                <a:pos x="T8" y="T9"/>
              </a:cxn>
            </a:cxnLst>
            <a:rect l="0" t="0" r="r" b="b"/>
            <a:pathLst>
              <a:path w="149" h="25">
                <a:moveTo>
                  <a:pt x="0" y="25"/>
                </a:moveTo>
                <a:lnTo>
                  <a:pt x="149" y="25"/>
                </a:lnTo>
                <a:lnTo>
                  <a:pt x="128" y="0"/>
                </a:lnTo>
                <a:lnTo>
                  <a:pt x="20" y="0"/>
                </a:lnTo>
                <a:lnTo>
                  <a:pt x="0" y="25"/>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94">
            <a:extLst>
              <a:ext uri="{FF2B5EF4-FFF2-40B4-BE49-F238E27FC236}">
                <a16:creationId xmlns:a16="http://schemas.microsoft.com/office/drawing/2014/main" id="{641172C8-6FE3-403C-8C1D-D60E979B3836}"/>
              </a:ext>
            </a:extLst>
          </p:cNvPr>
          <p:cNvSpPr>
            <a:spLocks/>
          </p:cNvSpPr>
          <p:nvPr/>
        </p:nvSpPr>
        <p:spPr bwMode="auto">
          <a:xfrm>
            <a:off x="1750559" y="3621667"/>
            <a:ext cx="233426" cy="327111"/>
          </a:xfrm>
          <a:custGeom>
            <a:avLst/>
            <a:gdLst>
              <a:gd name="T0" fmla="*/ 55 w 71"/>
              <a:gd name="T1" fmla="*/ 0 h 99"/>
              <a:gd name="T2" fmla="*/ 37 w 71"/>
              <a:gd name="T3" fmla="*/ 20 h 99"/>
              <a:gd name="T4" fmla="*/ 0 w 71"/>
              <a:gd name="T5" fmla="*/ 74 h 99"/>
              <a:gd name="T6" fmla="*/ 18 w 71"/>
              <a:gd name="T7" fmla="*/ 92 h 99"/>
              <a:gd name="T8" fmla="*/ 32 w 71"/>
              <a:gd name="T9" fmla="*/ 97 h 99"/>
              <a:gd name="T10" fmla="*/ 71 w 71"/>
              <a:gd name="T11" fmla="*/ 55 h 99"/>
              <a:gd name="T12" fmla="*/ 55 w 71"/>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71" h="99">
                <a:moveTo>
                  <a:pt x="55" y="0"/>
                </a:moveTo>
                <a:cubicBezTo>
                  <a:pt x="55" y="0"/>
                  <a:pt x="48" y="1"/>
                  <a:pt x="37" y="20"/>
                </a:cubicBezTo>
                <a:cubicBezTo>
                  <a:pt x="29" y="34"/>
                  <a:pt x="0" y="74"/>
                  <a:pt x="0" y="74"/>
                </a:cubicBezTo>
                <a:cubicBezTo>
                  <a:pt x="0" y="74"/>
                  <a:pt x="6" y="85"/>
                  <a:pt x="18" y="92"/>
                </a:cubicBezTo>
                <a:cubicBezTo>
                  <a:pt x="29" y="99"/>
                  <a:pt x="32" y="97"/>
                  <a:pt x="32" y="97"/>
                </a:cubicBezTo>
                <a:cubicBezTo>
                  <a:pt x="71" y="55"/>
                  <a:pt x="71" y="55"/>
                  <a:pt x="71" y="55"/>
                </a:cubicBezTo>
                <a:lnTo>
                  <a:pt x="55"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95">
            <a:extLst>
              <a:ext uri="{FF2B5EF4-FFF2-40B4-BE49-F238E27FC236}">
                <a16:creationId xmlns:a16="http://schemas.microsoft.com/office/drawing/2014/main" id="{F1BE5D14-1AE7-4F02-9D3A-48674B0672D0}"/>
              </a:ext>
            </a:extLst>
          </p:cNvPr>
          <p:cNvSpPr>
            <a:spLocks/>
          </p:cNvSpPr>
          <p:nvPr/>
        </p:nvSpPr>
        <p:spPr bwMode="auto">
          <a:xfrm>
            <a:off x="2259455" y="3608524"/>
            <a:ext cx="200079" cy="353397"/>
          </a:xfrm>
          <a:custGeom>
            <a:avLst/>
            <a:gdLst>
              <a:gd name="T0" fmla="*/ 26 w 61"/>
              <a:gd name="T1" fmla="*/ 0 h 107"/>
              <a:gd name="T2" fmla="*/ 44 w 61"/>
              <a:gd name="T3" fmla="*/ 31 h 107"/>
              <a:gd name="T4" fmla="*/ 61 w 61"/>
              <a:gd name="T5" fmla="*/ 94 h 107"/>
              <a:gd name="T6" fmla="*/ 37 w 61"/>
              <a:gd name="T7" fmla="*/ 105 h 107"/>
              <a:gd name="T8" fmla="*/ 22 w 61"/>
              <a:gd name="T9" fmla="*/ 105 h 107"/>
              <a:gd name="T10" fmla="*/ 0 w 61"/>
              <a:gd name="T11" fmla="*/ 52 h 107"/>
              <a:gd name="T12" fmla="*/ 26 w 6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61" h="107">
                <a:moveTo>
                  <a:pt x="26" y="0"/>
                </a:moveTo>
                <a:cubicBezTo>
                  <a:pt x="26" y="0"/>
                  <a:pt x="39" y="7"/>
                  <a:pt x="44" y="31"/>
                </a:cubicBezTo>
                <a:cubicBezTo>
                  <a:pt x="48" y="46"/>
                  <a:pt x="61" y="94"/>
                  <a:pt x="61" y="94"/>
                </a:cubicBezTo>
                <a:cubicBezTo>
                  <a:pt x="61" y="94"/>
                  <a:pt x="51" y="103"/>
                  <a:pt x="37" y="105"/>
                </a:cubicBezTo>
                <a:cubicBezTo>
                  <a:pt x="25" y="107"/>
                  <a:pt x="22" y="105"/>
                  <a:pt x="22" y="105"/>
                </a:cubicBezTo>
                <a:cubicBezTo>
                  <a:pt x="0" y="52"/>
                  <a:pt x="0" y="52"/>
                  <a:pt x="0" y="52"/>
                </a:cubicBezTo>
                <a:lnTo>
                  <a:pt x="26"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96">
            <a:extLst>
              <a:ext uri="{FF2B5EF4-FFF2-40B4-BE49-F238E27FC236}">
                <a16:creationId xmlns:a16="http://schemas.microsoft.com/office/drawing/2014/main" id="{E16FC872-BD08-47F5-A144-A93D1DC31FC0}"/>
              </a:ext>
            </a:extLst>
          </p:cNvPr>
          <p:cNvSpPr>
            <a:spLocks/>
          </p:cNvSpPr>
          <p:nvPr/>
        </p:nvSpPr>
        <p:spPr bwMode="auto">
          <a:xfrm>
            <a:off x="1370698" y="3925413"/>
            <a:ext cx="150784" cy="109523"/>
          </a:xfrm>
          <a:custGeom>
            <a:avLst/>
            <a:gdLst>
              <a:gd name="T0" fmla="*/ 43 w 46"/>
              <a:gd name="T1" fmla="*/ 16 h 33"/>
              <a:gd name="T2" fmla="*/ 38 w 46"/>
              <a:gd name="T3" fmla="*/ 11 h 33"/>
              <a:gd name="T4" fmla="*/ 29 w 46"/>
              <a:gd name="T5" fmla="*/ 4 h 33"/>
              <a:gd name="T6" fmla="*/ 27 w 46"/>
              <a:gd name="T7" fmla="*/ 0 h 33"/>
              <a:gd name="T8" fmla="*/ 24 w 46"/>
              <a:gd name="T9" fmla="*/ 4 h 33"/>
              <a:gd name="T10" fmla="*/ 28 w 46"/>
              <a:gd name="T11" fmla="*/ 13 h 33"/>
              <a:gd name="T12" fmla="*/ 17 w 46"/>
              <a:gd name="T13" fmla="*/ 14 h 33"/>
              <a:gd name="T14" fmla="*/ 3 w 46"/>
              <a:gd name="T15" fmla="*/ 8 h 33"/>
              <a:gd name="T16" fmla="*/ 0 w 46"/>
              <a:gd name="T17" fmla="*/ 8 h 33"/>
              <a:gd name="T18" fmla="*/ 1 w 46"/>
              <a:gd name="T19" fmla="*/ 12 h 33"/>
              <a:gd name="T20" fmla="*/ 0 w 46"/>
              <a:gd name="T21" fmla="*/ 14 h 33"/>
              <a:gd name="T22" fmla="*/ 1 w 46"/>
              <a:gd name="T23" fmla="*/ 17 h 33"/>
              <a:gd name="T24" fmla="*/ 2 w 46"/>
              <a:gd name="T25" fmla="*/ 21 h 33"/>
              <a:gd name="T26" fmla="*/ 7 w 46"/>
              <a:gd name="T27" fmla="*/ 27 h 33"/>
              <a:gd name="T28" fmla="*/ 21 w 46"/>
              <a:gd name="T29" fmla="*/ 33 h 33"/>
              <a:gd name="T30" fmla="*/ 44 w 46"/>
              <a:gd name="T31" fmla="*/ 28 h 33"/>
              <a:gd name="T32" fmla="*/ 43 w 46"/>
              <a:gd name="T3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33">
                <a:moveTo>
                  <a:pt x="43" y="16"/>
                </a:moveTo>
                <a:cubicBezTo>
                  <a:pt x="43" y="16"/>
                  <a:pt x="39" y="11"/>
                  <a:pt x="38" y="11"/>
                </a:cubicBezTo>
                <a:cubicBezTo>
                  <a:pt x="37" y="10"/>
                  <a:pt x="31" y="6"/>
                  <a:pt x="29" y="4"/>
                </a:cubicBezTo>
                <a:cubicBezTo>
                  <a:pt x="28" y="2"/>
                  <a:pt x="28" y="0"/>
                  <a:pt x="27" y="0"/>
                </a:cubicBezTo>
                <a:cubicBezTo>
                  <a:pt x="27" y="0"/>
                  <a:pt x="22" y="0"/>
                  <a:pt x="24" y="4"/>
                </a:cubicBezTo>
                <a:cubicBezTo>
                  <a:pt x="25" y="8"/>
                  <a:pt x="29" y="11"/>
                  <a:pt x="28" y="13"/>
                </a:cubicBezTo>
                <a:cubicBezTo>
                  <a:pt x="28" y="14"/>
                  <a:pt x="19" y="15"/>
                  <a:pt x="17" y="14"/>
                </a:cubicBezTo>
                <a:cubicBezTo>
                  <a:pt x="15" y="14"/>
                  <a:pt x="4" y="8"/>
                  <a:pt x="3" y="8"/>
                </a:cubicBezTo>
                <a:cubicBezTo>
                  <a:pt x="2" y="7"/>
                  <a:pt x="1" y="7"/>
                  <a:pt x="0" y="8"/>
                </a:cubicBezTo>
                <a:cubicBezTo>
                  <a:pt x="0" y="8"/>
                  <a:pt x="0" y="11"/>
                  <a:pt x="1" y="12"/>
                </a:cubicBezTo>
                <a:cubicBezTo>
                  <a:pt x="1" y="13"/>
                  <a:pt x="0" y="13"/>
                  <a:pt x="0" y="14"/>
                </a:cubicBezTo>
                <a:cubicBezTo>
                  <a:pt x="0" y="15"/>
                  <a:pt x="1" y="17"/>
                  <a:pt x="1" y="17"/>
                </a:cubicBezTo>
                <a:cubicBezTo>
                  <a:pt x="1" y="17"/>
                  <a:pt x="1" y="20"/>
                  <a:pt x="2" y="21"/>
                </a:cubicBezTo>
                <a:cubicBezTo>
                  <a:pt x="3" y="22"/>
                  <a:pt x="6" y="27"/>
                  <a:pt x="7" y="27"/>
                </a:cubicBezTo>
                <a:cubicBezTo>
                  <a:pt x="7" y="27"/>
                  <a:pt x="18" y="33"/>
                  <a:pt x="21" y="33"/>
                </a:cubicBezTo>
                <a:cubicBezTo>
                  <a:pt x="23" y="33"/>
                  <a:pt x="39" y="33"/>
                  <a:pt x="44" y="28"/>
                </a:cubicBezTo>
                <a:cubicBezTo>
                  <a:pt x="46" y="26"/>
                  <a:pt x="43" y="16"/>
                  <a:pt x="43" y="16"/>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97">
            <a:extLst>
              <a:ext uri="{FF2B5EF4-FFF2-40B4-BE49-F238E27FC236}">
                <a16:creationId xmlns:a16="http://schemas.microsoft.com/office/drawing/2014/main" id="{36557E4D-8D12-4E15-AF9B-67CCCF6389C7}"/>
              </a:ext>
            </a:extLst>
          </p:cNvPr>
          <p:cNvSpPr>
            <a:spLocks/>
          </p:cNvSpPr>
          <p:nvPr/>
        </p:nvSpPr>
        <p:spPr bwMode="auto">
          <a:xfrm>
            <a:off x="1981084" y="4113794"/>
            <a:ext cx="333465" cy="39428"/>
          </a:xfrm>
          <a:custGeom>
            <a:avLst/>
            <a:gdLst>
              <a:gd name="T0" fmla="*/ 100 w 102"/>
              <a:gd name="T1" fmla="*/ 12 h 12"/>
              <a:gd name="T2" fmla="*/ 2 w 102"/>
              <a:gd name="T3" fmla="*/ 12 h 12"/>
              <a:gd name="T4" fmla="*/ 0 w 102"/>
              <a:gd name="T5" fmla="*/ 9 h 12"/>
              <a:gd name="T6" fmla="*/ 2 w 102"/>
              <a:gd name="T7" fmla="*/ 3 h 12"/>
              <a:gd name="T8" fmla="*/ 4 w 102"/>
              <a:gd name="T9" fmla="*/ 0 h 12"/>
              <a:gd name="T10" fmla="*/ 100 w 102"/>
              <a:gd name="T11" fmla="*/ 0 h 12"/>
              <a:gd name="T12" fmla="*/ 102 w 102"/>
              <a:gd name="T13" fmla="*/ 3 h 12"/>
              <a:gd name="T14" fmla="*/ 102 w 102"/>
              <a:gd name="T15" fmla="*/ 10 h 12"/>
              <a:gd name="T16" fmla="*/ 100 w 10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2">
                <a:moveTo>
                  <a:pt x="100" y="12"/>
                </a:moveTo>
                <a:cubicBezTo>
                  <a:pt x="2" y="12"/>
                  <a:pt x="2" y="12"/>
                  <a:pt x="2" y="12"/>
                </a:cubicBezTo>
                <a:cubicBezTo>
                  <a:pt x="1" y="12"/>
                  <a:pt x="0" y="11"/>
                  <a:pt x="0" y="9"/>
                </a:cubicBezTo>
                <a:cubicBezTo>
                  <a:pt x="2" y="3"/>
                  <a:pt x="2" y="3"/>
                  <a:pt x="2" y="3"/>
                </a:cubicBezTo>
                <a:cubicBezTo>
                  <a:pt x="2" y="1"/>
                  <a:pt x="3" y="0"/>
                  <a:pt x="4" y="0"/>
                </a:cubicBezTo>
                <a:cubicBezTo>
                  <a:pt x="100" y="0"/>
                  <a:pt x="100" y="0"/>
                  <a:pt x="100" y="0"/>
                </a:cubicBezTo>
                <a:cubicBezTo>
                  <a:pt x="101" y="0"/>
                  <a:pt x="102" y="1"/>
                  <a:pt x="102" y="3"/>
                </a:cubicBezTo>
                <a:cubicBezTo>
                  <a:pt x="102" y="10"/>
                  <a:pt x="102" y="10"/>
                  <a:pt x="102" y="10"/>
                </a:cubicBezTo>
                <a:cubicBezTo>
                  <a:pt x="102" y="11"/>
                  <a:pt x="101" y="12"/>
                  <a:pt x="100" y="12"/>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200">
            <a:extLst>
              <a:ext uri="{FF2B5EF4-FFF2-40B4-BE49-F238E27FC236}">
                <a16:creationId xmlns:a16="http://schemas.microsoft.com/office/drawing/2014/main" id="{3F8A1018-5CDC-41C4-B4A6-B6B2C0338A63}"/>
              </a:ext>
            </a:extLst>
          </p:cNvPr>
          <p:cNvSpPr>
            <a:spLocks noChangeArrowheads="1"/>
          </p:cNvSpPr>
          <p:nvPr/>
        </p:nvSpPr>
        <p:spPr bwMode="auto">
          <a:xfrm>
            <a:off x="1544680" y="4090429"/>
            <a:ext cx="85541" cy="106603"/>
          </a:xfrm>
          <a:prstGeom prst="rect">
            <a:avLst/>
          </a:prstGeom>
          <a:solidFill>
            <a:srgbClr val="B7C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201">
            <a:extLst>
              <a:ext uri="{FF2B5EF4-FFF2-40B4-BE49-F238E27FC236}">
                <a16:creationId xmlns:a16="http://schemas.microsoft.com/office/drawing/2014/main" id="{BFFFCF63-113A-4329-8F9A-4AECA55217FC}"/>
              </a:ext>
            </a:extLst>
          </p:cNvPr>
          <p:cNvSpPr>
            <a:spLocks/>
          </p:cNvSpPr>
          <p:nvPr/>
        </p:nvSpPr>
        <p:spPr bwMode="auto">
          <a:xfrm>
            <a:off x="1622973" y="4103572"/>
            <a:ext cx="43495" cy="78857"/>
          </a:xfrm>
          <a:custGeom>
            <a:avLst/>
            <a:gdLst>
              <a:gd name="T0" fmla="*/ 1 w 13"/>
              <a:gd name="T1" fmla="*/ 24 h 24"/>
              <a:gd name="T2" fmla="*/ 0 w 13"/>
              <a:gd name="T3" fmla="*/ 21 h 24"/>
              <a:gd name="T4" fmla="*/ 10 w 13"/>
              <a:gd name="T5" fmla="*/ 11 h 24"/>
              <a:gd name="T6" fmla="*/ 1 w 13"/>
              <a:gd name="T7" fmla="*/ 3 h 24"/>
              <a:gd name="T8" fmla="*/ 1 w 13"/>
              <a:gd name="T9" fmla="*/ 0 h 24"/>
              <a:gd name="T10" fmla="*/ 13 w 13"/>
              <a:gd name="T11" fmla="*/ 11 h 24"/>
              <a:gd name="T12" fmla="*/ 1 w 1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 y="24"/>
                </a:moveTo>
                <a:cubicBezTo>
                  <a:pt x="0" y="21"/>
                  <a:pt x="0" y="21"/>
                  <a:pt x="0" y="21"/>
                </a:cubicBezTo>
                <a:cubicBezTo>
                  <a:pt x="1" y="21"/>
                  <a:pt x="10" y="19"/>
                  <a:pt x="10" y="11"/>
                </a:cubicBezTo>
                <a:cubicBezTo>
                  <a:pt x="10" y="3"/>
                  <a:pt x="1" y="3"/>
                  <a:pt x="1" y="3"/>
                </a:cubicBezTo>
                <a:cubicBezTo>
                  <a:pt x="1" y="0"/>
                  <a:pt x="1" y="0"/>
                  <a:pt x="1" y="0"/>
                </a:cubicBezTo>
                <a:cubicBezTo>
                  <a:pt x="5" y="0"/>
                  <a:pt x="13" y="2"/>
                  <a:pt x="13" y="11"/>
                </a:cubicBezTo>
                <a:cubicBezTo>
                  <a:pt x="13" y="19"/>
                  <a:pt x="5" y="23"/>
                  <a:pt x="1" y="24"/>
                </a:cubicBezTo>
                <a:close/>
              </a:path>
            </a:pathLst>
          </a:custGeom>
          <a:solidFill>
            <a:srgbClr val="B7C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202">
            <a:extLst>
              <a:ext uri="{FF2B5EF4-FFF2-40B4-BE49-F238E27FC236}">
                <a16:creationId xmlns:a16="http://schemas.microsoft.com/office/drawing/2014/main" id="{7955326F-81DB-4F98-8B00-C45134BA96B6}"/>
              </a:ext>
            </a:extLst>
          </p:cNvPr>
          <p:cNvSpPr>
            <a:spLocks noChangeArrowheads="1"/>
          </p:cNvSpPr>
          <p:nvPr/>
        </p:nvSpPr>
        <p:spPr bwMode="auto">
          <a:xfrm>
            <a:off x="889349" y="4090429"/>
            <a:ext cx="85541" cy="106603"/>
          </a:xfrm>
          <a:prstGeom prst="rect">
            <a:avLst/>
          </a:prstGeom>
          <a:solidFill>
            <a:srgbClr val="B7C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203">
            <a:extLst>
              <a:ext uri="{FF2B5EF4-FFF2-40B4-BE49-F238E27FC236}">
                <a16:creationId xmlns:a16="http://schemas.microsoft.com/office/drawing/2014/main" id="{716D11E3-3D23-44E3-AE51-1EDA8AA94B99}"/>
              </a:ext>
            </a:extLst>
          </p:cNvPr>
          <p:cNvSpPr>
            <a:spLocks/>
          </p:cNvSpPr>
          <p:nvPr/>
        </p:nvSpPr>
        <p:spPr bwMode="auto">
          <a:xfrm>
            <a:off x="853103" y="4103572"/>
            <a:ext cx="42046" cy="78857"/>
          </a:xfrm>
          <a:custGeom>
            <a:avLst/>
            <a:gdLst>
              <a:gd name="T0" fmla="*/ 12 w 13"/>
              <a:gd name="T1" fmla="*/ 24 h 24"/>
              <a:gd name="T2" fmla="*/ 13 w 13"/>
              <a:gd name="T3" fmla="*/ 21 h 24"/>
              <a:gd name="T4" fmla="*/ 3 w 13"/>
              <a:gd name="T5" fmla="*/ 11 h 24"/>
              <a:gd name="T6" fmla="*/ 12 w 13"/>
              <a:gd name="T7" fmla="*/ 3 h 24"/>
              <a:gd name="T8" fmla="*/ 12 w 13"/>
              <a:gd name="T9" fmla="*/ 0 h 24"/>
              <a:gd name="T10" fmla="*/ 0 w 13"/>
              <a:gd name="T11" fmla="*/ 11 h 24"/>
              <a:gd name="T12" fmla="*/ 12 w 1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2" y="24"/>
                </a:moveTo>
                <a:cubicBezTo>
                  <a:pt x="13" y="21"/>
                  <a:pt x="13" y="21"/>
                  <a:pt x="13" y="21"/>
                </a:cubicBezTo>
                <a:cubicBezTo>
                  <a:pt x="12" y="21"/>
                  <a:pt x="3" y="19"/>
                  <a:pt x="3" y="11"/>
                </a:cubicBezTo>
                <a:cubicBezTo>
                  <a:pt x="3" y="3"/>
                  <a:pt x="12" y="3"/>
                  <a:pt x="12" y="3"/>
                </a:cubicBezTo>
                <a:cubicBezTo>
                  <a:pt x="12" y="0"/>
                  <a:pt x="12" y="0"/>
                  <a:pt x="12" y="0"/>
                </a:cubicBezTo>
                <a:cubicBezTo>
                  <a:pt x="8" y="0"/>
                  <a:pt x="0" y="2"/>
                  <a:pt x="0" y="11"/>
                </a:cubicBezTo>
                <a:cubicBezTo>
                  <a:pt x="0" y="19"/>
                  <a:pt x="8" y="23"/>
                  <a:pt x="12" y="24"/>
                </a:cubicBezTo>
                <a:close/>
              </a:path>
            </a:pathLst>
          </a:custGeom>
          <a:solidFill>
            <a:srgbClr val="B7C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24" name="Picture 223">
            <a:extLst>
              <a:ext uri="{FF2B5EF4-FFF2-40B4-BE49-F238E27FC236}">
                <a16:creationId xmlns:a16="http://schemas.microsoft.com/office/drawing/2014/main" id="{B578C410-CD18-4D61-9A90-44049405683D}"/>
              </a:ext>
            </a:extLst>
          </p:cNvPr>
          <p:cNvPicPr>
            <a:picLocks noChangeAspect="1"/>
          </p:cNvPicPr>
          <p:nvPr/>
        </p:nvPicPr>
        <p:blipFill>
          <a:blip r:embed="rId7">
            <a:duotone>
              <a:schemeClr val="bg2">
                <a:shade val="45000"/>
                <a:satMod val="135000"/>
              </a:schemeClr>
              <a:prstClr val="white"/>
            </a:duotone>
            <a:extLst>
              <a:ext uri="{BEBA8EAE-BF5A-486C-A8C5-ECC9F3942E4B}">
                <a14:imgProps xmlns:a14="http://schemas.microsoft.com/office/drawing/2010/main">
                  <a14:imgLayer r:embed="rId8">
                    <a14:imgEffect>
                      <a14:artisticPaintStrokes/>
                    </a14:imgEffect>
                    <a14:imgEffect>
                      <a14:sharpenSoften amount="-50000"/>
                    </a14:imgEffect>
                  </a14:imgLayer>
                </a14:imgProps>
              </a:ext>
            </a:extLst>
          </a:blip>
          <a:stretch>
            <a:fillRect/>
          </a:stretch>
        </p:blipFill>
        <p:spPr>
          <a:xfrm>
            <a:off x="1069059" y="2846062"/>
            <a:ext cx="519687" cy="391630"/>
          </a:xfrm>
          <a:prstGeom prst="rect">
            <a:avLst/>
          </a:prstGeom>
        </p:spPr>
      </p:pic>
      <p:pic>
        <p:nvPicPr>
          <p:cNvPr id="225" name="Picture 224">
            <a:extLst>
              <a:ext uri="{FF2B5EF4-FFF2-40B4-BE49-F238E27FC236}">
                <a16:creationId xmlns:a16="http://schemas.microsoft.com/office/drawing/2014/main" id="{BBF8D3B0-2FC6-4BC3-A258-6E22B7485950}"/>
              </a:ext>
            </a:extLst>
          </p:cNvPr>
          <p:cNvPicPr>
            <a:picLocks noChangeAspect="1"/>
          </p:cNvPicPr>
          <p:nvPr/>
        </p:nvPicPr>
        <p:blipFill>
          <a:blip r:embed="rId9">
            <a:duotone>
              <a:schemeClr val="bg2">
                <a:shade val="45000"/>
                <a:satMod val="135000"/>
              </a:schemeClr>
              <a:prstClr val="white"/>
            </a:duotone>
            <a:extLst>
              <a:ext uri="{BEBA8EAE-BF5A-486C-A8C5-ECC9F3942E4B}">
                <a14:imgProps xmlns:a14="http://schemas.microsoft.com/office/drawing/2010/main">
                  <a14:imgLayer r:embed="rId10">
                    <a14:imgEffect>
                      <a14:artisticPaintStrokes/>
                    </a14:imgEffect>
                  </a14:imgLayer>
                </a14:imgProps>
              </a:ext>
            </a:extLst>
          </a:blip>
          <a:stretch>
            <a:fillRect/>
          </a:stretch>
        </p:blipFill>
        <p:spPr>
          <a:xfrm>
            <a:off x="1609162" y="2843317"/>
            <a:ext cx="515734" cy="384197"/>
          </a:xfrm>
          <a:prstGeom prst="rect">
            <a:avLst/>
          </a:prstGeom>
        </p:spPr>
      </p:pic>
      <p:grpSp>
        <p:nvGrpSpPr>
          <p:cNvPr id="232" name="Group 4">
            <a:extLst>
              <a:ext uri="{FF2B5EF4-FFF2-40B4-BE49-F238E27FC236}">
                <a16:creationId xmlns:a16="http://schemas.microsoft.com/office/drawing/2014/main" id="{A86CA518-A89D-4511-A280-74C3CD5EB1BC}"/>
              </a:ext>
            </a:extLst>
          </p:cNvPr>
          <p:cNvGrpSpPr>
            <a:grpSpLocks noChangeAspect="1"/>
          </p:cNvGrpSpPr>
          <p:nvPr/>
        </p:nvGrpSpPr>
        <p:grpSpPr bwMode="auto">
          <a:xfrm>
            <a:off x="3146950" y="2684610"/>
            <a:ext cx="2885595" cy="2694422"/>
            <a:chOff x="2054" y="1831"/>
            <a:chExt cx="1637" cy="1515"/>
          </a:xfrm>
        </p:grpSpPr>
        <p:sp>
          <p:nvSpPr>
            <p:cNvPr id="233" name="AutoShape 3">
              <a:extLst>
                <a:ext uri="{FF2B5EF4-FFF2-40B4-BE49-F238E27FC236}">
                  <a16:creationId xmlns:a16="http://schemas.microsoft.com/office/drawing/2014/main" id="{7FE7B5D0-051E-4F5C-9B48-92D75201A71E}"/>
                </a:ext>
              </a:extLst>
            </p:cNvPr>
            <p:cNvSpPr>
              <a:spLocks noChangeAspect="1" noChangeArrowheads="1" noTextEdit="1"/>
            </p:cNvSpPr>
            <p:nvPr/>
          </p:nvSpPr>
          <p:spPr bwMode="auto">
            <a:xfrm>
              <a:off x="2071" y="1834"/>
              <a:ext cx="1618" cy="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01BAE4EE-C4B8-4165-AAEF-CC68A73D6554}"/>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4" y="2263"/>
              <a:ext cx="938" cy="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86A091B7-5E59-4CA0-A044-360F50F32D0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7" y="1831"/>
              <a:ext cx="471"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a:extLst>
                <a:ext uri="{FF2B5EF4-FFF2-40B4-BE49-F238E27FC236}">
                  <a16:creationId xmlns:a16="http://schemas.microsoft.com/office/drawing/2014/main" id="{252268DA-5FFB-499B-8E54-6F7B4F9ACE2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54" y="1832"/>
              <a:ext cx="237" cy="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a:extLst>
                <a:ext uri="{FF2B5EF4-FFF2-40B4-BE49-F238E27FC236}">
                  <a16:creationId xmlns:a16="http://schemas.microsoft.com/office/drawing/2014/main" id="{1FA20855-77CE-49FA-B352-62C778F2ECD9}"/>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 y="2048"/>
              <a:ext cx="47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399725D7-382E-473A-92BE-5E720090DA1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54" y="1831"/>
              <a:ext cx="238"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5" name="TextBox 254">
            <a:extLst>
              <a:ext uri="{FF2B5EF4-FFF2-40B4-BE49-F238E27FC236}">
                <a16:creationId xmlns:a16="http://schemas.microsoft.com/office/drawing/2014/main" id="{0060F082-DF5A-4355-970B-ECCC6958F3CF}"/>
              </a:ext>
            </a:extLst>
          </p:cNvPr>
          <p:cNvSpPr txBox="1"/>
          <p:nvPr/>
        </p:nvSpPr>
        <p:spPr>
          <a:xfrm>
            <a:off x="6678055" y="3337965"/>
            <a:ext cx="722993" cy="202620"/>
          </a:xfrm>
          <a:prstGeom prst="rect">
            <a:avLst/>
          </a:prstGeom>
          <a:noFill/>
        </p:spPr>
        <p:txBody>
          <a:bodyPr wrap="square" rtlCol="0">
            <a:spAutoFit/>
          </a:bodyPr>
          <a:lstStyle/>
          <a:p>
            <a:pPr algn="ctr">
              <a:lnSpc>
                <a:spcPct val="70000"/>
              </a:lnSpc>
            </a:pPr>
            <a:r>
              <a:rPr lang="en-US" sz="1000" dirty="0">
                <a:solidFill>
                  <a:schemeClr val="accent2">
                    <a:lumMod val="50000"/>
                  </a:schemeClr>
                </a:solidFill>
                <a:latin typeface="+mj-lt"/>
              </a:rPr>
              <a:t>Builds</a:t>
            </a:r>
          </a:p>
        </p:txBody>
      </p:sp>
      <p:cxnSp>
        <p:nvCxnSpPr>
          <p:cNvPr id="256" name="Straight Arrow Connector 255">
            <a:extLst>
              <a:ext uri="{FF2B5EF4-FFF2-40B4-BE49-F238E27FC236}">
                <a16:creationId xmlns:a16="http://schemas.microsoft.com/office/drawing/2014/main" id="{5EEA12AE-1C78-4ED8-B0BC-DDF190E715E0}"/>
              </a:ext>
            </a:extLst>
          </p:cNvPr>
          <p:cNvCxnSpPr>
            <a:cxnSpLocks/>
            <a:endCxn id="255" idx="0"/>
          </p:cNvCxnSpPr>
          <p:nvPr/>
        </p:nvCxnSpPr>
        <p:spPr bwMode="auto">
          <a:xfrm flipH="1">
            <a:off x="7039552" y="3112857"/>
            <a:ext cx="473324" cy="225108"/>
          </a:xfrm>
          <a:prstGeom prst="straightConnector1">
            <a:avLst/>
          </a:prstGeom>
          <a:noFill/>
          <a:ln w="12700" cap="flat" cmpd="sng" algn="ctr">
            <a:solidFill>
              <a:schemeClr val="tx1"/>
            </a:solidFill>
            <a:prstDash val="solid"/>
            <a:round/>
            <a:headEnd type="arrow" w="med" len="med"/>
            <a:tailEnd type="none" w="med" len="med"/>
          </a:ln>
          <a:effectLst/>
        </p:spPr>
      </p:cxnSp>
      <p:cxnSp>
        <p:nvCxnSpPr>
          <p:cNvPr id="257" name="Straight Arrow Connector 256">
            <a:extLst>
              <a:ext uri="{FF2B5EF4-FFF2-40B4-BE49-F238E27FC236}">
                <a16:creationId xmlns:a16="http://schemas.microsoft.com/office/drawing/2014/main" id="{597402C9-6A2D-486B-B37B-07FF607A68D6}"/>
              </a:ext>
            </a:extLst>
          </p:cNvPr>
          <p:cNvCxnSpPr>
            <a:cxnSpLocks/>
            <a:endCxn id="255" idx="0"/>
          </p:cNvCxnSpPr>
          <p:nvPr/>
        </p:nvCxnSpPr>
        <p:spPr bwMode="auto">
          <a:xfrm>
            <a:off x="7023299" y="2999116"/>
            <a:ext cx="16253" cy="338849"/>
          </a:xfrm>
          <a:prstGeom prst="straightConnector1">
            <a:avLst/>
          </a:prstGeom>
          <a:noFill/>
          <a:ln w="12700" cap="flat" cmpd="sng" algn="ctr">
            <a:solidFill>
              <a:schemeClr val="tx1"/>
            </a:solidFill>
            <a:prstDash val="solid"/>
            <a:round/>
            <a:headEnd type="arrow" w="med" len="med"/>
            <a:tailEnd type="none" w="med" len="med"/>
          </a:ln>
          <a:effectLst/>
        </p:spPr>
      </p:cxnSp>
      <p:sp>
        <p:nvSpPr>
          <p:cNvPr id="404" name="Freeform 168">
            <a:extLst>
              <a:ext uri="{FF2B5EF4-FFF2-40B4-BE49-F238E27FC236}">
                <a16:creationId xmlns:a16="http://schemas.microsoft.com/office/drawing/2014/main" id="{3FC57D17-70D1-4BE9-B53E-93FA6C0324DB}"/>
              </a:ext>
            </a:extLst>
          </p:cNvPr>
          <p:cNvSpPr>
            <a:spLocks/>
          </p:cNvSpPr>
          <p:nvPr/>
        </p:nvSpPr>
        <p:spPr bwMode="auto">
          <a:xfrm>
            <a:off x="8882665" y="5569281"/>
            <a:ext cx="1658626" cy="43810"/>
          </a:xfrm>
          <a:custGeom>
            <a:avLst/>
            <a:gdLst>
              <a:gd name="T0" fmla="*/ 0 w 1144"/>
              <a:gd name="T1" fmla="*/ 0 h 30"/>
              <a:gd name="T2" fmla="*/ 0 w 1144"/>
              <a:gd name="T3" fmla="*/ 30 h 30"/>
              <a:gd name="T4" fmla="*/ 1144 w 1144"/>
              <a:gd name="T5" fmla="*/ 21 h 30"/>
              <a:gd name="T6" fmla="*/ 1144 w 1144"/>
              <a:gd name="T7" fmla="*/ 0 h 30"/>
              <a:gd name="T8" fmla="*/ 0 w 1144"/>
              <a:gd name="T9" fmla="*/ 0 h 30"/>
            </a:gdLst>
            <a:ahLst/>
            <a:cxnLst>
              <a:cxn ang="0">
                <a:pos x="T0" y="T1"/>
              </a:cxn>
              <a:cxn ang="0">
                <a:pos x="T2" y="T3"/>
              </a:cxn>
              <a:cxn ang="0">
                <a:pos x="T4" y="T5"/>
              </a:cxn>
              <a:cxn ang="0">
                <a:pos x="T6" y="T7"/>
              </a:cxn>
              <a:cxn ang="0">
                <a:pos x="T8" y="T9"/>
              </a:cxn>
            </a:cxnLst>
            <a:rect l="0" t="0" r="r" b="b"/>
            <a:pathLst>
              <a:path w="1144" h="30">
                <a:moveTo>
                  <a:pt x="0" y="0"/>
                </a:moveTo>
                <a:lnTo>
                  <a:pt x="0" y="30"/>
                </a:lnTo>
                <a:lnTo>
                  <a:pt x="1144" y="21"/>
                </a:lnTo>
                <a:lnTo>
                  <a:pt x="114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A8965A48-1BF2-4577-B262-FA399D4F7C82}"/>
              </a:ext>
            </a:extLst>
          </p:cNvPr>
          <p:cNvGrpSpPr/>
          <p:nvPr/>
        </p:nvGrpSpPr>
        <p:grpSpPr>
          <a:xfrm flipH="1">
            <a:off x="6290931" y="3329907"/>
            <a:ext cx="762182" cy="1804954"/>
            <a:chOff x="9368365" y="4539757"/>
            <a:chExt cx="775668" cy="1804954"/>
          </a:xfrm>
        </p:grpSpPr>
        <p:sp>
          <p:nvSpPr>
            <p:cNvPr id="320" name="Freeform 84">
              <a:extLst>
                <a:ext uri="{FF2B5EF4-FFF2-40B4-BE49-F238E27FC236}">
                  <a16:creationId xmlns:a16="http://schemas.microsoft.com/office/drawing/2014/main" id="{DB11BEF3-4C9A-4492-93F6-0488C5FCD599}"/>
                </a:ext>
              </a:extLst>
            </p:cNvPr>
            <p:cNvSpPr>
              <a:spLocks/>
            </p:cNvSpPr>
            <p:nvPr/>
          </p:nvSpPr>
          <p:spPr bwMode="auto">
            <a:xfrm>
              <a:off x="9896109" y="4563122"/>
              <a:ext cx="110188" cy="227810"/>
            </a:xfrm>
            <a:custGeom>
              <a:avLst/>
              <a:gdLst>
                <a:gd name="T0" fmla="*/ 6 w 34"/>
                <a:gd name="T1" fmla="*/ 13 h 69"/>
                <a:gd name="T2" fmla="*/ 24 w 34"/>
                <a:gd name="T3" fmla="*/ 7 h 69"/>
                <a:gd name="T4" fmla="*/ 29 w 34"/>
                <a:gd name="T5" fmla="*/ 37 h 69"/>
                <a:gd name="T6" fmla="*/ 17 w 34"/>
                <a:gd name="T7" fmla="*/ 65 h 69"/>
                <a:gd name="T8" fmla="*/ 13 w 34"/>
                <a:gd name="T9" fmla="*/ 68 h 69"/>
                <a:gd name="T10" fmla="*/ 3 w 34"/>
                <a:gd name="T11" fmla="*/ 52 h 69"/>
                <a:gd name="T12" fmla="*/ 4 w 34"/>
                <a:gd name="T13" fmla="*/ 32 h 69"/>
                <a:gd name="T14" fmla="*/ 6 w 34"/>
                <a:gd name="T15" fmla="*/ 13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9">
                  <a:moveTo>
                    <a:pt x="6" y="13"/>
                  </a:moveTo>
                  <a:cubicBezTo>
                    <a:pt x="6" y="13"/>
                    <a:pt x="15" y="0"/>
                    <a:pt x="24" y="7"/>
                  </a:cubicBezTo>
                  <a:cubicBezTo>
                    <a:pt x="34" y="15"/>
                    <a:pt x="33" y="31"/>
                    <a:pt x="29" y="37"/>
                  </a:cubicBezTo>
                  <a:cubicBezTo>
                    <a:pt x="24" y="42"/>
                    <a:pt x="16" y="64"/>
                    <a:pt x="17" y="65"/>
                  </a:cubicBezTo>
                  <a:cubicBezTo>
                    <a:pt x="19" y="65"/>
                    <a:pt x="17" y="69"/>
                    <a:pt x="13" y="68"/>
                  </a:cubicBezTo>
                  <a:cubicBezTo>
                    <a:pt x="10" y="68"/>
                    <a:pt x="0" y="63"/>
                    <a:pt x="3" y="52"/>
                  </a:cubicBezTo>
                  <a:cubicBezTo>
                    <a:pt x="7" y="41"/>
                    <a:pt x="4" y="32"/>
                    <a:pt x="4" y="32"/>
                  </a:cubicBezTo>
                  <a:lnTo>
                    <a:pt x="6" y="13"/>
                  </a:lnTo>
                  <a:close/>
                </a:path>
              </a:pathLst>
            </a:custGeom>
            <a:solidFill>
              <a:srgbClr val="8E3C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85">
              <a:extLst>
                <a:ext uri="{FF2B5EF4-FFF2-40B4-BE49-F238E27FC236}">
                  <a16:creationId xmlns:a16="http://schemas.microsoft.com/office/drawing/2014/main" id="{1794DDD9-AC1D-49A1-BD09-D0EEF4910AC7}"/>
                </a:ext>
              </a:extLst>
            </p:cNvPr>
            <p:cNvSpPr>
              <a:spLocks/>
            </p:cNvSpPr>
            <p:nvPr/>
          </p:nvSpPr>
          <p:spPr bwMode="auto">
            <a:xfrm>
              <a:off x="9745325" y="6153409"/>
              <a:ext cx="156583" cy="162095"/>
            </a:xfrm>
            <a:custGeom>
              <a:avLst/>
              <a:gdLst>
                <a:gd name="T0" fmla="*/ 42 w 48"/>
                <a:gd name="T1" fmla="*/ 1 h 49"/>
                <a:gd name="T2" fmla="*/ 46 w 48"/>
                <a:gd name="T3" fmla="*/ 13 h 49"/>
                <a:gd name="T4" fmla="*/ 47 w 48"/>
                <a:gd name="T5" fmla="*/ 23 h 49"/>
                <a:gd name="T6" fmla="*/ 32 w 48"/>
                <a:gd name="T7" fmla="*/ 30 h 49"/>
                <a:gd name="T8" fmla="*/ 16 w 48"/>
                <a:gd name="T9" fmla="*/ 47 h 49"/>
                <a:gd name="T10" fmla="*/ 1 w 48"/>
                <a:gd name="T11" fmla="*/ 47 h 49"/>
                <a:gd name="T12" fmla="*/ 10 w 48"/>
                <a:gd name="T13" fmla="*/ 36 h 49"/>
                <a:gd name="T14" fmla="*/ 26 w 48"/>
                <a:gd name="T15" fmla="*/ 6 h 49"/>
                <a:gd name="T16" fmla="*/ 42 w 48"/>
                <a:gd name="T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9">
                  <a:moveTo>
                    <a:pt x="42" y="1"/>
                  </a:moveTo>
                  <a:cubicBezTo>
                    <a:pt x="42" y="7"/>
                    <a:pt x="45" y="10"/>
                    <a:pt x="46" y="13"/>
                  </a:cubicBezTo>
                  <a:cubicBezTo>
                    <a:pt x="48" y="16"/>
                    <a:pt x="48" y="21"/>
                    <a:pt x="47" y="23"/>
                  </a:cubicBezTo>
                  <a:cubicBezTo>
                    <a:pt x="43" y="27"/>
                    <a:pt x="38" y="26"/>
                    <a:pt x="32" y="30"/>
                  </a:cubicBezTo>
                  <a:cubicBezTo>
                    <a:pt x="27" y="33"/>
                    <a:pt x="20" y="46"/>
                    <a:pt x="16" y="47"/>
                  </a:cubicBezTo>
                  <a:cubicBezTo>
                    <a:pt x="11" y="48"/>
                    <a:pt x="1" y="49"/>
                    <a:pt x="1" y="47"/>
                  </a:cubicBezTo>
                  <a:cubicBezTo>
                    <a:pt x="0" y="44"/>
                    <a:pt x="10" y="36"/>
                    <a:pt x="10" y="36"/>
                  </a:cubicBezTo>
                  <a:cubicBezTo>
                    <a:pt x="25" y="15"/>
                    <a:pt x="26" y="6"/>
                    <a:pt x="26" y="6"/>
                  </a:cubicBezTo>
                  <a:cubicBezTo>
                    <a:pt x="26" y="6"/>
                    <a:pt x="42" y="0"/>
                    <a:pt x="42" y="1"/>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86">
              <a:extLst>
                <a:ext uri="{FF2B5EF4-FFF2-40B4-BE49-F238E27FC236}">
                  <a16:creationId xmlns:a16="http://schemas.microsoft.com/office/drawing/2014/main" id="{01E89DC0-4E1C-416A-9A11-3D96CC6ADF5E}"/>
                </a:ext>
              </a:extLst>
            </p:cNvPr>
            <p:cNvSpPr>
              <a:spLocks/>
            </p:cNvSpPr>
            <p:nvPr/>
          </p:nvSpPr>
          <p:spPr bwMode="auto">
            <a:xfrm>
              <a:off x="9735175" y="6179694"/>
              <a:ext cx="169633" cy="143111"/>
            </a:xfrm>
            <a:custGeom>
              <a:avLst/>
              <a:gdLst>
                <a:gd name="T0" fmla="*/ 13 w 52"/>
                <a:gd name="T1" fmla="*/ 28 h 43"/>
                <a:gd name="T2" fmla="*/ 11 w 52"/>
                <a:gd name="T3" fmla="*/ 32 h 43"/>
                <a:gd name="T4" fmla="*/ 17 w 52"/>
                <a:gd name="T5" fmla="*/ 31 h 43"/>
                <a:gd name="T6" fmla="*/ 44 w 52"/>
                <a:gd name="T7" fmla="*/ 8 h 43"/>
                <a:gd name="T8" fmla="*/ 47 w 52"/>
                <a:gd name="T9" fmla="*/ 0 h 43"/>
                <a:gd name="T10" fmla="*/ 51 w 52"/>
                <a:gd name="T11" fmla="*/ 11 h 43"/>
                <a:gd name="T12" fmla="*/ 50 w 52"/>
                <a:gd name="T13" fmla="*/ 15 h 43"/>
                <a:gd name="T14" fmla="*/ 37 w 52"/>
                <a:gd name="T15" fmla="*/ 23 h 43"/>
                <a:gd name="T16" fmla="*/ 21 w 52"/>
                <a:gd name="T17" fmla="*/ 41 h 43"/>
                <a:gd name="T18" fmla="*/ 1 w 52"/>
                <a:gd name="T19" fmla="*/ 41 h 43"/>
                <a:gd name="T20" fmla="*/ 13 w 52"/>
                <a:gd name="T21"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3">
                  <a:moveTo>
                    <a:pt x="13" y="28"/>
                  </a:moveTo>
                  <a:cubicBezTo>
                    <a:pt x="13" y="28"/>
                    <a:pt x="10" y="31"/>
                    <a:pt x="11" y="32"/>
                  </a:cubicBezTo>
                  <a:cubicBezTo>
                    <a:pt x="11" y="33"/>
                    <a:pt x="16" y="32"/>
                    <a:pt x="17" y="31"/>
                  </a:cubicBezTo>
                  <a:cubicBezTo>
                    <a:pt x="28" y="25"/>
                    <a:pt x="41" y="12"/>
                    <a:pt x="44" y="8"/>
                  </a:cubicBezTo>
                  <a:cubicBezTo>
                    <a:pt x="47" y="4"/>
                    <a:pt x="47" y="0"/>
                    <a:pt x="47" y="0"/>
                  </a:cubicBezTo>
                  <a:cubicBezTo>
                    <a:pt x="48" y="0"/>
                    <a:pt x="52" y="6"/>
                    <a:pt x="51" y="11"/>
                  </a:cubicBezTo>
                  <a:cubicBezTo>
                    <a:pt x="51" y="12"/>
                    <a:pt x="50" y="14"/>
                    <a:pt x="50" y="15"/>
                  </a:cubicBezTo>
                  <a:cubicBezTo>
                    <a:pt x="47" y="17"/>
                    <a:pt x="39" y="22"/>
                    <a:pt x="37" y="23"/>
                  </a:cubicBezTo>
                  <a:cubicBezTo>
                    <a:pt x="32" y="27"/>
                    <a:pt x="26" y="39"/>
                    <a:pt x="21" y="41"/>
                  </a:cubicBezTo>
                  <a:cubicBezTo>
                    <a:pt x="17" y="42"/>
                    <a:pt x="2" y="43"/>
                    <a:pt x="1" y="41"/>
                  </a:cubicBezTo>
                  <a:cubicBezTo>
                    <a:pt x="0" y="39"/>
                    <a:pt x="8" y="32"/>
                    <a:pt x="13" y="28"/>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87">
              <a:extLst>
                <a:ext uri="{FF2B5EF4-FFF2-40B4-BE49-F238E27FC236}">
                  <a16:creationId xmlns:a16="http://schemas.microsoft.com/office/drawing/2014/main" id="{BE414734-2519-4EEB-9E5F-5F221D14FFA3}"/>
                </a:ext>
              </a:extLst>
            </p:cNvPr>
            <p:cNvSpPr>
              <a:spLocks/>
            </p:cNvSpPr>
            <p:nvPr/>
          </p:nvSpPr>
          <p:spPr bwMode="auto">
            <a:xfrm>
              <a:off x="9846814" y="6213282"/>
              <a:ext cx="55094" cy="83238"/>
            </a:xfrm>
            <a:custGeom>
              <a:avLst/>
              <a:gdLst>
                <a:gd name="T0" fmla="*/ 17 w 17"/>
                <a:gd name="T1" fmla="*/ 0 h 25"/>
                <a:gd name="T2" fmla="*/ 14 w 17"/>
                <a:gd name="T3" fmla="*/ 12 h 25"/>
                <a:gd name="T4" fmla="*/ 13 w 17"/>
                <a:gd name="T5" fmla="*/ 25 h 25"/>
                <a:gd name="T6" fmla="*/ 11 w 17"/>
                <a:gd name="T7" fmla="*/ 25 h 25"/>
                <a:gd name="T8" fmla="*/ 3 w 17"/>
                <a:gd name="T9" fmla="*/ 13 h 25"/>
                <a:gd name="T10" fmla="*/ 17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7" y="0"/>
                  </a:moveTo>
                  <a:cubicBezTo>
                    <a:pt x="17" y="0"/>
                    <a:pt x="15" y="9"/>
                    <a:pt x="14" y="12"/>
                  </a:cubicBezTo>
                  <a:cubicBezTo>
                    <a:pt x="13" y="16"/>
                    <a:pt x="13" y="25"/>
                    <a:pt x="13" y="25"/>
                  </a:cubicBezTo>
                  <a:cubicBezTo>
                    <a:pt x="11" y="25"/>
                    <a:pt x="11" y="25"/>
                    <a:pt x="11" y="25"/>
                  </a:cubicBezTo>
                  <a:cubicBezTo>
                    <a:pt x="11" y="25"/>
                    <a:pt x="12" y="8"/>
                    <a:pt x="3" y="13"/>
                  </a:cubicBezTo>
                  <a:cubicBezTo>
                    <a:pt x="0" y="15"/>
                    <a:pt x="17" y="0"/>
                    <a:pt x="17" y="0"/>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88">
              <a:extLst>
                <a:ext uri="{FF2B5EF4-FFF2-40B4-BE49-F238E27FC236}">
                  <a16:creationId xmlns:a16="http://schemas.microsoft.com/office/drawing/2014/main" id="{3259D02E-2D02-44F2-BD07-3EB761D9947A}"/>
                </a:ext>
              </a:extLst>
            </p:cNvPr>
            <p:cNvSpPr>
              <a:spLocks/>
            </p:cNvSpPr>
            <p:nvPr/>
          </p:nvSpPr>
          <p:spPr bwMode="auto">
            <a:xfrm>
              <a:off x="9793170" y="5694869"/>
              <a:ext cx="134836" cy="497968"/>
            </a:xfrm>
            <a:custGeom>
              <a:avLst/>
              <a:gdLst>
                <a:gd name="T0" fmla="*/ 26 w 41"/>
                <a:gd name="T1" fmla="*/ 14 h 151"/>
                <a:gd name="T2" fmla="*/ 40 w 41"/>
                <a:gd name="T3" fmla="*/ 68 h 151"/>
                <a:gd name="T4" fmla="*/ 26 w 41"/>
                <a:gd name="T5" fmla="*/ 146 h 151"/>
                <a:gd name="T6" fmla="*/ 11 w 41"/>
                <a:gd name="T7" fmla="*/ 145 h 151"/>
                <a:gd name="T8" fmla="*/ 4 w 41"/>
                <a:gd name="T9" fmla="*/ 52 h 151"/>
                <a:gd name="T10" fmla="*/ 0 w 41"/>
                <a:gd name="T11" fmla="*/ 15 h 151"/>
                <a:gd name="T12" fmla="*/ 26 w 41"/>
                <a:gd name="T13" fmla="*/ 14 h 151"/>
              </a:gdLst>
              <a:ahLst/>
              <a:cxnLst>
                <a:cxn ang="0">
                  <a:pos x="T0" y="T1"/>
                </a:cxn>
                <a:cxn ang="0">
                  <a:pos x="T2" y="T3"/>
                </a:cxn>
                <a:cxn ang="0">
                  <a:pos x="T4" y="T5"/>
                </a:cxn>
                <a:cxn ang="0">
                  <a:pos x="T6" y="T7"/>
                </a:cxn>
                <a:cxn ang="0">
                  <a:pos x="T8" y="T9"/>
                </a:cxn>
                <a:cxn ang="0">
                  <a:pos x="T10" y="T11"/>
                </a:cxn>
                <a:cxn ang="0">
                  <a:pos x="T12" y="T13"/>
                </a:cxn>
              </a:cxnLst>
              <a:rect l="0" t="0" r="r" b="b"/>
              <a:pathLst>
                <a:path w="41" h="151">
                  <a:moveTo>
                    <a:pt x="26" y="14"/>
                  </a:moveTo>
                  <a:cubicBezTo>
                    <a:pt x="38" y="26"/>
                    <a:pt x="41" y="57"/>
                    <a:pt x="40" y="68"/>
                  </a:cubicBezTo>
                  <a:cubicBezTo>
                    <a:pt x="40" y="80"/>
                    <a:pt x="26" y="142"/>
                    <a:pt x="26" y="146"/>
                  </a:cubicBezTo>
                  <a:cubicBezTo>
                    <a:pt x="27" y="151"/>
                    <a:pt x="11" y="147"/>
                    <a:pt x="11" y="145"/>
                  </a:cubicBezTo>
                  <a:cubicBezTo>
                    <a:pt x="12" y="121"/>
                    <a:pt x="5" y="58"/>
                    <a:pt x="4" y="52"/>
                  </a:cubicBezTo>
                  <a:cubicBezTo>
                    <a:pt x="3" y="46"/>
                    <a:pt x="0" y="17"/>
                    <a:pt x="0" y="15"/>
                  </a:cubicBezTo>
                  <a:cubicBezTo>
                    <a:pt x="0" y="0"/>
                    <a:pt x="20" y="7"/>
                    <a:pt x="26" y="14"/>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89">
              <a:extLst>
                <a:ext uri="{FF2B5EF4-FFF2-40B4-BE49-F238E27FC236}">
                  <a16:creationId xmlns:a16="http://schemas.microsoft.com/office/drawing/2014/main" id="{BEBFF269-E32B-4E41-84D9-F9E8AC2E0B3E}"/>
                </a:ext>
              </a:extLst>
            </p:cNvPr>
            <p:cNvSpPr>
              <a:spLocks/>
            </p:cNvSpPr>
            <p:nvPr/>
          </p:nvSpPr>
          <p:spPr bwMode="auto">
            <a:xfrm>
              <a:off x="10072990" y="6236647"/>
              <a:ext cx="71043" cy="108064"/>
            </a:xfrm>
            <a:custGeom>
              <a:avLst/>
              <a:gdLst>
                <a:gd name="T0" fmla="*/ 16 w 22"/>
                <a:gd name="T1" fmla="*/ 0 h 33"/>
                <a:gd name="T2" fmla="*/ 22 w 22"/>
                <a:gd name="T3" fmla="*/ 19 h 33"/>
                <a:gd name="T4" fmla="*/ 17 w 22"/>
                <a:gd name="T5" fmla="*/ 33 h 33"/>
                <a:gd name="T6" fmla="*/ 5 w 22"/>
                <a:gd name="T7" fmla="*/ 25 h 33"/>
                <a:gd name="T8" fmla="*/ 0 w 22"/>
                <a:gd name="T9" fmla="*/ 5 h 33"/>
                <a:gd name="T10" fmla="*/ 16 w 22"/>
                <a:gd name="T11" fmla="*/ 0 h 33"/>
              </a:gdLst>
              <a:ahLst/>
              <a:cxnLst>
                <a:cxn ang="0">
                  <a:pos x="T0" y="T1"/>
                </a:cxn>
                <a:cxn ang="0">
                  <a:pos x="T2" y="T3"/>
                </a:cxn>
                <a:cxn ang="0">
                  <a:pos x="T4" y="T5"/>
                </a:cxn>
                <a:cxn ang="0">
                  <a:pos x="T6" y="T7"/>
                </a:cxn>
                <a:cxn ang="0">
                  <a:pos x="T8" y="T9"/>
                </a:cxn>
                <a:cxn ang="0">
                  <a:pos x="T10" y="T11"/>
                </a:cxn>
              </a:cxnLst>
              <a:rect l="0" t="0" r="r" b="b"/>
              <a:pathLst>
                <a:path w="22" h="33">
                  <a:moveTo>
                    <a:pt x="16" y="0"/>
                  </a:moveTo>
                  <a:cubicBezTo>
                    <a:pt x="16" y="0"/>
                    <a:pt x="22" y="15"/>
                    <a:pt x="22" y="19"/>
                  </a:cubicBezTo>
                  <a:cubicBezTo>
                    <a:pt x="22" y="23"/>
                    <a:pt x="20" y="32"/>
                    <a:pt x="17" y="33"/>
                  </a:cubicBezTo>
                  <a:cubicBezTo>
                    <a:pt x="14" y="33"/>
                    <a:pt x="6" y="26"/>
                    <a:pt x="5" y="25"/>
                  </a:cubicBezTo>
                  <a:cubicBezTo>
                    <a:pt x="0" y="18"/>
                    <a:pt x="0" y="5"/>
                    <a:pt x="0" y="5"/>
                  </a:cubicBezTo>
                  <a:lnTo>
                    <a:pt x="16"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90">
              <a:extLst>
                <a:ext uri="{FF2B5EF4-FFF2-40B4-BE49-F238E27FC236}">
                  <a16:creationId xmlns:a16="http://schemas.microsoft.com/office/drawing/2014/main" id="{4AF13ECF-B966-47EF-905E-E698B7FCA7FB}"/>
                </a:ext>
              </a:extLst>
            </p:cNvPr>
            <p:cNvSpPr>
              <a:spLocks/>
            </p:cNvSpPr>
            <p:nvPr/>
          </p:nvSpPr>
          <p:spPr bwMode="auto">
            <a:xfrm>
              <a:off x="10068641" y="6210361"/>
              <a:ext cx="66693" cy="102222"/>
            </a:xfrm>
            <a:custGeom>
              <a:avLst/>
              <a:gdLst>
                <a:gd name="T0" fmla="*/ 13 w 20"/>
                <a:gd name="T1" fmla="*/ 0 h 31"/>
                <a:gd name="T2" fmla="*/ 19 w 20"/>
                <a:gd name="T3" fmla="*/ 20 h 31"/>
                <a:gd name="T4" fmla="*/ 15 w 20"/>
                <a:gd name="T5" fmla="*/ 30 h 31"/>
                <a:gd name="T6" fmla="*/ 0 w 20"/>
                <a:gd name="T7" fmla="*/ 11 h 31"/>
                <a:gd name="T8" fmla="*/ 1 w 20"/>
                <a:gd name="T9" fmla="*/ 1 h 31"/>
                <a:gd name="T10" fmla="*/ 13 w 20"/>
                <a:gd name="T11" fmla="*/ 0 h 31"/>
              </a:gdLst>
              <a:ahLst/>
              <a:cxnLst>
                <a:cxn ang="0">
                  <a:pos x="T0" y="T1"/>
                </a:cxn>
                <a:cxn ang="0">
                  <a:pos x="T2" y="T3"/>
                </a:cxn>
                <a:cxn ang="0">
                  <a:pos x="T4" y="T5"/>
                </a:cxn>
                <a:cxn ang="0">
                  <a:pos x="T6" y="T7"/>
                </a:cxn>
                <a:cxn ang="0">
                  <a:pos x="T8" y="T9"/>
                </a:cxn>
                <a:cxn ang="0">
                  <a:pos x="T10" y="T11"/>
                </a:cxn>
              </a:cxnLst>
              <a:rect l="0" t="0" r="r" b="b"/>
              <a:pathLst>
                <a:path w="20" h="31">
                  <a:moveTo>
                    <a:pt x="13" y="0"/>
                  </a:moveTo>
                  <a:cubicBezTo>
                    <a:pt x="13" y="0"/>
                    <a:pt x="18" y="11"/>
                    <a:pt x="19" y="20"/>
                  </a:cubicBezTo>
                  <a:cubicBezTo>
                    <a:pt x="20" y="22"/>
                    <a:pt x="18" y="30"/>
                    <a:pt x="15" y="30"/>
                  </a:cubicBezTo>
                  <a:cubicBezTo>
                    <a:pt x="7" y="31"/>
                    <a:pt x="0" y="16"/>
                    <a:pt x="0" y="11"/>
                  </a:cubicBezTo>
                  <a:cubicBezTo>
                    <a:pt x="1" y="6"/>
                    <a:pt x="1" y="1"/>
                    <a:pt x="1" y="1"/>
                  </a:cubicBezTo>
                  <a:lnTo>
                    <a:pt x="13" y="0"/>
                  </a:ln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91">
              <a:extLst>
                <a:ext uri="{FF2B5EF4-FFF2-40B4-BE49-F238E27FC236}">
                  <a16:creationId xmlns:a16="http://schemas.microsoft.com/office/drawing/2014/main" id="{344E855C-DF82-4B16-B8A6-4D7C528CFE1F}"/>
                </a:ext>
              </a:extLst>
            </p:cNvPr>
            <p:cNvSpPr>
              <a:spLocks/>
            </p:cNvSpPr>
            <p:nvPr/>
          </p:nvSpPr>
          <p:spPr bwMode="auto">
            <a:xfrm>
              <a:off x="9967152" y="5724075"/>
              <a:ext cx="155134" cy="531556"/>
            </a:xfrm>
            <a:custGeom>
              <a:avLst/>
              <a:gdLst>
                <a:gd name="T0" fmla="*/ 14 w 47"/>
                <a:gd name="T1" fmla="*/ 3 h 161"/>
                <a:gd name="T2" fmla="*/ 5 w 47"/>
                <a:gd name="T3" fmla="*/ 45 h 161"/>
                <a:gd name="T4" fmla="*/ 32 w 47"/>
                <a:gd name="T5" fmla="*/ 148 h 161"/>
                <a:gd name="T6" fmla="*/ 34 w 47"/>
                <a:gd name="T7" fmla="*/ 161 h 161"/>
                <a:gd name="T8" fmla="*/ 47 w 47"/>
                <a:gd name="T9" fmla="*/ 154 h 161"/>
                <a:gd name="T10" fmla="*/ 44 w 47"/>
                <a:gd name="T11" fmla="*/ 143 h 161"/>
                <a:gd name="T12" fmla="*/ 42 w 47"/>
                <a:gd name="T13" fmla="*/ 47 h 161"/>
                <a:gd name="T14" fmla="*/ 14 w 47"/>
                <a:gd name="T15" fmla="*/ 3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61">
                  <a:moveTo>
                    <a:pt x="14" y="3"/>
                  </a:moveTo>
                  <a:cubicBezTo>
                    <a:pt x="3" y="5"/>
                    <a:pt x="0" y="13"/>
                    <a:pt x="5" y="45"/>
                  </a:cubicBezTo>
                  <a:cubicBezTo>
                    <a:pt x="9" y="69"/>
                    <a:pt x="25" y="123"/>
                    <a:pt x="32" y="148"/>
                  </a:cubicBezTo>
                  <a:cubicBezTo>
                    <a:pt x="34" y="156"/>
                    <a:pt x="33" y="161"/>
                    <a:pt x="34" y="161"/>
                  </a:cubicBezTo>
                  <a:cubicBezTo>
                    <a:pt x="37" y="161"/>
                    <a:pt x="46" y="161"/>
                    <a:pt x="47" y="154"/>
                  </a:cubicBezTo>
                  <a:cubicBezTo>
                    <a:pt x="47" y="153"/>
                    <a:pt x="44" y="147"/>
                    <a:pt x="44" y="143"/>
                  </a:cubicBezTo>
                  <a:cubicBezTo>
                    <a:pt x="44" y="118"/>
                    <a:pt x="43" y="56"/>
                    <a:pt x="42" y="47"/>
                  </a:cubicBezTo>
                  <a:cubicBezTo>
                    <a:pt x="40" y="36"/>
                    <a:pt x="31" y="0"/>
                    <a:pt x="14" y="3"/>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92">
              <a:extLst>
                <a:ext uri="{FF2B5EF4-FFF2-40B4-BE49-F238E27FC236}">
                  <a16:creationId xmlns:a16="http://schemas.microsoft.com/office/drawing/2014/main" id="{6E313E2D-9BE8-48AD-9213-EB14FF2B38B4}"/>
                </a:ext>
              </a:extLst>
            </p:cNvPr>
            <p:cNvSpPr>
              <a:spLocks/>
            </p:cNvSpPr>
            <p:nvPr/>
          </p:nvSpPr>
          <p:spPr bwMode="auto">
            <a:xfrm>
              <a:off x="9613388" y="4840583"/>
              <a:ext cx="210228" cy="343174"/>
            </a:xfrm>
            <a:custGeom>
              <a:avLst/>
              <a:gdLst>
                <a:gd name="T0" fmla="*/ 50 w 64"/>
                <a:gd name="T1" fmla="*/ 2 h 104"/>
                <a:gd name="T2" fmla="*/ 24 w 64"/>
                <a:gd name="T3" fmla="*/ 42 h 104"/>
                <a:gd name="T4" fmla="*/ 13 w 64"/>
                <a:gd name="T5" fmla="*/ 95 h 104"/>
                <a:gd name="T6" fmla="*/ 45 w 64"/>
                <a:gd name="T7" fmla="*/ 54 h 104"/>
                <a:gd name="T8" fmla="*/ 50 w 64"/>
                <a:gd name="T9" fmla="*/ 2 h 104"/>
              </a:gdLst>
              <a:ahLst/>
              <a:cxnLst>
                <a:cxn ang="0">
                  <a:pos x="T0" y="T1"/>
                </a:cxn>
                <a:cxn ang="0">
                  <a:pos x="T2" y="T3"/>
                </a:cxn>
                <a:cxn ang="0">
                  <a:pos x="T4" y="T5"/>
                </a:cxn>
                <a:cxn ang="0">
                  <a:pos x="T6" y="T7"/>
                </a:cxn>
                <a:cxn ang="0">
                  <a:pos x="T8" y="T9"/>
                </a:cxn>
              </a:cxnLst>
              <a:rect l="0" t="0" r="r" b="b"/>
              <a:pathLst>
                <a:path w="64" h="104">
                  <a:moveTo>
                    <a:pt x="50" y="2"/>
                  </a:moveTo>
                  <a:cubicBezTo>
                    <a:pt x="43" y="0"/>
                    <a:pt x="31" y="19"/>
                    <a:pt x="24" y="42"/>
                  </a:cubicBezTo>
                  <a:cubicBezTo>
                    <a:pt x="12" y="81"/>
                    <a:pt x="0" y="88"/>
                    <a:pt x="13" y="95"/>
                  </a:cubicBezTo>
                  <a:cubicBezTo>
                    <a:pt x="30" y="104"/>
                    <a:pt x="30" y="86"/>
                    <a:pt x="45" y="54"/>
                  </a:cubicBezTo>
                  <a:cubicBezTo>
                    <a:pt x="57" y="29"/>
                    <a:pt x="64" y="7"/>
                    <a:pt x="50" y="2"/>
                  </a:cubicBezTo>
                  <a:close/>
                </a:path>
              </a:pathLst>
            </a:custGeom>
            <a:solidFill>
              <a:srgbClr val="D0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93">
              <a:extLst>
                <a:ext uri="{FF2B5EF4-FFF2-40B4-BE49-F238E27FC236}">
                  <a16:creationId xmlns:a16="http://schemas.microsoft.com/office/drawing/2014/main" id="{F86C0786-9B69-4004-9E0E-D9F244C9E34A}"/>
                </a:ext>
              </a:extLst>
            </p:cNvPr>
            <p:cNvSpPr>
              <a:spLocks/>
            </p:cNvSpPr>
            <p:nvPr/>
          </p:nvSpPr>
          <p:spPr bwMode="auto">
            <a:xfrm>
              <a:off x="9738075" y="5315187"/>
              <a:ext cx="166733" cy="525715"/>
            </a:xfrm>
            <a:custGeom>
              <a:avLst/>
              <a:gdLst>
                <a:gd name="T0" fmla="*/ 5 w 51"/>
                <a:gd name="T1" fmla="*/ 13 h 159"/>
                <a:gd name="T2" fmla="*/ 3 w 51"/>
                <a:gd name="T3" fmla="*/ 60 h 159"/>
                <a:gd name="T4" fmla="*/ 17 w 51"/>
                <a:gd name="T5" fmla="*/ 140 h 159"/>
                <a:gd name="T6" fmla="*/ 44 w 51"/>
                <a:gd name="T7" fmla="*/ 144 h 159"/>
                <a:gd name="T8" fmla="*/ 50 w 51"/>
                <a:gd name="T9" fmla="*/ 46 h 159"/>
                <a:gd name="T10" fmla="*/ 37 w 51"/>
                <a:gd name="T11" fmla="*/ 9 h 159"/>
                <a:gd name="T12" fmla="*/ 5 w 51"/>
                <a:gd name="T13" fmla="*/ 13 h 159"/>
              </a:gdLst>
              <a:ahLst/>
              <a:cxnLst>
                <a:cxn ang="0">
                  <a:pos x="T0" y="T1"/>
                </a:cxn>
                <a:cxn ang="0">
                  <a:pos x="T2" y="T3"/>
                </a:cxn>
                <a:cxn ang="0">
                  <a:pos x="T4" y="T5"/>
                </a:cxn>
                <a:cxn ang="0">
                  <a:pos x="T6" y="T7"/>
                </a:cxn>
                <a:cxn ang="0">
                  <a:pos x="T8" y="T9"/>
                </a:cxn>
                <a:cxn ang="0">
                  <a:pos x="T10" y="T11"/>
                </a:cxn>
                <a:cxn ang="0">
                  <a:pos x="T12" y="T13"/>
                </a:cxn>
              </a:cxnLst>
              <a:rect l="0" t="0" r="r" b="b"/>
              <a:pathLst>
                <a:path w="51" h="159">
                  <a:moveTo>
                    <a:pt x="5" y="13"/>
                  </a:moveTo>
                  <a:cubicBezTo>
                    <a:pt x="0" y="23"/>
                    <a:pt x="0" y="39"/>
                    <a:pt x="3" y="60"/>
                  </a:cubicBezTo>
                  <a:cubicBezTo>
                    <a:pt x="6" y="90"/>
                    <a:pt x="16" y="136"/>
                    <a:pt x="17" y="140"/>
                  </a:cubicBezTo>
                  <a:cubicBezTo>
                    <a:pt x="22" y="159"/>
                    <a:pt x="41" y="159"/>
                    <a:pt x="44" y="144"/>
                  </a:cubicBezTo>
                  <a:cubicBezTo>
                    <a:pt x="45" y="139"/>
                    <a:pt x="51" y="55"/>
                    <a:pt x="50" y="46"/>
                  </a:cubicBezTo>
                  <a:cubicBezTo>
                    <a:pt x="49" y="37"/>
                    <a:pt x="44" y="20"/>
                    <a:pt x="37" y="9"/>
                  </a:cubicBezTo>
                  <a:cubicBezTo>
                    <a:pt x="32" y="1"/>
                    <a:pt x="13" y="0"/>
                    <a:pt x="5" y="13"/>
                  </a:cubicBezTo>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94">
              <a:extLst>
                <a:ext uri="{FF2B5EF4-FFF2-40B4-BE49-F238E27FC236}">
                  <a16:creationId xmlns:a16="http://schemas.microsoft.com/office/drawing/2014/main" id="{F70D3D2F-9BE5-4AF8-8791-B3966235DD09}"/>
                </a:ext>
              </a:extLst>
            </p:cNvPr>
            <p:cNvSpPr>
              <a:spLocks/>
            </p:cNvSpPr>
            <p:nvPr/>
          </p:nvSpPr>
          <p:spPr bwMode="auto">
            <a:xfrm>
              <a:off x="9896109" y="5322488"/>
              <a:ext cx="182681" cy="521333"/>
            </a:xfrm>
            <a:custGeom>
              <a:avLst/>
              <a:gdLst>
                <a:gd name="T0" fmla="*/ 43 w 56"/>
                <a:gd name="T1" fmla="*/ 12 h 158"/>
                <a:gd name="T2" fmla="*/ 54 w 56"/>
                <a:gd name="T3" fmla="*/ 58 h 158"/>
                <a:gd name="T4" fmla="*/ 55 w 56"/>
                <a:gd name="T5" fmla="*/ 136 h 158"/>
                <a:gd name="T6" fmla="*/ 26 w 56"/>
                <a:gd name="T7" fmla="*/ 144 h 158"/>
                <a:gd name="T8" fmla="*/ 3 w 56"/>
                <a:gd name="T9" fmla="*/ 50 h 158"/>
                <a:gd name="T10" fmla="*/ 5 w 56"/>
                <a:gd name="T11" fmla="*/ 12 h 158"/>
                <a:gd name="T12" fmla="*/ 43 w 56"/>
                <a:gd name="T13" fmla="*/ 12 h 158"/>
              </a:gdLst>
              <a:ahLst/>
              <a:cxnLst>
                <a:cxn ang="0">
                  <a:pos x="T0" y="T1"/>
                </a:cxn>
                <a:cxn ang="0">
                  <a:pos x="T2" y="T3"/>
                </a:cxn>
                <a:cxn ang="0">
                  <a:pos x="T4" y="T5"/>
                </a:cxn>
                <a:cxn ang="0">
                  <a:pos x="T6" y="T7"/>
                </a:cxn>
                <a:cxn ang="0">
                  <a:pos x="T8" y="T9"/>
                </a:cxn>
                <a:cxn ang="0">
                  <a:pos x="T10" y="T11"/>
                </a:cxn>
                <a:cxn ang="0">
                  <a:pos x="T12" y="T13"/>
                </a:cxn>
              </a:cxnLst>
              <a:rect l="0" t="0" r="r" b="b"/>
              <a:pathLst>
                <a:path w="56" h="158">
                  <a:moveTo>
                    <a:pt x="43" y="12"/>
                  </a:moveTo>
                  <a:cubicBezTo>
                    <a:pt x="49" y="20"/>
                    <a:pt x="52" y="36"/>
                    <a:pt x="54" y="58"/>
                  </a:cubicBezTo>
                  <a:cubicBezTo>
                    <a:pt x="56" y="87"/>
                    <a:pt x="55" y="131"/>
                    <a:pt x="55" y="136"/>
                  </a:cubicBezTo>
                  <a:cubicBezTo>
                    <a:pt x="53" y="155"/>
                    <a:pt x="31" y="158"/>
                    <a:pt x="26" y="144"/>
                  </a:cubicBezTo>
                  <a:cubicBezTo>
                    <a:pt x="24" y="140"/>
                    <a:pt x="4" y="59"/>
                    <a:pt x="3" y="50"/>
                  </a:cubicBezTo>
                  <a:cubicBezTo>
                    <a:pt x="3" y="41"/>
                    <a:pt x="0" y="24"/>
                    <a:pt x="5" y="12"/>
                  </a:cubicBezTo>
                  <a:cubicBezTo>
                    <a:pt x="8" y="4"/>
                    <a:pt x="33" y="0"/>
                    <a:pt x="43" y="12"/>
                  </a:cubicBezTo>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95">
              <a:extLst>
                <a:ext uri="{FF2B5EF4-FFF2-40B4-BE49-F238E27FC236}">
                  <a16:creationId xmlns:a16="http://schemas.microsoft.com/office/drawing/2014/main" id="{EE218E3E-367D-444A-82E4-634E1753189C}"/>
                </a:ext>
              </a:extLst>
            </p:cNvPr>
            <p:cNvSpPr>
              <a:spLocks/>
            </p:cNvSpPr>
            <p:nvPr/>
          </p:nvSpPr>
          <p:spPr bwMode="auto">
            <a:xfrm>
              <a:off x="9745325" y="5315187"/>
              <a:ext cx="153684" cy="151873"/>
            </a:xfrm>
            <a:custGeom>
              <a:avLst/>
              <a:gdLst>
                <a:gd name="T0" fmla="*/ 6 w 47"/>
                <a:gd name="T1" fmla="*/ 0 h 46"/>
                <a:gd name="T2" fmla="*/ 1 w 47"/>
                <a:gd name="T3" fmla="*/ 21 h 46"/>
                <a:gd name="T4" fmla="*/ 44 w 47"/>
                <a:gd name="T5" fmla="*/ 46 h 46"/>
                <a:gd name="T6" fmla="*/ 47 w 47"/>
                <a:gd name="T7" fmla="*/ 46 h 46"/>
                <a:gd name="T8" fmla="*/ 47 w 47"/>
                <a:gd name="T9" fmla="*/ 3 h 46"/>
                <a:gd name="T10" fmla="*/ 6 w 47"/>
                <a:gd name="T11" fmla="*/ 0 h 46"/>
              </a:gdLst>
              <a:ahLst/>
              <a:cxnLst>
                <a:cxn ang="0">
                  <a:pos x="T0" y="T1"/>
                </a:cxn>
                <a:cxn ang="0">
                  <a:pos x="T2" y="T3"/>
                </a:cxn>
                <a:cxn ang="0">
                  <a:pos x="T4" y="T5"/>
                </a:cxn>
                <a:cxn ang="0">
                  <a:pos x="T6" y="T7"/>
                </a:cxn>
                <a:cxn ang="0">
                  <a:pos x="T8" y="T9"/>
                </a:cxn>
                <a:cxn ang="0">
                  <a:pos x="T10" y="T11"/>
                </a:cxn>
              </a:cxnLst>
              <a:rect l="0" t="0" r="r" b="b"/>
              <a:pathLst>
                <a:path w="47" h="46">
                  <a:moveTo>
                    <a:pt x="6" y="0"/>
                  </a:moveTo>
                  <a:cubicBezTo>
                    <a:pt x="3" y="9"/>
                    <a:pt x="0" y="17"/>
                    <a:pt x="1" y="21"/>
                  </a:cubicBezTo>
                  <a:cubicBezTo>
                    <a:pt x="5" y="35"/>
                    <a:pt x="44" y="46"/>
                    <a:pt x="44" y="46"/>
                  </a:cubicBezTo>
                  <a:cubicBezTo>
                    <a:pt x="47" y="46"/>
                    <a:pt x="47" y="46"/>
                    <a:pt x="47" y="46"/>
                  </a:cubicBezTo>
                  <a:cubicBezTo>
                    <a:pt x="47" y="3"/>
                    <a:pt x="47" y="3"/>
                    <a:pt x="47" y="3"/>
                  </a:cubicBezTo>
                  <a:cubicBezTo>
                    <a:pt x="31" y="3"/>
                    <a:pt x="21" y="0"/>
                    <a:pt x="6" y="0"/>
                  </a:cubicBezTo>
                  <a:close/>
                </a:path>
              </a:pathLst>
            </a:custGeom>
            <a:solidFill>
              <a:srgbClr val="28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96">
              <a:extLst>
                <a:ext uri="{FF2B5EF4-FFF2-40B4-BE49-F238E27FC236}">
                  <a16:creationId xmlns:a16="http://schemas.microsoft.com/office/drawing/2014/main" id="{916E4C1E-87BD-49E3-A7D0-0B23ACA217A8}"/>
                </a:ext>
              </a:extLst>
            </p:cNvPr>
            <p:cNvSpPr>
              <a:spLocks/>
            </p:cNvSpPr>
            <p:nvPr/>
          </p:nvSpPr>
          <p:spPr bwMode="auto">
            <a:xfrm>
              <a:off x="9714878" y="4836202"/>
              <a:ext cx="353763" cy="489206"/>
            </a:xfrm>
            <a:custGeom>
              <a:avLst/>
              <a:gdLst>
                <a:gd name="T0" fmla="*/ 104 w 108"/>
                <a:gd name="T1" fmla="*/ 13 h 148"/>
                <a:gd name="T2" fmla="*/ 81 w 108"/>
                <a:gd name="T3" fmla="*/ 3 h 148"/>
                <a:gd name="T4" fmla="*/ 56 w 108"/>
                <a:gd name="T5" fmla="*/ 0 h 148"/>
                <a:gd name="T6" fmla="*/ 19 w 108"/>
                <a:gd name="T7" fmla="*/ 3 h 148"/>
                <a:gd name="T8" fmla="*/ 13 w 108"/>
                <a:gd name="T9" fmla="*/ 16 h 148"/>
                <a:gd name="T10" fmla="*/ 15 w 108"/>
                <a:gd name="T11" fmla="*/ 63 h 148"/>
                <a:gd name="T12" fmla="*/ 21 w 108"/>
                <a:gd name="T13" fmla="*/ 116 h 148"/>
                <a:gd name="T14" fmla="*/ 15 w 108"/>
                <a:gd name="T15" fmla="*/ 145 h 148"/>
                <a:gd name="T16" fmla="*/ 56 w 108"/>
                <a:gd name="T17" fmla="*/ 148 h 148"/>
                <a:gd name="T18" fmla="*/ 101 w 108"/>
                <a:gd name="T19" fmla="*/ 148 h 148"/>
                <a:gd name="T20" fmla="*/ 90 w 108"/>
                <a:gd name="T21" fmla="*/ 116 h 148"/>
                <a:gd name="T22" fmla="*/ 104 w 108"/>
                <a:gd name="T23" fmla="*/ 1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48">
                  <a:moveTo>
                    <a:pt x="104" y="13"/>
                  </a:moveTo>
                  <a:cubicBezTo>
                    <a:pt x="102" y="7"/>
                    <a:pt x="88" y="5"/>
                    <a:pt x="81" y="3"/>
                  </a:cubicBezTo>
                  <a:cubicBezTo>
                    <a:pt x="75" y="1"/>
                    <a:pt x="56" y="0"/>
                    <a:pt x="56" y="0"/>
                  </a:cubicBezTo>
                  <a:cubicBezTo>
                    <a:pt x="56" y="0"/>
                    <a:pt x="25" y="3"/>
                    <a:pt x="19" y="3"/>
                  </a:cubicBezTo>
                  <a:cubicBezTo>
                    <a:pt x="16" y="3"/>
                    <a:pt x="14" y="13"/>
                    <a:pt x="13" y="16"/>
                  </a:cubicBezTo>
                  <a:cubicBezTo>
                    <a:pt x="7" y="32"/>
                    <a:pt x="0" y="50"/>
                    <a:pt x="15" y="63"/>
                  </a:cubicBezTo>
                  <a:cubicBezTo>
                    <a:pt x="18" y="66"/>
                    <a:pt x="21" y="100"/>
                    <a:pt x="21" y="116"/>
                  </a:cubicBezTo>
                  <a:cubicBezTo>
                    <a:pt x="21" y="122"/>
                    <a:pt x="20" y="133"/>
                    <a:pt x="15" y="145"/>
                  </a:cubicBezTo>
                  <a:cubicBezTo>
                    <a:pt x="30" y="145"/>
                    <a:pt x="40" y="148"/>
                    <a:pt x="56" y="148"/>
                  </a:cubicBezTo>
                  <a:cubicBezTo>
                    <a:pt x="71" y="148"/>
                    <a:pt x="86" y="148"/>
                    <a:pt x="101" y="148"/>
                  </a:cubicBezTo>
                  <a:cubicBezTo>
                    <a:pt x="96" y="136"/>
                    <a:pt x="91" y="122"/>
                    <a:pt x="90" y="116"/>
                  </a:cubicBezTo>
                  <a:cubicBezTo>
                    <a:pt x="81" y="68"/>
                    <a:pt x="108" y="22"/>
                    <a:pt x="104" y="13"/>
                  </a:cubicBezTo>
                  <a:close/>
                </a:path>
              </a:pathLst>
            </a:custGeom>
            <a:solidFill>
              <a:srgbClr val="D0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97">
              <a:extLst>
                <a:ext uri="{FF2B5EF4-FFF2-40B4-BE49-F238E27FC236}">
                  <a16:creationId xmlns:a16="http://schemas.microsoft.com/office/drawing/2014/main" id="{957DECBE-55FD-4230-8AB0-DA34AC162A01}"/>
                </a:ext>
              </a:extLst>
            </p:cNvPr>
            <p:cNvSpPr>
              <a:spLocks/>
            </p:cNvSpPr>
            <p:nvPr/>
          </p:nvSpPr>
          <p:spPr bwMode="auto">
            <a:xfrm>
              <a:off x="9899009" y="5325409"/>
              <a:ext cx="166733" cy="141650"/>
            </a:xfrm>
            <a:custGeom>
              <a:avLst/>
              <a:gdLst>
                <a:gd name="T0" fmla="*/ 0 w 51"/>
                <a:gd name="T1" fmla="*/ 0 h 43"/>
                <a:gd name="T2" fmla="*/ 0 w 51"/>
                <a:gd name="T3" fmla="*/ 43 h 43"/>
                <a:gd name="T4" fmla="*/ 2 w 51"/>
                <a:gd name="T5" fmla="*/ 43 h 43"/>
                <a:gd name="T6" fmla="*/ 50 w 51"/>
                <a:gd name="T7" fmla="*/ 21 h 43"/>
                <a:gd name="T8" fmla="*/ 45 w 51"/>
                <a:gd name="T9" fmla="*/ 0 h 43"/>
                <a:gd name="T10" fmla="*/ 0 w 51"/>
                <a:gd name="T11" fmla="*/ 0 h 43"/>
              </a:gdLst>
              <a:ahLst/>
              <a:cxnLst>
                <a:cxn ang="0">
                  <a:pos x="T0" y="T1"/>
                </a:cxn>
                <a:cxn ang="0">
                  <a:pos x="T2" y="T3"/>
                </a:cxn>
                <a:cxn ang="0">
                  <a:pos x="T4" y="T5"/>
                </a:cxn>
                <a:cxn ang="0">
                  <a:pos x="T6" y="T7"/>
                </a:cxn>
                <a:cxn ang="0">
                  <a:pos x="T8" y="T9"/>
                </a:cxn>
                <a:cxn ang="0">
                  <a:pos x="T10" y="T11"/>
                </a:cxn>
              </a:cxnLst>
              <a:rect l="0" t="0" r="r" b="b"/>
              <a:pathLst>
                <a:path w="51" h="43">
                  <a:moveTo>
                    <a:pt x="0" y="0"/>
                  </a:moveTo>
                  <a:cubicBezTo>
                    <a:pt x="0" y="43"/>
                    <a:pt x="0" y="43"/>
                    <a:pt x="0" y="43"/>
                  </a:cubicBezTo>
                  <a:cubicBezTo>
                    <a:pt x="2" y="43"/>
                    <a:pt x="2" y="43"/>
                    <a:pt x="2" y="43"/>
                  </a:cubicBezTo>
                  <a:cubicBezTo>
                    <a:pt x="2" y="43"/>
                    <a:pt x="46" y="35"/>
                    <a:pt x="50" y="21"/>
                  </a:cubicBezTo>
                  <a:cubicBezTo>
                    <a:pt x="51" y="17"/>
                    <a:pt x="48" y="9"/>
                    <a:pt x="45" y="0"/>
                  </a:cubicBezTo>
                  <a:cubicBezTo>
                    <a:pt x="30" y="0"/>
                    <a:pt x="15" y="0"/>
                    <a:pt x="0" y="0"/>
                  </a:cubicBezTo>
                  <a:close/>
                </a:path>
              </a:pathLst>
            </a:custGeom>
            <a:solidFill>
              <a:srgbClr val="28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98">
              <a:extLst>
                <a:ext uri="{FF2B5EF4-FFF2-40B4-BE49-F238E27FC236}">
                  <a16:creationId xmlns:a16="http://schemas.microsoft.com/office/drawing/2014/main" id="{AB316A28-748A-4A36-ABB2-A3FF9B497DE9}"/>
                </a:ext>
              </a:extLst>
            </p:cNvPr>
            <p:cNvSpPr>
              <a:spLocks/>
            </p:cNvSpPr>
            <p:nvPr/>
          </p:nvSpPr>
          <p:spPr bwMode="auto">
            <a:xfrm>
              <a:off x="9820717" y="4725218"/>
              <a:ext cx="143535" cy="144571"/>
            </a:xfrm>
            <a:custGeom>
              <a:avLst/>
              <a:gdLst>
                <a:gd name="T0" fmla="*/ 37 w 44"/>
                <a:gd name="T1" fmla="*/ 24 h 44"/>
                <a:gd name="T2" fmla="*/ 36 w 44"/>
                <a:gd name="T3" fmla="*/ 0 h 44"/>
                <a:gd name="T4" fmla="*/ 24 w 44"/>
                <a:gd name="T5" fmla="*/ 0 h 44"/>
                <a:gd name="T6" fmla="*/ 11 w 44"/>
                <a:gd name="T7" fmla="*/ 0 h 44"/>
                <a:gd name="T8" fmla="*/ 10 w 44"/>
                <a:gd name="T9" fmla="*/ 24 h 44"/>
                <a:gd name="T10" fmla="*/ 0 w 44"/>
                <a:gd name="T11" fmla="*/ 35 h 44"/>
                <a:gd name="T12" fmla="*/ 18 w 44"/>
                <a:gd name="T13" fmla="*/ 44 h 44"/>
                <a:gd name="T14" fmla="*/ 44 w 44"/>
                <a:gd name="T15" fmla="*/ 34 h 44"/>
                <a:gd name="T16" fmla="*/ 37 w 44"/>
                <a:gd name="T17"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37" y="24"/>
                  </a:moveTo>
                  <a:cubicBezTo>
                    <a:pt x="36" y="19"/>
                    <a:pt x="36" y="0"/>
                    <a:pt x="36" y="0"/>
                  </a:cubicBezTo>
                  <a:cubicBezTo>
                    <a:pt x="24" y="0"/>
                    <a:pt x="24" y="0"/>
                    <a:pt x="24" y="0"/>
                  </a:cubicBezTo>
                  <a:cubicBezTo>
                    <a:pt x="11" y="0"/>
                    <a:pt x="11" y="0"/>
                    <a:pt x="11" y="0"/>
                  </a:cubicBezTo>
                  <a:cubicBezTo>
                    <a:pt x="11" y="0"/>
                    <a:pt x="12" y="19"/>
                    <a:pt x="10" y="24"/>
                  </a:cubicBezTo>
                  <a:cubicBezTo>
                    <a:pt x="8" y="29"/>
                    <a:pt x="0" y="35"/>
                    <a:pt x="0" y="35"/>
                  </a:cubicBezTo>
                  <a:cubicBezTo>
                    <a:pt x="18" y="44"/>
                    <a:pt x="18" y="44"/>
                    <a:pt x="18" y="44"/>
                  </a:cubicBezTo>
                  <a:cubicBezTo>
                    <a:pt x="44" y="34"/>
                    <a:pt x="44" y="34"/>
                    <a:pt x="44" y="34"/>
                  </a:cubicBezTo>
                  <a:cubicBezTo>
                    <a:pt x="44" y="34"/>
                    <a:pt x="39" y="29"/>
                    <a:pt x="37" y="2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99">
              <a:extLst>
                <a:ext uri="{FF2B5EF4-FFF2-40B4-BE49-F238E27FC236}">
                  <a16:creationId xmlns:a16="http://schemas.microsoft.com/office/drawing/2014/main" id="{906FD350-5AB7-448E-BE78-411DF6BB88F3}"/>
                </a:ext>
              </a:extLst>
            </p:cNvPr>
            <p:cNvSpPr>
              <a:spLocks/>
            </p:cNvSpPr>
            <p:nvPr/>
          </p:nvSpPr>
          <p:spPr bwMode="auto">
            <a:xfrm>
              <a:off x="9813468" y="4725218"/>
              <a:ext cx="124687" cy="121206"/>
            </a:xfrm>
            <a:custGeom>
              <a:avLst/>
              <a:gdLst>
                <a:gd name="T0" fmla="*/ 38 w 38"/>
                <a:gd name="T1" fmla="*/ 10 h 37"/>
                <a:gd name="T2" fmla="*/ 38 w 38"/>
                <a:gd name="T3" fmla="*/ 0 h 37"/>
                <a:gd name="T4" fmla="*/ 26 w 38"/>
                <a:gd name="T5" fmla="*/ 0 h 37"/>
                <a:gd name="T6" fmla="*/ 13 w 38"/>
                <a:gd name="T7" fmla="*/ 0 h 37"/>
                <a:gd name="T8" fmla="*/ 12 w 38"/>
                <a:gd name="T9" fmla="*/ 24 h 37"/>
                <a:gd name="T10" fmla="*/ 0 w 38"/>
                <a:gd name="T11" fmla="*/ 37 h 37"/>
                <a:gd name="T12" fmla="*/ 38 w 38"/>
                <a:gd name="T13" fmla="*/ 10 h 37"/>
              </a:gdLst>
              <a:ahLst/>
              <a:cxnLst>
                <a:cxn ang="0">
                  <a:pos x="T0" y="T1"/>
                </a:cxn>
                <a:cxn ang="0">
                  <a:pos x="T2" y="T3"/>
                </a:cxn>
                <a:cxn ang="0">
                  <a:pos x="T4" y="T5"/>
                </a:cxn>
                <a:cxn ang="0">
                  <a:pos x="T6" y="T7"/>
                </a:cxn>
                <a:cxn ang="0">
                  <a:pos x="T8" y="T9"/>
                </a:cxn>
                <a:cxn ang="0">
                  <a:pos x="T10" y="T11"/>
                </a:cxn>
                <a:cxn ang="0">
                  <a:pos x="T12" y="T13"/>
                </a:cxn>
              </a:cxnLst>
              <a:rect l="0" t="0" r="r" b="b"/>
              <a:pathLst>
                <a:path w="38" h="37">
                  <a:moveTo>
                    <a:pt x="38" y="10"/>
                  </a:moveTo>
                  <a:cubicBezTo>
                    <a:pt x="38" y="4"/>
                    <a:pt x="38" y="0"/>
                    <a:pt x="38" y="0"/>
                  </a:cubicBezTo>
                  <a:cubicBezTo>
                    <a:pt x="26" y="0"/>
                    <a:pt x="26" y="0"/>
                    <a:pt x="26" y="0"/>
                  </a:cubicBezTo>
                  <a:cubicBezTo>
                    <a:pt x="13" y="0"/>
                    <a:pt x="13" y="0"/>
                    <a:pt x="13" y="0"/>
                  </a:cubicBezTo>
                  <a:cubicBezTo>
                    <a:pt x="13" y="0"/>
                    <a:pt x="14" y="19"/>
                    <a:pt x="12" y="24"/>
                  </a:cubicBezTo>
                  <a:cubicBezTo>
                    <a:pt x="10" y="29"/>
                    <a:pt x="0" y="37"/>
                    <a:pt x="0" y="37"/>
                  </a:cubicBezTo>
                  <a:cubicBezTo>
                    <a:pt x="38" y="10"/>
                    <a:pt x="38" y="10"/>
                    <a:pt x="38" y="10"/>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100">
              <a:extLst>
                <a:ext uri="{FF2B5EF4-FFF2-40B4-BE49-F238E27FC236}">
                  <a16:creationId xmlns:a16="http://schemas.microsoft.com/office/drawing/2014/main" id="{948E54E2-A4FD-4C46-9B48-C0B216E71B96}"/>
                </a:ext>
              </a:extLst>
            </p:cNvPr>
            <p:cNvSpPr>
              <a:spLocks/>
            </p:cNvSpPr>
            <p:nvPr/>
          </p:nvSpPr>
          <p:spPr bwMode="auto">
            <a:xfrm>
              <a:off x="9797519" y="4560202"/>
              <a:ext cx="189930" cy="233651"/>
            </a:xfrm>
            <a:custGeom>
              <a:avLst/>
              <a:gdLst>
                <a:gd name="T0" fmla="*/ 52 w 58"/>
                <a:gd name="T1" fmla="*/ 42 h 71"/>
                <a:gd name="T2" fmla="*/ 17 w 58"/>
                <a:gd name="T3" fmla="*/ 68 h 71"/>
                <a:gd name="T4" fmla="*/ 4 w 58"/>
                <a:gd name="T5" fmla="*/ 28 h 71"/>
                <a:gd name="T6" fmla="*/ 36 w 58"/>
                <a:gd name="T7" fmla="*/ 5 h 71"/>
                <a:gd name="T8" fmla="*/ 52 w 58"/>
                <a:gd name="T9" fmla="*/ 42 h 71"/>
              </a:gdLst>
              <a:ahLst/>
              <a:cxnLst>
                <a:cxn ang="0">
                  <a:pos x="T0" y="T1"/>
                </a:cxn>
                <a:cxn ang="0">
                  <a:pos x="T2" y="T3"/>
                </a:cxn>
                <a:cxn ang="0">
                  <a:pos x="T4" y="T5"/>
                </a:cxn>
                <a:cxn ang="0">
                  <a:pos x="T6" y="T7"/>
                </a:cxn>
                <a:cxn ang="0">
                  <a:pos x="T8" y="T9"/>
                </a:cxn>
              </a:cxnLst>
              <a:rect l="0" t="0" r="r" b="b"/>
              <a:pathLst>
                <a:path w="58" h="71">
                  <a:moveTo>
                    <a:pt x="52" y="42"/>
                  </a:moveTo>
                  <a:cubicBezTo>
                    <a:pt x="46" y="61"/>
                    <a:pt x="26" y="71"/>
                    <a:pt x="17" y="68"/>
                  </a:cubicBezTo>
                  <a:cubicBezTo>
                    <a:pt x="8" y="65"/>
                    <a:pt x="0" y="46"/>
                    <a:pt x="4" y="28"/>
                  </a:cubicBezTo>
                  <a:cubicBezTo>
                    <a:pt x="8" y="9"/>
                    <a:pt x="22" y="0"/>
                    <a:pt x="36" y="5"/>
                  </a:cubicBezTo>
                  <a:cubicBezTo>
                    <a:pt x="50" y="9"/>
                    <a:pt x="58" y="24"/>
                    <a:pt x="52" y="4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101">
              <a:extLst>
                <a:ext uri="{FF2B5EF4-FFF2-40B4-BE49-F238E27FC236}">
                  <a16:creationId xmlns:a16="http://schemas.microsoft.com/office/drawing/2014/main" id="{61CEA1D1-A8F3-43DA-83B6-3F801C880C18}"/>
                </a:ext>
              </a:extLst>
            </p:cNvPr>
            <p:cNvSpPr>
              <a:spLocks/>
            </p:cNvSpPr>
            <p:nvPr/>
          </p:nvSpPr>
          <p:spPr bwMode="auto">
            <a:xfrm>
              <a:off x="9855513" y="4539757"/>
              <a:ext cx="155134" cy="201524"/>
            </a:xfrm>
            <a:custGeom>
              <a:avLst/>
              <a:gdLst>
                <a:gd name="T0" fmla="*/ 2 w 47"/>
                <a:gd name="T1" fmla="*/ 22 h 61"/>
                <a:gd name="T2" fmla="*/ 20 w 47"/>
                <a:gd name="T3" fmla="*/ 33 h 61"/>
                <a:gd name="T4" fmla="*/ 31 w 47"/>
                <a:gd name="T5" fmla="*/ 52 h 61"/>
                <a:gd name="T6" fmla="*/ 27 w 47"/>
                <a:gd name="T7" fmla="*/ 61 h 61"/>
                <a:gd name="T8" fmla="*/ 34 w 47"/>
                <a:gd name="T9" fmla="*/ 23 h 61"/>
                <a:gd name="T10" fmla="*/ 0 w 47"/>
                <a:gd name="T11" fmla="*/ 11 h 61"/>
                <a:gd name="T12" fmla="*/ 2 w 47"/>
                <a:gd name="T13" fmla="*/ 22 h 61"/>
              </a:gdLst>
              <a:ahLst/>
              <a:cxnLst>
                <a:cxn ang="0">
                  <a:pos x="T0" y="T1"/>
                </a:cxn>
                <a:cxn ang="0">
                  <a:pos x="T2" y="T3"/>
                </a:cxn>
                <a:cxn ang="0">
                  <a:pos x="T4" y="T5"/>
                </a:cxn>
                <a:cxn ang="0">
                  <a:pos x="T6" y="T7"/>
                </a:cxn>
                <a:cxn ang="0">
                  <a:pos x="T8" y="T9"/>
                </a:cxn>
                <a:cxn ang="0">
                  <a:pos x="T10" y="T11"/>
                </a:cxn>
                <a:cxn ang="0">
                  <a:pos x="T12" y="T13"/>
                </a:cxn>
              </a:cxnLst>
              <a:rect l="0" t="0" r="r" b="b"/>
              <a:pathLst>
                <a:path w="47" h="61">
                  <a:moveTo>
                    <a:pt x="2" y="22"/>
                  </a:moveTo>
                  <a:cubicBezTo>
                    <a:pt x="4" y="27"/>
                    <a:pt x="8" y="31"/>
                    <a:pt x="20" y="33"/>
                  </a:cubicBezTo>
                  <a:cubicBezTo>
                    <a:pt x="28" y="35"/>
                    <a:pt x="31" y="47"/>
                    <a:pt x="31" y="52"/>
                  </a:cubicBezTo>
                  <a:cubicBezTo>
                    <a:pt x="30" y="53"/>
                    <a:pt x="27" y="61"/>
                    <a:pt x="27" y="61"/>
                  </a:cubicBezTo>
                  <a:cubicBezTo>
                    <a:pt x="27" y="61"/>
                    <a:pt x="47" y="47"/>
                    <a:pt x="34" y="23"/>
                  </a:cubicBezTo>
                  <a:cubicBezTo>
                    <a:pt x="22" y="0"/>
                    <a:pt x="1" y="9"/>
                    <a:pt x="0" y="11"/>
                  </a:cubicBezTo>
                  <a:cubicBezTo>
                    <a:pt x="0" y="12"/>
                    <a:pt x="2" y="19"/>
                    <a:pt x="2" y="22"/>
                  </a:cubicBezTo>
                  <a:close/>
                </a:path>
              </a:pathLst>
            </a:custGeom>
            <a:solidFill>
              <a:srgbClr val="8E3C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102">
              <a:extLst>
                <a:ext uri="{FF2B5EF4-FFF2-40B4-BE49-F238E27FC236}">
                  <a16:creationId xmlns:a16="http://schemas.microsoft.com/office/drawing/2014/main" id="{8B53DDA0-84F5-4CA5-B675-2CFC93364A86}"/>
                </a:ext>
              </a:extLst>
            </p:cNvPr>
            <p:cNvSpPr>
              <a:spLocks/>
            </p:cNvSpPr>
            <p:nvPr/>
          </p:nvSpPr>
          <p:spPr bwMode="auto">
            <a:xfrm>
              <a:off x="9810568" y="4568964"/>
              <a:ext cx="91341" cy="75937"/>
            </a:xfrm>
            <a:custGeom>
              <a:avLst/>
              <a:gdLst>
                <a:gd name="T0" fmla="*/ 22 w 28"/>
                <a:gd name="T1" fmla="*/ 9 h 23"/>
                <a:gd name="T2" fmla="*/ 14 w 28"/>
                <a:gd name="T3" fmla="*/ 17 h 23"/>
                <a:gd name="T4" fmla="*/ 0 w 28"/>
                <a:gd name="T5" fmla="*/ 23 h 23"/>
                <a:gd name="T6" fmla="*/ 14 w 28"/>
                <a:gd name="T7" fmla="*/ 2 h 23"/>
                <a:gd name="T8" fmla="*/ 22 w 28"/>
                <a:gd name="T9" fmla="*/ 9 h 23"/>
              </a:gdLst>
              <a:ahLst/>
              <a:cxnLst>
                <a:cxn ang="0">
                  <a:pos x="T0" y="T1"/>
                </a:cxn>
                <a:cxn ang="0">
                  <a:pos x="T2" y="T3"/>
                </a:cxn>
                <a:cxn ang="0">
                  <a:pos x="T4" y="T5"/>
                </a:cxn>
                <a:cxn ang="0">
                  <a:pos x="T6" y="T7"/>
                </a:cxn>
                <a:cxn ang="0">
                  <a:pos x="T8" y="T9"/>
                </a:cxn>
              </a:cxnLst>
              <a:rect l="0" t="0" r="r" b="b"/>
              <a:pathLst>
                <a:path w="28" h="23">
                  <a:moveTo>
                    <a:pt x="22" y="9"/>
                  </a:moveTo>
                  <a:cubicBezTo>
                    <a:pt x="22" y="9"/>
                    <a:pt x="21" y="17"/>
                    <a:pt x="14" y="17"/>
                  </a:cubicBezTo>
                  <a:cubicBezTo>
                    <a:pt x="7" y="18"/>
                    <a:pt x="0" y="23"/>
                    <a:pt x="0" y="23"/>
                  </a:cubicBezTo>
                  <a:cubicBezTo>
                    <a:pt x="0" y="23"/>
                    <a:pt x="1" y="4"/>
                    <a:pt x="14" y="2"/>
                  </a:cubicBezTo>
                  <a:cubicBezTo>
                    <a:pt x="28" y="0"/>
                    <a:pt x="22" y="9"/>
                    <a:pt x="22" y="9"/>
                  </a:cubicBezTo>
                  <a:close/>
                </a:path>
              </a:pathLst>
            </a:custGeom>
            <a:solidFill>
              <a:srgbClr val="8E3C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103">
              <a:extLst>
                <a:ext uri="{FF2B5EF4-FFF2-40B4-BE49-F238E27FC236}">
                  <a16:creationId xmlns:a16="http://schemas.microsoft.com/office/drawing/2014/main" id="{633B2D91-631F-4D37-87FD-0BAB4CD19A4F}"/>
                </a:ext>
              </a:extLst>
            </p:cNvPr>
            <p:cNvSpPr>
              <a:spLocks/>
            </p:cNvSpPr>
            <p:nvPr/>
          </p:nvSpPr>
          <p:spPr bwMode="auto">
            <a:xfrm>
              <a:off x="9727927" y="4932583"/>
              <a:ext cx="291420" cy="389904"/>
            </a:xfrm>
            <a:custGeom>
              <a:avLst/>
              <a:gdLst>
                <a:gd name="T0" fmla="*/ 64 w 89"/>
                <a:gd name="T1" fmla="*/ 39 h 118"/>
                <a:gd name="T2" fmla="*/ 31 w 89"/>
                <a:gd name="T3" fmla="*/ 36 h 118"/>
                <a:gd name="T4" fmla="*/ 4 w 89"/>
                <a:gd name="T5" fmla="*/ 20 h 118"/>
                <a:gd name="T6" fmla="*/ 4 w 89"/>
                <a:gd name="T7" fmla="*/ 0 h 118"/>
                <a:gd name="T8" fmla="*/ 11 w 89"/>
                <a:gd name="T9" fmla="*/ 34 h 118"/>
                <a:gd name="T10" fmla="*/ 17 w 89"/>
                <a:gd name="T11" fmla="*/ 87 h 118"/>
                <a:gd name="T12" fmla="*/ 11 w 89"/>
                <a:gd name="T13" fmla="*/ 116 h 118"/>
                <a:gd name="T14" fmla="*/ 36 w 89"/>
                <a:gd name="T15" fmla="*/ 118 h 118"/>
                <a:gd name="T16" fmla="*/ 34 w 89"/>
                <a:gd name="T17" fmla="*/ 101 h 118"/>
                <a:gd name="T18" fmla="*/ 84 w 89"/>
                <a:gd name="T19" fmla="*/ 84 h 118"/>
                <a:gd name="T20" fmla="*/ 68 w 89"/>
                <a:gd name="T21" fmla="*/ 48 h 118"/>
                <a:gd name="T22" fmla="*/ 64 w 89"/>
                <a:gd name="T23" fmla="*/ 3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18">
                  <a:moveTo>
                    <a:pt x="64" y="39"/>
                  </a:moveTo>
                  <a:cubicBezTo>
                    <a:pt x="60" y="37"/>
                    <a:pt x="52" y="37"/>
                    <a:pt x="31" y="36"/>
                  </a:cubicBezTo>
                  <a:cubicBezTo>
                    <a:pt x="10" y="35"/>
                    <a:pt x="7" y="25"/>
                    <a:pt x="4" y="20"/>
                  </a:cubicBezTo>
                  <a:cubicBezTo>
                    <a:pt x="1" y="16"/>
                    <a:pt x="4" y="1"/>
                    <a:pt x="4" y="0"/>
                  </a:cubicBezTo>
                  <a:cubicBezTo>
                    <a:pt x="1" y="12"/>
                    <a:pt x="0" y="25"/>
                    <a:pt x="11" y="34"/>
                  </a:cubicBezTo>
                  <a:cubicBezTo>
                    <a:pt x="14" y="37"/>
                    <a:pt x="17" y="71"/>
                    <a:pt x="17" y="87"/>
                  </a:cubicBezTo>
                  <a:cubicBezTo>
                    <a:pt x="17" y="93"/>
                    <a:pt x="16" y="104"/>
                    <a:pt x="11" y="116"/>
                  </a:cubicBezTo>
                  <a:cubicBezTo>
                    <a:pt x="21" y="116"/>
                    <a:pt x="28" y="117"/>
                    <a:pt x="36" y="118"/>
                  </a:cubicBezTo>
                  <a:cubicBezTo>
                    <a:pt x="36" y="118"/>
                    <a:pt x="34" y="107"/>
                    <a:pt x="34" y="101"/>
                  </a:cubicBezTo>
                  <a:cubicBezTo>
                    <a:pt x="34" y="78"/>
                    <a:pt x="79" y="94"/>
                    <a:pt x="84" y="84"/>
                  </a:cubicBezTo>
                  <a:cubicBezTo>
                    <a:pt x="89" y="74"/>
                    <a:pt x="66" y="51"/>
                    <a:pt x="68" y="48"/>
                  </a:cubicBezTo>
                  <a:cubicBezTo>
                    <a:pt x="71" y="44"/>
                    <a:pt x="68" y="40"/>
                    <a:pt x="64" y="39"/>
                  </a:cubicBezTo>
                  <a:close/>
                </a:path>
              </a:pathLst>
            </a:custGeom>
            <a:solidFill>
              <a:srgbClr val="BCC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104">
              <a:extLst>
                <a:ext uri="{FF2B5EF4-FFF2-40B4-BE49-F238E27FC236}">
                  <a16:creationId xmlns:a16="http://schemas.microsoft.com/office/drawing/2014/main" id="{4115FCB3-7015-4EF2-BDD4-C55876E9C891}"/>
                </a:ext>
              </a:extLst>
            </p:cNvPr>
            <p:cNvSpPr>
              <a:spLocks/>
            </p:cNvSpPr>
            <p:nvPr/>
          </p:nvSpPr>
          <p:spPr bwMode="auto">
            <a:xfrm>
              <a:off x="9842465" y="4846424"/>
              <a:ext cx="36247" cy="23365"/>
            </a:xfrm>
            <a:custGeom>
              <a:avLst/>
              <a:gdLst>
                <a:gd name="T0" fmla="*/ 21 w 25"/>
                <a:gd name="T1" fmla="*/ 0 h 16"/>
                <a:gd name="T2" fmla="*/ 25 w 25"/>
                <a:gd name="T3" fmla="*/ 16 h 16"/>
                <a:gd name="T4" fmla="*/ 0 w 25"/>
                <a:gd name="T5" fmla="*/ 5 h 16"/>
                <a:gd name="T6" fmla="*/ 21 w 25"/>
                <a:gd name="T7" fmla="*/ 0 h 16"/>
              </a:gdLst>
              <a:ahLst/>
              <a:cxnLst>
                <a:cxn ang="0">
                  <a:pos x="T0" y="T1"/>
                </a:cxn>
                <a:cxn ang="0">
                  <a:pos x="T2" y="T3"/>
                </a:cxn>
                <a:cxn ang="0">
                  <a:pos x="T4" y="T5"/>
                </a:cxn>
                <a:cxn ang="0">
                  <a:pos x="T6" y="T7"/>
                </a:cxn>
              </a:cxnLst>
              <a:rect l="0" t="0" r="r" b="b"/>
              <a:pathLst>
                <a:path w="25" h="16">
                  <a:moveTo>
                    <a:pt x="21" y="0"/>
                  </a:moveTo>
                  <a:lnTo>
                    <a:pt x="25" y="16"/>
                  </a:lnTo>
                  <a:lnTo>
                    <a:pt x="0" y="5"/>
                  </a:lnTo>
                  <a:lnTo>
                    <a:pt x="21" y="0"/>
                  </a:lnTo>
                  <a:close/>
                </a:path>
              </a:pathLst>
            </a:custGeom>
            <a:solidFill>
              <a:srgbClr val="BCC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105">
              <a:extLst>
                <a:ext uri="{FF2B5EF4-FFF2-40B4-BE49-F238E27FC236}">
                  <a16:creationId xmlns:a16="http://schemas.microsoft.com/office/drawing/2014/main" id="{F4FC8553-FCF2-4AB9-BE85-FD57044298A1}"/>
                </a:ext>
              </a:extLst>
            </p:cNvPr>
            <p:cNvSpPr>
              <a:spLocks/>
            </p:cNvSpPr>
            <p:nvPr/>
          </p:nvSpPr>
          <p:spPr bwMode="auto">
            <a:xfrm>
              <a:off x="9878711" y="4846424"/>
              <a:ext cx="30447" cy="23365"/>
            </a:xfrm>
            <a:custGeom>
              <a:avLst/>
              <a:gdLst>
                <a:gd name="T0" fmla="*/ 0 w 21"/>
                <a:gd name="T1" fmla="*/ 16 h 16"/>
                <a:gd name="T2" fmla="*/ 5 w 21"/>
                <a:gd name="T3" fmla="*/ 0 h 16"/>
                <a:gd name="T4" fmla="*/ 21 w 21"/>
                <a:gd name="T5" fmla="*/ 7 h 16"/>
                <a:gd name="T6" fmla="*/ 0 w 21"/>
                <a:gd name="T7" fmla="*/ 16 h 16"/>
              </a:gdLst>
              <a:ahLst/>
              <a:cxnLst>
                <a:cxn ang="0">
                  <a:pos x="T0" y="T1"/>
                </a:cxn>
                <a:cxn ang="0">
                  <a:pos x="T2" y="T3"/>
                </a:cxn>
                <a:cxn ang="0">
                  <a:pos x="T4" y="T5"/>
                </a:cxn>
                <a:cxn ang="0">
                  <a:pos x="T6" y="T7"/>
                </a:cxn>
              </a:cxnLst>
              <a:rect l="0" t="0" r="r" b="b"/>
              <a:pathLst>
                <a:path w="21" h="16">
                  <a:moveTo>
                    <a:pt x="0" y="16"/>
                  </a:moveTo>
                  <a:lnTo>
                    <a:pt x="5" y="0"/>
                  </a:lnTo>
                  <a:lnTo>
                    <a:pt x="21" y="7"/>
                  </a:lnTo>
                  <a:lnTo>
                    <a:pt x="0" y="16"/>
                  </a:lnTo>
                  <a:close/>
                </a:path>
              </a:pathLst>
            </a:custGeom>
            <a:solidFill>
              <a:srgbClr val="BCC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106">
              <a:extLst>
                <a:ext uri="{FF2B5EF4-FFF2-40B4-BE49-F238E27FC236}">
                  <a16:creationId xmlns:a16="http://schemas.microsoft.com/office/drawing/2014/main" id="{A4211177-80A7-4C11-AB63-14C036728DE8}"/>
                </a:ext>
              </a:extLst>
            </p:cNvPr>
            <p:cNvSpPr>
              <a:spLocks/>
            </p:cNvSpPr>
            <p:nvPr/>
          </p:nvSpPr>
          <p:spPr bwMode="auto">
            <a:xfrm>
              <a:off x="9735175" y="5315187"/>
              <a:ext cx="350863" cy="481905"/>
            </a:xfrm>
            <a:custGeom>
              <a:avLst/>
              <a:gdLst>
                <a:gd name="T0" fmla="*/ 9 w 107"/>
                <a:gd name="T1" fmla="*/ 0 h 146"/>
                <a:gd name="T2" fmla="*/ 1 w 107"/>
                <a:gd name="T3" fmla="*/ 31 h 146"/>
                <a:gd name="T4" fmla="*/ 14 w 107"/>
                <a:gd name="T5" fmla="*/ 144 h 146"/>
                <a:gd name="T6" fmla="*/ 54 w 107"/>
                <a:gd name="T7" fmla="*/ 146 h 146"/>
                <a:gd name="T8" fmla="*/ 107 w 107"/>
                <a:gd name="T9" fmla="*/ 142 h 146"/>
                <a:gd name="T10" fmla="*/ 104 w 107"/>
                <a:gd name="T11" fmla="*/ 32 h 146"/>
                <a:gd name="T12" fmla="*/ 94 w 107"/>
                <a:gd name="T13" fmla="*/ 0 h 146"/>
                <a:gd name="T14" fmla="*/ 46 w 107"/>
                <a:gd name="T15" fmla="*/ 2 h 146"/>
                <a:gd name="T16" fmla="*/ 9 w 107"/>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46">
                  <a:moveTo>
                    <a:pt x="9" y="0"/>
                  </a:moveTo>
                  <a:cubicBezTo>
                    <a:pt x="9" y="0"/>
                    <a:pt x="2" y="11"/>
                    <a:pt x="1" y="31"/>
                  </a:cubicBezTo>
                  <a:cubicBezTo>
                    <a:pt x="0" y="51"/>
                    <a:pt x="14" y="144"/>
                    <a:pt x="14" y="144"/>
                  </a:cubicBezTo>
                  <a:cubicBezTo>
                    <a:pt x="54" y="146"/>
                    <a:pt x="54" y="146"/>
                    <a:pt x="54" y="146"/>
                  </a:cubicBezTo>
                  <a:cubicBezTo>
                    <a:pt x="107" y="142"/>
                    <a:pt x="107" y="142"/>
                    <a:pt x="107" y="142"/>
                  </a:cubicBezTo>
                  <a:cubicBezTo>
                    <a:pt x="107" y="142"/>
                    <a:pt x="106" y="57"/>
                    <a:pt x="104" y="32"/>
                  </a:cubicBezTo>
                  <a:cubicBezTo>
                    <a:pt x="101" y="7"/>
                    <a:pt x="94" y="0"/>
                    <a:pt x="94" y="0"/>
                  </a:cubicBezTo>
                  <a:cubicBezTo>
                    <a:pt x="46" y="2"/>
                    <a:pt x="46" y="2"/>
                    <a:pt x="46" y="2"/>
                  </a:cubicBezTo>
                  <a:cubicBezTo>
                    <a:pt x="9" y="0"/>
                    <a:pt x="9" y="0"/>
                    <a:pt x="9" y="0"/>
                  </a:cubicBezTo>
                </a:path>
              </a:pathLst>
            </a:custGeom>
            <a:solidFill>
              <a:srgbClr val="7D14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107">
              <a:extLst>
                <a:ext uri="{FF2B5EF4-FFF2-40B4-BE49-F238E27FC236}">
                  <a16:creationId xmlns:a16="http://schemas.microsoft.com/office/drawing/2014/main" id="{8A316C91-C627-4DCA-84A4-F1E8BF82F4B4}"/>
                </a:ext>
              </a:extLst>
            </p:cNvPr>
            <p:cNvSpPr>
              <a:spLocks/>
            </p:cNvSpPr>
            <p:nvPr/>
          </p:nvSpPr>
          <p:spPr bwMode="auto">
            <a:xfrm>
              <a:off x="9885960" y="4809917"/>
              <a:ext cx="94241" cy="73016"/>
            </a:xfrm>
            <a:custGeom>
              <a:avLst/>
              <a:gdLst>
                <a:gd name="T0" fmla="*/ 0 w 65"/>
                <a:gd name="T1" fmla="*/ 25 h 50"/>
                <a:gd name="T2" fmla="*/ 18 w 65"/>
                <a:gd name="T3" fmla="*/ 50 h 50"/>
                <a:gd name="T4" fmla="*/ 65 w 65"/>
                <a:gd name="T5" fmla="*/ 25 h 50"/>
                <a:gd name="T6" fmla="*/ 47 w 65"/>
                <a:gd name="T7" fmla="*/ 0 h 50"/>
                <a:gd name="T8" fmla="*/ 0 w 65"/>
                <a:gd name="T9" fmla="*/ 25 h 50"/>
              </a:gdLst>
              <a:ahLst/>
              <a:cxnLst>
                <a:cxn ang="0">
                  <a:pos x="T0" y="T1"/>
                </a:cxn>
                <a:cxn ang="0">
                  <a:pos x="T2" y="T3"/>
                </a:cxn>
                <a:cxn ang="0">
                  <a:pos x="T4" y="T5"/>
                </a:cxn>
                <a:cxn ang="0">
                  <a:pos x="T6" y="T7"/>
                </a:cxn>
                <a:cxn ang="0">
                  <a:pos x="T8" y="T9"/>
                </a:cxn>
              </a:cxnLst>
              <a:rect l="0" t="0" r="r" b="b"/>
              <a:pathLst>
                <a:path w="65" h="50">
                  <a:moveTo>
                    <a:pt x="0" y="25"/>
                  </a:moveTo>
                  <a:lnTo>
                    <a:pt x="18" y="50"/>
                  </a:lnTo>
                  <a:lnTo>
                    <a:pt x="65" y="25"/>
                  </a:lnTo>
                  <a:lnTo>
                    <a:pt x="47" y="0"/>
                  </a:lnTo>
                  <a:lnTo>
                    <a:pt x="0" y="25"/>
                  </a:lnTo>
                  <a:close/>
                </a:path>
              </a:pathLst>
            </a:custGeom>
            <a:solidFill>
              <a:srgbClr val="E1F2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108">
              <a:extLst>
                <a:ext uri="{FF2B5EF4-FFF2-40B4-BE49-F238E27FC236}">
                  <a16:creationId xmlns:a16="http://schemas.microsoft.com/office/drawing/2014/main" id="{40E6D7F1-1EDB-4720-B056-0A1B9B39DE09}"/>
                </a:ext>
              </a:extLst>
            </p:cNvPr>
            <p:cNvSpPr>
              <a:spLocks/>
            </p:cNvSpPr>
            <p:nvPr/>
          </p:nvSpPr>
          <p:spPr bwMode="auto">
            <a:xfrm>
              <a:off x="9803319" y="4817218"/>
              <a:ext cx="69593" cy="62793"/>
            </a:xfrm>
            <a:custGeom>
              <a:avLst/>
              <a:gdLst>
                <a:gd name="T0" fmla="*/ 0 w 48"/>
                <a:gd name="T1" fmla="*/ 20 h 43"/>
                <a:gd name="T2" fmla="*/ 21 w 48"/>
                <a:gd name="T3" fmla="*/ 0 h 43"/>
                <a:gd name="T4" fmla="*/ 48 w 48"/>
                <a:gd name="T5" fmla="*/ 20 h 43"/>
                <a:gd name="T6" fmla="*/ 30 w 48"/>
                <a:gd name="T7" fmla="*/ 43 h 43"/>
                <a:gd name="T8" fmla="*/ 0 w 48"/>
                <a:gd name="T9" fmla="*/ 20 h 43"/>
              </a:gdLst>
              <a:ahLst/>
              <a:cxnLst>
                <a:cxn ang="0">
                  <a:pos x="T0" y="T1"/>
                </a:cxn>
                <a:cxn ang="0">
                  <a:pos x="T2" y="T3"/>
                </a:cxn>
                <a:cxn ang="0">
                  <a:pos x="T4" y="T5"/>
                </a:cxn>
                <a:cxn ang="0">
                  <a:pos x="T6" y="T7"/>
                </a:cxn>
                <a:cxn ang="0">
                  <a:pos x="T8" y="T9"/>
                </a:cxn>
              </a:cxnLst>
              <a:rect l="0" t="0" r="r" b="b"/>
              <a:pathLst>
                <a:path w="48" h="43">
                  <a:moveTo>
                    <a:pt x="0" y="20"/>
                  </a:moveTo>
                  <a:lnTo>
                    <a:pt x="21" y="0"/>
                  </a:lnTo>
                  <a:lnTo>
                    <a:pt x="48" y="20"/>
                  </a:lnTo>
                  <a:lnTo>
                    <a:pt x="30" y="43"/>
                  </a:lnTo>
                  <a:lnTo>
                    <a:pt x="0" y="20"/>
                  </a:lnTo>
                  <a:close/>
                </a:path>
              </a:pathLst>
            </a:custGeom>
            <a:solidFill>
              <a:srgbClr val="E1F2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109">
              <a:extLst>
                <a:ext uri="{FF2B5EF4-FFF2-40B4-BE49-F238E27FC236}">
                  <a16:creationId xmlns:a16="http://schemas.microsoft.com/office/drawing/2014/main" id="{0AB58F89-7BE7-4A9A-AECA-049943677727}"/>
                </a:ext>
              </a:extLst>
            </p:cNvPr>
            <p:cNvSpPr>
              <a:spLocks/>
            </p:cNvSpPr>
            <p:nvPr/>
          </p:nvSpPr>
          <p:spPr bwMode="auto">
            <a:xfrm>
              <a:off x="9735175" y="5315187"/>
              <a:ext cx="205878" cy="481905"/>
            </a:xfrm>
            <a:custGeom>
              <a:avLst/>
              <a:gdLst>
                <a:gd name="T0" fmla="*/ 44 w 63"/>
                <a:gd name="T1" fmla="*/ 86 h 146"/>
                <a:gd name="T2" fmla="*/ 38 w 63"/>
                <a:gd name="T3" fmla="*/ 119 h 146"/>
                <a:gd name="T4" fmla="*/ 22 w 63"/>
                <a:gd name="T5" fmla="*/ 115 h 146"/>
                <a:gd name="T6" fmla="*/ 16 w 63"/>
                <a:gd name="T7" fmla="*/ 21 h 146"/>
                <a:gd name="T8" fmla="*/ 34 w 63"/>
                <a:gd name="T9" fmla="*/ 2 h 146"/>
                <a:gd name="T10" fmla="*/ 33 w 63"/>
                <a:gd name="T11" fmla="*/ 1 h 146"/>
                <a:gd name="T12" fmla="*/ 9 w 63"/>
                <a:gd name="T13" fmla="*/ 0 h 146"/>
                <a:gd name="T14" fmla="*/ 1 w 63"/>
                <a:gd name="T15" fmla="*/ 31 h 146"/>
                <a:gd name="T16" fmla="*/ 14 w 63"/>
                <a:gd name="T17" fmla="*/ 144 h 146"/>
                <a:gd name="T18" fmla="*/ 54 w 63"/>
                <a:gd name="T19" fmla="*/ 146 h 146"/>
                <a:gd name="T20" fmla="*/ 63 w 63"/>
                <a:gd name="T21" fmla="*/ 146 h 146"/>
                <a:gd name="T22" fmla="*/ 52 w 63"/>
                <a:gd name="T23" fmla="*/ 135 h 146"/>
                <a:gd name="T24" fmla="*/ 44 w 63"/>
                <a:gd name="T25" fmla="*/ 8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46">
                  <a:moveTo>
                    <a:pt x="44" y="86"/>
                  </a:moveTo>
                  <a:cubicBezTo>
                    <a:pt x="41" y="89"/>
                    <a:pt x="42" y="114"/>
                    <a:pt x="38" y="119"/>
                  </a:cubicBezTo>
                  <a:cubicBezTo>
                    <a:pt x="33" y="125"/>
                    <a:pt x="26" y="124"/>
                    <a:pt x="22" y="115"/>
                  </a:cubicBezTo>
                  <a:cubicBezTo>
                    <a:pt x="18" y="106"/>
                    <a:pt x="8" y="43"/>
                    <a:pt x="16" y="21"/>
                  </a:cubicBezTo>
                  <a:cubicBezTo>
                    <a:pt x="22" y="6"/>
                    <a:pt x="34" y="2"/>
                    <a:pt x="34" y="2"/>
                  </a:cubicBezTo>
                  <a:cubicBezTo>
                    <a:pt x="33" y="1"/>
                    <a:pt x="33" y="1"/>
                    <a:pt x="33" y="1"/>
                  </a:cubicBezTo>
                  <a:cubicBezTo>
                    <a:pt x="9" y="0"/>
                    <a:pt x="9" y="0"/>
                    <a:pt x="9" y="0"/>
                  </a:cubicBezTo>
                  <a:cubicBezTo>
                    <a:pt x="9" y="0"/>
                    <a:pt x="2" y="11"/>
                    <a:pt x="1" y="31"/>
                  </a:cubicBezTo>
                  <a:cubicBezTo>
                    <a:pt x="0" y="51"/>
                    <a:pt x="14" y="144"/>
                    <a:pt x="14" y="144"/>
                  </a:cubicBezTo>
                  <a:cubicBezTo>
                    <a:pt x="54" y="146"/>
                    <a:pt x="54" y="146"/>
                    <a:pt x="54" y="146"/>
                  </a:cubicBezTo>
                  <a:cubicBezTo>
                    <a:pt x="63" y="146"/>
                    <a:pt x="63" y="146"/>
                    <a:pt x="63" y="146"/>
                  </a:cubicBezTo>
                  <a:cubicBezTo>
                    <a:pt x="63" y="146"/>
                    <a:pt x="53" y="144"/>
                    <a:pt x="52" y="135"/>
                  </a:cubicBezTo>
                  <a:cubicBezTo>
                    <a:pt x="49" y="118"/>
                    <a:pt x="46" y="83"/>
                    <a:pt x="44" y="86"/>
                  </a:cubicBezTo>
                </a:path>
              </a:pathLst>
            </a:custGeom>
            <a:solidFill>
              <a:srgbClr val="580E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110">
              <a:extLst>
                <a:ext uri="{FF2B5EF4-FFF2-40B4-BE49-F238E27FC236}">
                  <a16:creationId xmlns:a16="http://schemas.microsoft.com/office/drawing/2014/main" id="{3172E9F5-00DC-48A5-92FF-1F77622F37F1}"/>
                </a:ext>
              </a:extLst>
            </p:cNvPr>
            <p:cNvSpPr>
              <a:spLocks/>
            </p:cNvSpPr>
            <p:nvPr/>
          </p:nvSpPr>
          <p:spPr bwMode="auto">
            <a:xfrm>
              <a:off x="9974401" y="4859568"/>
              <a:ext cx="104389" cy="340254"/>
            </a:xfrm>
            <a:custGeom>
              <a:avLst/>
              <a:gdLst>
                <a:gd name="T0" fmla="*/ 20 w 32"/>
                <a:gd name="T1" fmla="*/ 2 h 103"/>
                <a:gd name="T2" fmla="*/ 28 w 32"/>
                <a:gd name="T3" fmla="*/ 49 h 103"/>
                <a:gd name="T4" fmla="*/ 13 w 32"/>
                <a:gd name="T5" fmla="*/ 103 h 103"/>
                <a:gd name="T6" fmla="*/ 1 w 32"/>
                <a:gd name="T7" fmla="*/ 50 h 103"/>
                <a:gd name="T8" fmla="*/ 20 w 32"/>
                <a:gd name="T9" fmla="*/ 2 h 103"/>
              </a:gdLst>
              <a:ahLst/>
              <a:cxnLst>
                <a:cxn ang="0">
                  <a:pos x="T0" y="T1"/>
                </a:cxn>
                <a:cxn ang="0">
                  <a:pos x="T2" y="T3"/>
                </a:cxn>
                <a:cxn ang="0">
                  <a:pos x="T4" y="T5"/>
                </a:cxn>
                <a:cxn ang="0">
                  <a:pos x="T6" y="T7"/>
                </a:cxn>
                <a:cxn ang="0">
                  <a:pos x="T8" y="T9"/>
                </a:cxn>
              </a:cxnLst>
              <a:rect l="0" t="0" r="r" b="b"/>
              <a:pathLst>
                <a:path w="32" h="103">
                  <a:moveTo>
                    <a:pt x="20" y="2"/>
                  </a:moveTo>
                  <a:cubicBezTo>
                    <a:pt x="28" y="3"/>
                    <a:pt x="32" y="25"/>
                    <a:pt x="28" y="49"/>
                  </a:cubicBezTo>
                  <a:cubicBezTo>
                    <a:pt x="22" y="89"/>
                    <a:pt x="27" y="103"/>
                    <a:pt x="13" y="103"/>
                  </a:cubicBezTo>
                  <a:cubicBezTo>
                    <a:pt x="0" y="102"/>
                    <a:pt x="1" y="86"/>
                    <a:pt x="1" y="50"/>
                  </a:cubicBezTo>
                  <a:cubicBezTo>
                    <a:pt x="0" y="23"/>
                    <a:pt x="3" y="0"/>
                    <a:pt x="20" y="2"/>
                  </a:cubicBezTo>
                  <a:close/>
                </a:path>
              </a:pathLst>
            </a:custGeom>
            <a:solidFill>
              <a:srgbClr val="D0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111">
              <a:extLst>
                <a:ext uri="{FF2B5EF4-FFF2-40B4-BE49-F238E27FC236}">
                  <a16:creationId xmlns:a16="http://schemas.microsoft.com/office/drawing/2014/main" id="{CC29E4C4-33B1-4588-B1E6-76B2B2128700}"/>
                </a:ext>
              </a:extLst>
            </p:cNvPr>
            <p:cNvSpPr>
              <a:spLocks/>
            </p:cNvSpPr>
            <p:nvPr/>
          </p:nvSpPr>
          <p:spPr bwMode="auto">
            <a:xfrm>
              <a:off x="9745325" y="4925281"/>
              <a:ext cx="202979" cy="271619"/>
            </a:xfrm>
            <a:custGeom>
              <a:avLst/>
              <a:gdLst>
                <a:gd name="T0" fmla="*/ 140 w 140"/>
                <a:gd name="T1" fmla="*/ 184 h 186"/>
                <a:gd name="T2" fmla="*/ 4 w 140"/>
                <a:gd name="T3" fmla="*/ 186 h 186"/>
                <a:gd name="T4" fmla="*/ 0 w 140"/>
                <a:gd name="T5" fmla="*/ 3 h 186"/>
                <a:gd name="T6" fmla="*/ 137 w 140"/>
                <a:gd name="T7" fmla="*/ 0 h 186"/>
                <a:gd name="T8" fmla="*/ 140 w 140"/>
                <a:gd name="T9" fmla="*/ 184 h 186"/>
              </a:gdLst>
              <a:ahLst/>
              <a:cxnLst>
                <a:cxn ang="0">
                  <a:pos x="T0" y="T1"/>
                </a:cxn>
                <a:cxn ang="0">
                  <a:pos x="T2" y="T3"/>
                </a:cxn>
                <a:cxn ang="0">
                  <a:pos x="T4" y="T5"/>
                </a:cxn>
                <a:cxn ang="0">
                  <a:pos x="T6" y="T7"/>
                </a:cxn>
                <a:cxn ang="0">
                  <a:pos x="T8" y="T9"/>
                </a:cxn>
              </a:cxnLst>
              <a:rect l="0" t="0" r="r" b="b"/>
              <a:pathLst>
                <a:path w="140" h="186">
                  <a:moveTo>
                    <a:pt x="140" y="184"/>
                  </a:moveTo>
                  <a:lnTo>
                    <a:pt x="4" y="186"/>
                  </a:lnTo>
                  <a:lnTo>
                    <a:pt x="0" y="3"/>
                  </a:lnTo>
                  <a:lnTo>
                    <a:pt x="137" y="0"/>
                  </a:lnTo>
                  <a:lnTo>
                    <a:pt x="140" y="18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112">
              <a:extLst>
                <a:ext uri="{FF2B5EF4-FFF2-40B4-BE49-F238E27FC236}">
                  <a16:creationId xmlns:a16="http://schemas.microsoft.com/office/drawing/2014/main" id="{364EC3D3-C832-48FF-A20E-0AC259FBAB37}"/>
                </a:ext>
              </a:extLst>
            </p:cNvPr>
            <p:cNvSpPr>
              <a:spLocks/>
            </p:cNvSpPr>
            <p:nvPr/>
          </p:nvSpPr>
          <p:spPr bwMode="auto">
            <a:xfrm>
              <a:off x="9745325" y="4929663"/>
              <a:ext cx="202979" cy="267238"/>
            </a:xfrm>
            <a:custGeom>
              <a:avLst/>
              <a:gdLst>
                <a:gd name="T0" fmla="*/ 10 w 62"/>
                <a:gd name="T1" fmla="*/ 0 h 81"/>
                <a:gd name="T2" fmla="*/ 25 w 62"/>
                <a:gd name="T3" fmla="*/ 41 h 81"/>
                <a:gd name="T4" fmla="*/ 62 w 62"/>
                <a:gd name="T5" fmla="*/ 58 h 81"/>
                <a:gd name="T6" fmla="*/ 62 w 62"/>
                <a:gd name="T7" fmla="*/ 80 h 81"/>
                <a:gd name="T8" fmla="*/ 2 w 62"/>
                <a:gd name="T9" fmla="*/ 81 h 81"/>
                <a:gd name="T10" fmla="*/ 0 w 62"/>
                <a:gd name="T11" fmla="*/ 0 h 81"/>
                <a:gd name="T12" fmla="*/ 10 w 62"/>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62" h="81">
                  <a:moveTo>
                    <a:pt x="10" y="0"/>
                  </a:moveTo>
                  <a:cubicBezTo>
                    <a:pt x="10" y="0"/>
                    <a:pt x="14" y="28"/>
                    <a:pt x="25" y="41"/>
                  </a:cubicBezTo>
                  <a:cubicBezTo>
                    <a:pt x="35" y="54"/>
                    <a:pt x="62" y="58"/>
                    <a:pt x="62" y="58"/>
                  </a:cubicBezTo>
                  <a:cubicBezTo>
                    <a:pt x="62" y="80"/>
                    <a:pt x="62" y="80"/>
                    <a:pt x="62" y="80"/>
                  </a:cubicBezTo>
                  <a:cubicBezTo>
                    <a:pt x="2" y="81"/>
                    <a:pt x="2" y="81"/>
                    <a:pt x="2" y="81"/>
                  </a:cubicBezTo>
                  <a:cubicBezTo>
                    <a:pt x="0" y="0"/>
                    <a:pt x="0" y="0"/>
                    <a:pt x="0" y="0"/>
                  </a:cubicBezTo>
                  <a:lnTo>
                    <a:pt x="1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114">
              <a:extLst>
                <a:ext uri="{FF2B5EF4-FFF2-40B4-BE49-F238E27FC236}">
                  <a16:creationId xmlns:a16="http://schemas.microsoft.com/office/drawing/2014/main" id="{FB5F4496-4296-40BF-9E0A-5A772CCA591F}"/>
                </a:ext>
              </a:extLst>
            </p:cNvPr>
            <p:cNvSpPr>
              <a:spLocks/>
            </p:cNvSpPr>
            <p:nvPr/>
          </p:nvSpPr>
          <p:spPr bwMode="auto">
            <a:xfrm>
              <a:off x="9774322" y="5055250"/>
              <a:ext cx="281270" cy="160635"/>
            </a:xfrm>
            <a:custGeom>
              <a:avLst/>
              <a:gdLst>
                <a:gd name="T0" fmla="*/ 84 w 86"/>
                <a:gd name="T1" fmla="*/ 37 h 49"/>
                <a:gd name="T2" fmla="*/ 55 w 86"/>
                <a:gd name="T3" fmla="*/ 14 h 49"/>
                <a:gd name="T4" fmla="*/ 1 w 86"/>
                <a:gd name="T5" fmla="*/ 5 h 49"/>
                <a:gd name="T6" fmla="*/ 45 w 86"/>
                <a:gd name="T7" fmla="*/ 34 h 49"/>
                <a:gd name="T8" fmla="*/ 84 w 86"/>
                <a:gd name="T9" fmla="*/ 37 h 49"/>
              </a:gdLst>
              <a:ahLst/>
              <a:cxnLst>
                <a:cxn ang="0">
                  <a:pos x="T0" y="T1"/>
                </a:cxn>
                <a:cxn ang="0">
                  <a:pos x="T2" y="T3"/>
                </a:cxn>
                <a:cxn ang="0">
                  <a:pos x="T4" y="T5"/>
                </a:cxn>
                <a:cxn ang="0">
                  <a:pos x="T6" y="T7"/>
                </a:cxn>
                <a:cxn ang="0">
                  <a:pos x="T8" y="T9"/>
                </a:cxn>
              </a:cxnLst>
              <a:rect l="0" t="0" r="r" b="b"/>
              <a:pathLst>
                <a:path w="86" h="49">
                  <a:moveTo>
                    <a:pt x="84" y="37"/>
                  </a:moveTo>
                  <a:cubicBezTo>
                    <a:pt x="86" y="30"/>
                    <a:pt x="73" y="20"/>
                    <a:pt x="55" y="14"/>
                  </a:cubicBezTo>
                  <a:cubicBezTo>
                    <a:pt x="33" y="9"/>
                    <a:pt x="3" y="0"/>
                    <a:pt x="1" y="5"/>
                  </a:cubicBezTo>
                  <a:cubicBezTo>
                    <a:pt x="0" y="13"/>
                    <a:pt x="26" y="23"/>
                    <a:pt x="45" y="34"/>
                  </a:cubicBezTo>
                  <a:cubicBezTo>
                    <a:pt x="65" y="45"/>
                    <a:pt x="80" y="49"/>
                    <a:pt x="84" y="37"/>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115">
              <a:extLst>
                <a:ext uri="{FF2B5EF4-FFF2-40B4-BE49-F238E27FC236}">
                  <a16:creationId xmlns:a16="http://schemas.microsoft.com/office/drawing/2014/main" id="{4C34A3F4-8156-4530-B56D-C3D096D5E339}"/>
                </a:ext>
              </a:extLst>
            </p:cNvPr>
            <p:cNvSpPr>
              <a:spLocks/>
            </p:cNvSpPr>
            <p:nvPr/>
          </p:nvSpPr>
          <p:spPr bwMode="auto">
            <a:xfrm>
              <a:off x="9732276" y="5071313"/>
              <a:ext cx="39146" cy="18984"/>
            </a:xfrm>
            <a:custGeom>
              <a:avLst/>
              <a:gdLst>
                <a:gd name="T0" fmla="*/ 0 w 12"/>
                <a:gd name="T1" fmla="*/ 1 h 6"/>
                <a:gd name="T2" fmla="*/ 0 w 12"/>
                <a:gd name="T3" fmla="*/ 1 h 6"/>
                <a:gd name="T4" fmla="*/ 2 w 12"/>
                <a:gd name="T5" fmla="*/ 0 h 6"/>
                <a:gd name="T6" fmla="*/ 10 w 12"/>
                <a:gd name="T7" fmla="*/ 2 h 6"/>
                <a:gd name="T8" fmla="*/ 11 w 12"/>
                <a:gd name="T9" fmla="*/ 4 h 6"/>
                <a:gd name="T10" fmla="*/ 11 w 12"/>
                <a:gd name="T11" fmla="*/ 4 h 6"/>
                <a:gd name="T12" fmla="*/ 9 w 12"/>
                <a:gd name="T13" fmla="*/ 6 h 6"/>
                <a:gd name="T14" fmla="*/ 1 w 12"/>
                <a:gd name="T15" fmla="*/ 3 h 6"/>
                <a:gd name="T16" fmla="*/ 0 w 12"/>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
                  <a:moveTo>
                    <a:pt x="0" y="1"/>
                  </a:moveTo>
                  <a:cubicBezTo>
                    <a:pt x="0" y="1"/>
                    <a:pt x="0" y="1"/>
                    <a:pt x="0" y="1"/>
                  </a:cubicBezTo>
                  <a:cubicBezTo>
                    <a:pt x="0" y="0"/>
                    <a:pt x="1" y="0"/>
                    <a:pt x="2" y="0"/>
                  </a:cubicBezTo>
                  <a:cubicBezTo>
                    <a:pt x="10" y="2"/>
                    <a:pt x="10" y="2"/>
                    <a:pt x="10" y="2"/>
                  </a:cubicBezTo>
                  <a:cubicBezTo>
                    <a:pt x="11" y="2"/>
                    <a:pt x="12" y="3"/>
                    <a:pt x="11" y="4"/>
                  </a:cubicBezTo>
                  <a:cubicBezTo>
                    <a:pt x="11" y="4"/>
                    <a:pt x="11" y="4"/>
                    <a:pt x="11" y="4"/>
                  </a:cubicBezTo>
                  <a:cubicBezTo>
                    <a:pt x="11" y="5"/>
                    <a:pt x="10" y="6"/>
                    <a:pt x="9" y="6"/>
                  </a:cubicBezTo>
                  <a:cubicBezTo>
                    <a:pt x="1" y="3"/>
                    <a:pt x="1" y="3"/>
                    <a:pt x="1" y="3"/>
                  </a:cubicBezTo>
                  <a:cubicBezTo>
                    <a:pt x="0" y="3"/>
                    <a:pt x="0" y="2"/>
                    <a:pt x="0" y="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116">
              <a:extLst>
                <a:ext uri="{FF2B5EF4-FFF2-40B4-BE49-F238E27FC236}">
                  <a16:creationId xmlns:a16="http://schemas.microsoft.com/office/drawing/2014/main" id="{2C7A4646-1D53-4833-8B25-060919C4FA7A}"/>
                </a:ext>
              </a:extLst>
            </p:cNvPr>
            <p:cNvSpPr>
              <a:spLocks/>
            </p:cNvSpPr>
            <p:nvPr/>
          </p:nvSpPr>
          <p:spPr bwMode="auto">
            <a:xfrm>
              <a:off x="9732276" y="5058171"/>
              <a:ext cx="39146" cy="18984"/>
            </a:xfrm>
            <a:custGeom>
              <a:avLst/>
              <a:gdLst>
                <a:gd name="T0" fmla="*/ 0 w 12"/>
                <a:gd name="T1" fmla="*/ 2 h 6"/>
                <a:gd name="T2" fmla="*/ 0 w 12"/>
                <a:gd name="T3" fmla="*/ 2 h 6"/>
                <a:gd name="T4" fmla="*/ 3 w 12"/>
                <a:gd name="T5" fmla="*/ 0 h 6"/>
                <a:gd name="T6" fmla="*/ 11 w 12"/>
                <a:gd name="T7" fmla="*/ 2 h 6"/>
                <a:gd name="T8" fmla="*/ 12 w 12"/>
                <a:gd name="T9" fmla="*/ 5 h 6"/>
                <a:gd name="T10" fmla="*/ 12 w 12"/>
                <a:gd name="T11" fmla="*/ 5 h 6"/>
                <a:gd name="T12" fmla="*/ 10 w 12"/>
                <a:gd name="T13" fmla="*/ 6 h 6"/>
                <a:gd name="T14" fmla="*/ 2 w 12"/>
                <a:gd name="T15" fmla="*/ 4 h 6"/>
                <a:gd name="T16" fmla="*/ 0 w 12"/>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
                  <a:moveTo>
                    <a:pt x="0" y="2"/>
                  </a:moveTo>
                  <a:cubicBezTo>
                    <a:pt x="0" y="2"/>
                    <a:pt x="0" y="2"/>
                    <a:pt x="0" y="2"/>
                  </a:cubicBezTo>
                  <a:cubicBezTo>
                    <a:pt x="1" y="1"/>
                    <a:pt x="2" y="0"/>
                    <a:pt x="3" y="0"/>
                  </a:cubicBezTo>
                  <a:cubicBezTo>
                    <a:pt x="11" y="2"/>
                    <a:pt x="11" y="2"/>
                    <a:pt x="11" y="2"/>
                  </a:cubicBezTo>
                  <a:cubicBezTo>
                    <a:pt x="12" y="3"/>
                    <a:pt x="12" y="4"/>
                    <a:pt x="12" y="5"/>
                  </a:cubicBezTo>
                  <a:cubicBezTo>
                    <a:pt x="12" y="5"/>
                    <a:pt x="12" y="5"/>
                    <a:pt x="12" y="5"/>
                  </a:cubicBezTo>
                  <a:cubicBezTo>
                    <a:pt x="12" y="6"/>
                    <a:pt x="11" y="6"/>
                    <a:pt x="10" y="6"/>
                  </a:cubicBezTo>
                  <a:cubicBezTo>
                    <a:pt x="2" y="4"/>
                    <a:pt x="2" y="4"/>
                    <a:pt x="2" y="4"/>
                  </a:cubicBezTo>
                  <a:cubicBezTo>
                    <a:pt x="1" y="4"/>
                    <a:pt x="0" y="3"/>
                    <a:pt x="0" y="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117">
              <a:extLst>
                <a:ext uri="{FF2B5EF4-FFF2-40B4-BE49-F238E27FC236}">
                  <a16:creationId xmlns:a16="http://schemas.microsoft.com/office/drawing/2014/main" id="{32206447-CB19-46E2-9712-29C89C5F0D36}"/>
                </a:ext>
              </a:extLst>
            </p:cNvPr>
            <p:cNvSpPr>
              <a:spLocks/>
            </p:cNvSpPr>
            <p:nvPr/>
          </p:nvSpPr>
          <p:spPr bwMode="auto">
            <a:xfrm>
              <a:off x="9735175" y="5047948"/>
              <a:ext cx="39146" cy="20444"/>
            </a:xfrm>
            <a:custGeom>
              <a:avLst/>
              <a:gdLst>
                <a:gd name="T0" fmla="*/ 0 w 12"/>
                <a:gd name="T1" fmla="*/ 1 h 6"/>
                <a:gd name="T2" fmla="*/ 0 w 12"/>
                <a:gd name="T3" fmla="*/ 1 h 6"/>
                <a:gd name="T4" fmla="*/ 3 w 12"/>
                <a:gd name="T5" fmla="*/ 0 h 6"/>
                <a:gd name="T6" fmla="*/ 10 w 12"/>
                <a:gd name="T7" fmla="*/ 2 h 6"/>
                <a:gd name="T8" fmla="*/ 12 w 12"/>
                <a:gd name="T9" fmla="*/ 4 h 6"/>
                <a:gd name="T10" fmla="*/ 12 w 12"/>
                <a:gd name="T11" fmla="*/ 4 h 6"/>
                <a:gd name="T12" fmla="*/ 9 w 12"/>
                <a:gd name="T13" fmla="*/ 6 h 6"/>
                <a:gd name="T14" fmla="*/ 2 w 12"/>
                <a:gd name="T15" fmla="*/ 4 h 6"/>
                <a:gd name="T16" fmla="*/ 0 w 12"/>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
                  <a:moveTo>
                    <a:pt x="0" y="1"/>
                  </a:moveTo>
                  <a:cubicBezTo>
                    <a:pt x="0" y="1"/>
                    <a:pt x="0" y="1"/>
                    <a:pt x="0" y="1"/>
                  </a:cubicBezTo>
                  <a:cubicBezTo>
                    <a:pt x="1" y="0"/>
                    <a:pt x="2" y="0"/>
                    <a:pt x="3" y="0"/>
                  </a:cubicBezTo>
                  <a:cubicBezTo>
                    <a:pt x="10" y="2"/>
                    <a:pt x="10" y="2"/>
                    <a:pt x="10" y="2"/>
                  </a:cubicBezTo>
                  <a:cubicBezTo>
                    <a:pt x="11" y="2"/>
                    <a:pt x="12" y="3"/>
                    <a:pt x="12" y="4"/>
                  </a:cubicBezTo>
                  <a:cubicBezTo>
                    <a:pt x="12" y="4"/>
                    <a:pt x="12" y="4"/>
                    <a:pt x="12" y="4"/>
                  </a:cubicBezTo>
                  <a:cubicBezTo>
                    <a:pt x="11" y="5"/>
                    <a:pt x="10" y="6"/>
                    <a:pt x="9" y="6"/>
                  </a:cubicBezTo>
                  <a:cubicBezTo>
                    <a:pt x="2" y="4"/>
                    <a:pt x="2" y="4"/>
                    <a:pt x="2" y="4"/>
                  </a:cubicBezTo>
                  <a:cubicBezTo>
                    <a:pt x="1" y="3"/>
                    <a:pt x="0" y="2"/>
                    <a:pt x="0" y="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118">
              <a:extLst>
                <a:ext uri="{FF2B5EF4-FFF2-40B4-BE49-F238E27FC236}">
                  <a16:creationId xmlns:a16="http://schemas.microsoft.com/office/drawing/2014/main" id="{053F1092-7E29-4CA8-B2D9-E3D8696D4545}"/>
                </a:ext>
              </a:extLst>
            </p:cNvPr>
            <p:cNvSpPr>
              <a:spLocks/>
            </p:cNvSpPr>
            <p:nvPr/>
          </p:nvSpPr>
          <p:spPr bwMode="auto">
            <a:xfrm>
              <a:off x="9738075" y="5034806"/>
              <a:ext cx="39146" cy="23365"/>
            </a:xfrm>
            <a:custGeom>
              <a:avLst/>
              <a:gdLst>
                <a:gd name="T0" fmla="*/ 0 w 12"/>
                <a:gd name="T1" fmla="*/ 2 h 7"/>
                <a:gd name="T2" fmla="*/ 0 w 12"/>
                <a:gd name="T3" fmla="*/ 2 h 7"/>
                <a:gd name="T4" fmla="*/ 3 w 12"/>
                <a:gd name="T5" fmla="*/ 1 h 7"/>
                <a:gd name="T6" fmla="*/ 10 w 12"/>
                <a:gd name="T7" fmla="*/ 3 h 7"/>
                <a:gd name="T8" fmla="*/ 12 w 12"/>
                <a:gd name="T9" fmla="*/ 5 h 7"/>
                <a:gd name="T10" fmla="*/ 12 w 12"/>
                <a:gd name="T11" fmla="*/ 5 h 7"/>
                <a:gd name="T12" fmla="*/ 9 w 12"/>
                <a:gd name="T13" fmla="*/ 7 h 7"/>
                <a:gd name="T14" fmla="*/ 2 w 12"/>
                <a:gd name="T15" fmla="*/ 4 h 7"/>
                <a:gd name="T16" fmla="*/ 0 w 12"/>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0" y="2"/>
                  </a:moveTo>
                  <a:cubicBezTo>
                    <a:pt x="0" y="2"/>
                    <a:pt x="0" y="2"/>
                    <a:pt x="0" y="2"/>
                  </a:cubicBezTo>
                  <a:cubicBezTo>
                    <a:pt x="1" y="1"/>
                    <a:pt x="2" y="0"/>
                    <a:pt x="3" y="1"/>
                  </a:cubicBezTo>
                  <a:cubicBezTo>
                    <a:pt x="10" y="3"/>
                    <a:pt x="10" y="3"/>
                    <a:pt x="10" y="3"/>
                  </a:cubicBezTo>
                  <a:cubicBezTo>
                    <a:pt x="11" y="3"/>
                    <a:pt x="12" y="4"/>
                    <a:pt x="12" y="5"/>
                  </a:cubicBezTo>
                  <a:cubicBezTo>
                    <a:pt x="12" y="5"/>
                    <a:pt x="12" y="5"/>
                    <a:pt x="12" y="5"/>
                  </a:cubicBezTo>
                  <a:cubicBezTo>
                    <a:pt x="12" y="6"/>
                    <a:pt x="10" y="7"/>
                    <a:pt x="9" y="7"/>
                  </a:cubicBezTo>
                  <a:cubicBezTo>
                    <a:pt x="2" y="4"/>
                    <a:pt x="2" y="4"/>
                    <a:pt x="2" y="4"/>
                  </a:cubicBezTo>
                  <a:cubicBezTo>
                    <a:pt x="1" y="4"/>
                    <a:pt x="0" y="3"/>
                    <a:pt x="0" y="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119">
              <a:extLst>
                <a:ext uri="{FF2B5EF4-FFF2-40B4-BE49-F238E27FC236}">
                  <a16:creationId xmlns:a16="http://schemas.microsoft.com/office/drawing/2014/main" id="{B125DF62-657D-47E3-9E20-40F59E50B350}"/>
                </a:ext>
              </a:extLst>
            </p:cNvPr>
            <p:cNvSpPr>
              <a:spLocks/>
            </p:cNvSpPr>
            <p:nvPr/>
          </p:nvSpPr>
          <p:spPr bwMode="auto">
            <a:xfrm>
              <a:off x="9735175" y="5037726"/>
              <a:ext cx="88441" cy="67175"/>
            </a:xfrm>
            <a:custGeom>
              <a:avLst/>
              <a:gdLst>
                <a:gd name="T0" fmla="*/ 27 w 27"/>
                <a:gd name="T1" fmla="*/ 10 h 20"/>
                <a:gd name="T2" fmla="*/ 15 w 27"/>
                <a:gd name="T3" fmla="*/ 1 h 20"/>
                <a:gd name="T4" fmla="*/ 3 w 27"/>
                <a:gd name="T5" fmla="*/ 0 h 20"/>
                <a:gd name="T6" fmla="*/ 4 w 27"/>
                <a:gd name="T7" fmla="*/ 6 h 20"/>
                <a:gd name="T8" fmla="*/ 0 w 27"/>
                <a:gd name="T9" fmla="*/ 13 h 20"/>
                <a:gd name="T10" fmla="*/ 12 w 27"/>
                <a:gd name="T11" fmla="*/ 18 h 20"/>
                <a:gd name="T12" fmla="*/ 21 w 27"/>
                <a:gd name="T13" fmla="*/ 20 h 20"/>
                <a:gd name="T14" fmla="*/ 27 w 27"/>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0">
                  <a:moveTo>
                    <a:pt x="27" y="10"/>
                  </a:moveTo>
                  <a:cubicBezTo>
                    <a:pt x="27" y="10"/>
                    <a:pt x="18" y="2"/>
                    <a:pt x="15" y="1"/>
                  </a:cubicBezTo>
                  <a:cubicBezTo>
                    <a:pt x="13" y="0"/>
                    <a:pt x="3" y="0"/>
                    <a:pt x="3" y="0"/>
                  </a:cubicBezTo>
                  <a:cubicBezTo>
                    <a:pt x="3" y="0"/>
                    <a:pt x="5" y="4"/>
                    <a:pt x="4" y="6"/>
                  </a:cubicBezTo>
                  <a:cubicBezTo>
                    <a:pt x="3" y="8"/>
                    <a:pt x="0" y="13"/>
                    <a:pt x="0" y="13"/>
                  </a:cubicBezTo>
                  <a:cubicBezTo>
                    <a:pt x="0" y="13"/>
                    <a:pt x="8" y="17"/>
                    <a:pt x="12" y="18"/>
                  </a:cubicBezTo>
                  <a:cubicBezTo>
                    <a:pt x="18" y="20"/>
                    <a:pt x="21" y="20"/>
                    <a:pt x="21" y="20"/>
                  </a:cubicBezTo>
                  <a:lnTo>
                    <a:pt x="27" y="10"/>
                  </a:ln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113">
              <a:extLst>
                <a:ext uri="{FF2B5EF4-FFF2-40B4-BE49-F238E27FC236}">
                  <a16:creationId xmlns:a16="http://schemas.microsoft.com/office/drawing/2014/main" id="{3C3C37F5-B0EE-407E-90EB-AD52261DC3AE}"/>
                </a:ext>
              </a:extLst>
            </p:cNvPr>
            <p:cNvSpPr>
              <a:spLocks/>
            </p:cNvSpPr>
            <p:nvPr/>
          </p:nvSpPr>
          <p:spPr bwMode="auto">
            <a:xfrm>
              <a:off x="9482902" y="4925281"/>
              <a:ext cx="234875" cy="251175"/>
            </a:xfrm>
            <a:custGeom>
              <a:avLst/>
              <a:gdLst>
                <a:gd name="T0" fmla="*/ 67 w 72"/>
                <a:gd name="T1" fmla="*/ 66 h 76"/>
                <a:gd name="T2" fmla="*/ 52 w 72"/>
                <a:gd name="T3" fmla="*/ 37 h 76"/>
                <a:gd name="T4" fmla="*/ 5 w 72"/>
                <a:gd name="T5" fmla="*/ 5 h 76"/>
                <a:gd name="T6" fmla="*/ 35 w 72"/>
                <a:gd name="T7" fmla="*/ 51 h 76"/>
                <a:gd name="T8" fmla="*/ 67 w 72"/>
                <a:gd name="T9" fmla="*/ 66 h 76"/>
              </a:gdLst>
              <a:ahLst/>
              <a:cxnLst>
                <a:cxn ang="0">
                  <a:pos x="T0" y="T1"/>
                </a:cxn>
                <a:cxn ang="0">
                  <a:pos x="T2" y="T3"/>
                </a:cxn>
                <a:cxn ang="0">
                  <a:pos x="T4" y="T5"/>
                </a:cxn>
                <a:cxn ang="0">
                  <a:pos x="T6" y="T7"/>
                </a:cxn>
                <a:cxn ang="0">
                  <a:pos x="T8" y="T9"/>
                </a:cxn>
              </a:cxnLst>
              <a:rect l="0" t="0" r="r" b="b"/>
              <a:pathLst>
                <a:path w="72" h="76">
                  <a:moveTo>
                    <a:pt x="67" y="66"/>
                  </a:moveTo>
                  <a:cubicBezTo>
                    <a:pt x="72" y="61"/>
                    <a:pt x="68" y="50"/>
                    <a:pt x="52" y="37"/>
                  </a:cubicBezTo>
                  <a:cubicBezTo>
                    <a:pt x="34" y="22"/>
                    <a:pt x="9" y="0"/>
                    <a:pt x="5" y="5"/>
                  </a:cubicBezTo>
                  <a:cubicBezTo>
                    <a:pt x="0" y="12"/>
                    <a:pt x="21" y="32"/>
                    <a:pt x="35" y="51"/>
                  </a:cubicBezTo>
                  <a:cubicBezTo>
                    <a:pt x="49" y="70"/>
                    <a:pt x="58" y="76"/>
                    <a:pt x="67" y="66"/>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120">
              <a:extLst>
                <a:ext uri="{FF2B5EF4-FFF2-40B4-BE49-F238E27FC236}">
                  <a16:creationId xmlns:a16="http://schemas.microsoft.com/office/drawing/2014/main" id="{34C3D023-F5CF-40CA-97E3-0B79BCF61BD4}"/>
                </a:ext>
              </a:extLst>
            </p:cNvPr>
            <p:cNvSpPr>
              <a:spLocks/>
            </p:cNvSpPr>
            <p:nvPr/>
          </p:nvSpPr>
          <p:spPr bwMode="auto">
            <a:xfrm>
              <a:off x="9368365" y="4925281"/>
              <a:ext cx="172532" cy="62793"/>
            </a:xfrm>
            <a:custGeom>
              <a:avLst/>
              <a:gdLst>
                <a:gd name="T0" fmla="*/ 53 w 53"/>
                <a:gd name="T1" fmla="*/ 11 h 19"/>
                <a:gd name="T2" fmla="*/ 42 w 53"/>
                <a:gd name="T3" fmla="*/ 1 h 19"/>
                <a:gd name="T4" fmla="*/ 27 w 53"/>
                <a:gd name="T5" fmla="*/ 8 h 19"/>
                <a:gd name="T6" fmla="*/ 5 w 53"/>
                <a:gd name="T7" fmla="*/ 12 h 19"/>
                <a:gd name="T8" fmla="*/ 3 w 53"/>
                <a:gd name="T9" fmla="*/ 17 h 19"/>
                <a:gd name="T10" fmla="*/ 25 w 53"/>
                <a:gd name="T11" fmla="*/ 18 h 19"/>
                <a:gd name="T12" fmla="*/ 47 w 53"/>
                <a:gd name="T13" fmla="*/ 18 h 19"/>
                <a:gd name="T14" fmla="*/ 53 w 53"/>
                <a:gd name="T15" fmla="*/ 11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9">
                  <a:moveTo>
                    <a:pt x="53" y="11"/>
                  </a:moveTo>
                  <a:cubicBezTo>
                    <a:pt x="53" y="11"/>
                    <a:pt x="49" y="0"/>
                    <a:pt x="42" y="1"/>
                  </a:cubicBezTo>
                  <a:cubicBezTo>
                    <a:pt x="35" y="1"/>
                    <a:pt x="29" y="7"/>
                    <a:pt x="27" y="8"/>
                  </a:cubicBezTo>
                  <a:cubicBezTo>
                    <a:pt x="20" y="13"/>
                    <a:pt x="9" y="10"/>
                    <a:pt x="5" y="12"/>
                  </a:cubicBezTo>
                  <a:cubicBezTo>
                    <a:pt x="0" y="14"/>
                    <a:pt x="1" y="17"/>
                    <a:pt x="3" y="17"/>
                  </a:cubicBezTo>
                  <a:cubicBezTo>
                    <a:pt x="13" y="16"/>
                    <a:pt x="20" y="19"/>
                    <a:pt x="25" y="18"/>
                  </a:cubicBezTo>
                  <a:cubicBezTo>
                    <a:pt x="29" y="17"/>
                    <a:pt x="47" y="18"/>
                    <a:pt x="47" y="18"/>
                  </a:cubicBezTo>
                  <a:lnTo>
                    <a:pt x="53" y="11"/>
                  </a:ln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121">
              <a:extLst>
                <a:ext uri="{FF2B5EF4-FFF2-40B4-BE49-F238E27FC236}">
                  <a16:creationId xmlns:a16="http://schemas.microsoft.com/office/drawing/2014/main" id="{EE75A01D-48BB-4A83-A6D6-101203A52A5F}"/>
                </a:ext>
              </a:extLst>
            </p:cNvPr>
            <p:cNvSpPr>
              <a:spLocks/>
            </p:cNvSpPr>
            <p:nvPr/>
          </p:nvSpPr>
          <p:spPr bwMode="auto">
            <a:xfrm>
              <a:off x="9439407" y="4919440"/>
              <a:ext cx="88441" cy="46730"/>
            </a:xfrm>
            <a:custGeom>
              <a:avLst/>
              <a:gdLst>
                <a:gd name="T0" fmla="*/ 27 w 27"/>
                <a:gd name="T1" fmla="*/ 6 h 14"/>
                <a:gd name="T2" fmla="*/ 16 w 27"/>
                <a:gd name="T3" fmla="*/ 1 h 14"/>
                <a:gd name="T4" fmla="*/ 4 w 27"/>
                <a:gd name="T5" fmla="*/ 5 h 14"/>
                <a:gd name="T6" fmla="*/ 2 w 27"/>
                <a:gd name="T7" fmla="*/ 8 h 14"/>
                <a:gd name="T8" fmla="*/ 9 w 27"/>
                <a:gd name="T9" fmla="*/ 8 h 14"/>
                <a:gd name="T10" fmla="*/ 27 w 27"/>
                <a:gd name="T11" fmla="*/ 6 h 14"/>
              </a:gdLst>
              <a:ahLst/>
              <a:cxnLst>
                <a:cxn ang="0">
                  <a:pos x="T0" y="T1"/>
                </a:cxn>
                <a:cxn ang="0">
                  <a:pos x="T2" y="T3"/>
                </a:cxn>
                <a:cxn ang="0">
                  <a:pos x="T4" y="T5"/>
                </a:cxn>
                <a:cxn ang="0">
                  <a:pos x="T6" y="T7"/>
                </a:cxn>
                <a:cxn ang="0">
                  <a:pos x="T8" y="T9"/>
                </a:cxn>
                <a:cxn ang="0">
                  <a:pos x="T10" y="T11"/>
                </a:cxn>
              </a:cxnLst>
              <a:rect l="0" t="0" r="r" b="b"/>
              <a:pathLst>
                <a:path w="27" h="14">
                  <a:moveTo>
                    <a:pt x="27" y="6"/>
                  </a:moveTo>
                  <a:cubicBezTo>
                    <a:pt x="27" y="6"/>
                    <a:pt x="21" y="1"/>
                    <a:pt x="16" y="1"/>
                  </a:cubicBezTo>
                  <a:cubicBezTo>
                    <a:pt x="12" y="0"/>
                    <a:pt x="8" y="5"/>
                    <a:pt x="4" y="5"/>
                  </a:cubicBezTo>
                  <a:cubicBezTo>
                    <a:pt x="0" y="5"/>
                    <a:pt x="1" y="7"/>
                    <a:pt x="2" y="8"/>
                  </a:cubicBezTo>
                  <a:cubicBezTo>
                    <a:pt x="2" y="8"/>
                    <a:pt x="7" y="8"/>
                    <a:pt x="9" y="8"/>
                  </a:cubicBezTo>
                  <a:cubicBezTo>
                    <a:pt x="11" y="8"/>
                    <a:pt x="21" y="14"/>
                    <a:pt x="27" y="6"/>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4" name="Speech Bubble: Oval 593">
            <a:extLst>
              <a:ext uri="{FF2B5EF4-FFF2-40B4-BE49-F238E27FC236}">
                <a16:creationId xmlns:a16="http://schemas.microsoft.com/office/drawing/2014/main" id="{C7251E14-43FA-4501-8C73-CD60AB8FD08E}"/>
              </a:ext>
            </a:extLst>
          </p:cNvPr>
          <p:cNvSpPr/>
          <p:nvPr/>
        </p:nvSpPr>
        <p:spPr bwMode="auto">
          <a:xfrm flipH="1">
            <a:off x="3310949" y="2174409"/>
            <a:ext cx="1207596" cy="865951"/>
          </a:xfrm>
          <a:prstGeom prst="wedgeEllipseCallout">
            <a:avLst>
              <a:gd name="adj1" fmla="val -55899"/>
              <a:gd name="adj2" fmla="val 21686"/>
            </a:avLst>
          </a:prstGeom>
          <a:solidFill>
            <a:schemeClr val="accent3">
              <a:lumMod val="85000"/>
            </a:schemeClr>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595" name="Rectangle 594">
            <a:extLst>
              <a:ext uri="{FF2B5EF4-FFF2-40B4-BE49-F238E27FC236}">
                <a16:creationId xmlns:a16="http://schemas.microsoft.com/office/drawing/2014/main" id="{D639DC34-4D54-49EE-924F-9E6210E7EC18}"/>
              </a:ext>
            </a:extLst>
          </p:cNvPr>
          <p:cNvSpPr/>
          <p:nvPr/>
        </p:nvSpPr>
        <p:spPr>
          <a:xfrm>
            <a:off x="3271829" y="2382732"/>
            <a:ext cx="1283164" cy="480131"/>
          </a:xfrm>
          <a:prstGeom prst="rect">
            <a:avLst/>
          </a:prstGeom>
          <a:noFill/>
        </p:spPr>
        <p:txBody>
          <a:bodyPr wrap="square">
            <a:spAutoFit/>
          </a:bodyPr>
          <a:lstStyle/>
          <a:p>
            <a:pPr algn="ctr">
              <a:lnSpc>
                <a:spcPct val="90000"/>
              </a:lnSpc>
            </a:pPr>
            <a:r>
              <a:rPr lang="en-US" sz="1400" kern="0" dirty="0">
                <a:solidFill>
                  <a:schemeClr val="accent2">
                    <a:lumMod val="50000"/>
                  </a:schemeClr>
                </a:solidFill>
                <a:latin typeface="+mj-lt"/>
              </a:rPr>
              <a:t>How might we…? </a:t>
            </a:r>
            <a:endParaRPr lang="en-US" sz="1400" dirty="0">
              <a:solidFill>
                <a:schemeClr val="accent2">
                  <a:lumMod val="50000"/>
                </a:schemeClr>
              </a:solidFill>
              <a:latin typeface="+mj-lt"/>
            </a:endParaRPr>
          </a:p>
        </p:txBody>
      </p:sp>
      <p:pic>
        <p:nvPicPr>
          <p:cNvPr id="23" name="Picture 22">
            <a:extLst>
              <a:ext uri="{FF2B5EF4-FFF2-40B4-BE49-F238E27FC236}">
                <a16:creationId xmlns:a16="http://schemas.microsoft.com/office/drawing/2014/main" id="{C15C46CF-ED47-4045-AAA4-0D6EDB0E0045}"/>
              </a:ext>
            </a:extLst>
          </p:cNvPr>
          <p:cNvPicPr>
            <a:picLocks noChangeAspect="1"/>
          </p:cNvPicPr>
          <p:nvPr/>
        </p:nvPicPr>
        <p:blipFill rotWithShape="1">
          <a:blip r:embed="rId16"/>
          <a:srcRect l="28884" t="2612" r="31867" b="77689"/>
          <a:stretch/>
        </p:blipFill>
        <p:spPr>
          <a:xfrm>
            <a:off x="5057925" y="2898838"/>
            <a:ext cx="976466" cy="331213"/>
          </a:xfrm>
          <a:prstGeom prst="rect">
            <a:avLst/>
          </a:prstGeom>
          <a:scene3d>
            <a:camera prst="isometricLeftDown"/>
            <a:lightRig rig="threePt" dir="t"/>
          </a:scene3d>
        </p:spPr>
      </p:pic>
      <p:pic>
        <p:nvPicPr>
          <p:cNvPr id="597" name="Picture 596">
            <a:extLst>
              <a:ext uri="{FF2B5EF4-FFF2-40B4-BE49-F238E27FC236}">
                <a16:creationId xmlns:a16="http://schemas.microsoft.com/office/drawing/2014/main" id="{EB0E7B02-F5B2-4D82-8A95-42D6E8DA84A0}"/>
              </a:ext>
            </a:extLst>
          </p:cNvPr>
          <p:cNvPicPr>
            <a:picLocks noChangeAspect="1"/>
          </p:cNvPicPr>
          <p:nvPr/>
        </p:nvPicPr>
        <p:blipFill rotWithShape="1">
          <a:blip r:embed="rId16"/>
          <a:srcRect l="12764" t="20492" r="16883" b="41552"/>
          <a:stretch/>
        </p:blipFill>
        <p:spPr>
          <a:xfrm>
            <a:off x="5166157" y="3178295"/>
            <a:ext cx="759773" cy="319774"/>
          </a:xfrm>
          <a:prstGeom prst="rect">
            <a:avLst/>
          </a:prstGeom>
          <a:scene3d>
            <a:camera prst="isometricLeftDown"/>
            <a:lightRig rig="threePt" dir="t"/>
          </a:scene3d>
        </p:spPr>
      </p:pic>
      <p:grpSp>
        <p:nvGrpSpPr>
          <p:cNvPr id="258" name="Group 4">
            <a:extLst>
              <a:ext uri="{FF2B5EF4-FFF2-40B4-BE49-F238E27FC236}">
                <a16:creationId xmlns:a16="http://schemas.microsoft.com/office/drawing/2014/main" id="{F821FFFD-E316-4420-B636-487445013F5D}"/>
              </a:ext>
            </a:extLst>
          </p:cNvPr>
          <p:cNvGrpSpPr>
            <a:grpSpLocks noChangeAspect="1"/>
          </p:cNvGrpSpPr>
          <p:nvPr/>
        </p:nvGrpSpPr>
        <p:grpSpPr bwMode="auto">
          <a:xfrm flipH="1">
            <a:off x="7422271" y="3129546"/>
            <a:ext cx="728955" cy="1823074"/>
            <a:chOff x="4303" y="1532"/>
            <a:chExt cx="531" cy="1328"/>
          </a:xfrm>
        </p:grpSpPr>
        <p:sp>
          <p:nvSpPr>
            <p:cNvPr id="259" name="Freeform 5">
              <a:extLst>
                <a:ext uri="{FF2B5EF4-FFF2-40B4-BE49-F238E27FC236}">
                  <a16:creationId xmlns:a16="http://schemas.microsoft.com/office/drawing/2014/main" id="{A15E9E93-0AB1-4D02-89E6-FD430A210F7A}"/>
                </a:ext>
              </a:extLst>
            </p:cNvPr>
            <p:cNvSpPr>
              <a:spLocks/>
            </p:cNvSpPr>
            <p:nvPr/>
          </p:nvSpPr>
          <p:spPr bwMode="auto">
            <a:xfrm>
              <a:off x="4744" y="1594"/>
              <a:ext cx="90" cy="224"/>
            </a:xfrm>
            <a:custGeom>
              <a:avLst/>
              <a:gdLst>
                <a:gd name="T0" fmla="*/ 34 w 49"/>
                <a:gd name="T1" fmla="*/ 113 h 123"/>
                <a:gd name="T2" fmla="*/ 42 w 49"/>
                <a:gd name="T3" fmla="*/ 77 h 123"/>
                <a:gd name="T4" fmla="*/ 14 w 49"/>
                <a:gd name="T5" fmla="*/ 0 h 123"/>
                <a:gd name="T6" fmla="*/ 0 w 49"/>
                <a:gd name="T7" fmla="*/ 2 h 123"/>
                <a:gd name="T8" fmla="*/ 3 w 49"/>
                <a:gd name="T9" fmla="*/ 70 h 123"/>
                <a:gd name="T10" fmla="*/ 34 w 49"/>
                <a:gd name="T11" fmla="*/ 113 h 123"/>
              </a:gdLst>
              <a:ahLst/>
              <a:cxnLst>
                <a:cxn ang="0">
                  <a:pos x="T0" y="T1"/>
                </a:cxn>
                <a:cxn ang="0">
                  <a:pos x="T2" y="T3"/>
                </a:cxn>
                <a:cxn ang="0">
                  <a:pos x="T4" y="T5"/>
                </a:cxn>
                <a:cxn ang="0">
                  <a:pos x="T6" y="T7"/>
                </a:cxn>
                <a:cxn ang="0">
                  <a:pos x="T8" y="T9"/>
                </a:cxn>
                <a:cxn ang="0">
                  <a:pos x="T10" y="T11"/>
                </a:cxn>
              </a:cxnLst>
              <a:rect l="0" t="0" r="r" b="b"/>
              <a:pathLst>
                <a:path w="49" h="123">
                  <a:moveTo>
                    <a:pt x="34" y="113"/>
                  </a:moveTo>
                  <a:cubicBezTo>
                    <a:pt x="43" y="110"/>
                    <a:pt x="49" y="102"/>
                    <a:pt x="42" y="77"/>
                  </a:cubicBezTo>
                  <a:cubicBezTo>
                    <a:pt x="35" y="52"/>
                    <a:pt x="14" y="0"/>
                    <a:pt x="14" y="0"/>
                  </a:cubicBezTo>
                  <a:cubicBezTo>
                    <a:pt x="0" y="2"/>
                    <a:pt x="0" y="2"/>
                    <a:pt x="0" y="2"/>
                  </a:cubicBezTo>
                  <a:cubicBezTo>
                    <a:pt x="0" y="2"/>
                    <a:pt x="0" y="56"/>
                    <a:pt x="3" y="70"/>
                  </a:cubicBezTo>
                  <a:cubicBezTo>
                    <a:pt x="6" y="84"/>
                    <a:pt x="12" y="123"/>
                    <a:pt x="34" y="113"/>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6">
              <a:extLst>
                <a:ext uri="{FF2B5EF4-FFF2-40B4-BE49-F238E27FC236}">
                  <a16:creationId xmlns:a16="http://schemas.microsoft.com/office/drawing/2014/main" id="{EB724D41-B0BF-4A3D-B182-99E2F21471EE}"/>
                </a:ext>
              </a:extLst>
            </p:cNvPr>
            <p:cNvSpPr>
              <a:spLocks/>
            </p:cNvSpPr>
            <p:nvPr/>
          </p:nvSpPr>
          <p:spPr bwMode="auto">
            <a:xfrm>
              <a:off x="4568" y="1725"/>
              <a:ext cx="266" cy="213"/>
            </a:xfrm>
            <a:custGeom>
              <a:avLst/>
              <a:gdLst>
                <a:gd name="T0" fmla="*/ 12 w 145"/>
                <a:gd name="T1" fmla="*/ 103 h 117"/>
                <a:gd name="T2" fmla="*/ 44 w 145"/>
                <a:gd name="T3" fmla="*/ 104 h 117"/>
                <a:gd name="T4" fmla="*/ 120 w 145"/>
                <a:gd name="T5" fmla="*/ 51 h 117"/>
                <a:gd name="T6" fmla="*/ 135 w 145"/>
                <a:gd name="T7" fmla="*/ 17 h 117"/>
                <a:gd name="T8" fmla="*/ 95 w 145"/>
                <a:gd name="T9" fmla="*/ 19 h 117"/>
                <a:gd name="T10" fmla="*/ 12 w 145"/>
                <a:gd name="T11" fmla="*/ 103 h 117"/>
              </a:gdLst>
              <a:ahLst/>
              <a:cxnLst>
                <a:cxn ang="0">
                  <a:pos x="T0" y="T1"/>
                </a:cxn>
                <a:cxn ang="0">
                  <a:pos x="T2" y="T3"/>
                </a:cxn>
                <a:cxn ang="0">
                  <a:pos x="T4" y="T5"/>
                </a:cxn>
                <a:cxn ang="0">
                  <a:pos x="T6" y="T7"/>
                </a:cxn>
                <a:cxn ang="0">
                  <a:pos x="T8" y="T9"/>
                </a:cxn>
                <a:cxn ang="0">
                  <a:pos x="T10" y="T11"/>
                </a:cxn>
              </a:cxnLst>
              <a:rect l="0" t="0" r="r" b="b"/>
              <a:pathLst>
                <a:path w="145" h="117">
                  <a:moveTo>
                    <a:pt x="12" y="103"/>
                  </a:moveTo>
                  <a:cubicBezTo>
                    <a:pt x="17" y="111"/>
                    <a:pt x="26" y="117"/>
                    <a:pt x="44" y="104"/>
                  </a:cubicBezTo>
                  <a:cubicBezTo>
                    <a:pt x="62" y="90"/>
                    <a:pt x="113" y="58"/>
                    <a:pt x="120" y="51"/>
                  </a:cubicBezTo>
                  <a:cubicBezTo>
                    <a:pt x="127" y="45"/>
                    <a:pt x="145" y="34"/>
                    <a:pt x="135" y="17"/>
                  </a:cubicBezTo>
                  <a:cubicBezTo>
                    <a:pt x="126" y="0"/>
                    <a:pt x="108" y="11"/>
                    <a:pt x="95" y="19"/>
                  </a:cubicBezTo>
                  <a:cubicBezTo>
                    <a:pt x="35" y="56"/>
                    <a:pt x="0" y="79"/>
                    <a:pt x="12" y="103"/>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7">
              <a:extLst>
                <a:ext uri="{FF2B5EF4-FFF2-40B4-BE49-F238E27FC236}">
                  <a16:creationId xmlns:a16="http://schemas.microsoft.com/office/drawing/2014/main" id="{CE3C001A-94D1-45FD-8DF6-AA9D73C9AEDA}"/>
                </a:ext>
              </a:extLst>
            </p:cNvPr>
            <p:cNvSpPr>
              <a:spLocks/>
            </p:cNvSpPr>
            <p:nvPr/>
          </p:nvSpPr>
          <p:spPr bwMode="auto">
            <a:xfrm>
              <a:off x="4579" y="1754"/>
              <a:ext cx="211" cy="192"/>
            </a:xfrm>
            <a:custGeom>
              <a:avLst/>
              <a:gdLst>
                <a:gd name="T0" fmla="*/ 14 w 115"/>
                <a:gd name="T1" fmla="*/ 101 h 105"/>
                <a:gd name="T2" fmla="*/ 56 w 115"/>
                <a:gd name="T3" fmla="*/ 82 h 105"/>
                <a:gd name="T4" fmla="*/ 115 w 115"/>
                <a:gd name="T5" fmla="*/ 36 h 105"/>
                <a:gd name="T6" fmla="*/ 101 w 115"/>
                <a:gd name="T7" fmla="*/ 10 h 105"/>
                <a:gd name="T8" fmla="*/ 87 w 115"/>
                <a:gd name="T9" fmla="*/ 1 h 105"/>
                <a:gd name="T10" fmla="*/ 31 w 115"/>
                <a:gd name="T11" fmla="*/ 36 h 105"/>
                <a:gd name="T12" fmla="*/ 14 w 115"/>
                <a:gd name="T13" fmla="*/ 101 h 105"/>
              </a:gdLst>
              <a:ahLst/>
              <a:cxnLst>
                <a:cxn ang="0">
                  <a:pos x="T0" y="T1"/>
                </a:cxn>
                <a:cxn ang="0">
                  <a:pos x="T2" y="T3"/>
                </a:cxn>
                <a:cxn ang="0">
                  <a:pos x="T4" y="T5"/>
                </a:cxn>
                <a:cxn ang="0">
                  <a:pos x="T6" y="T7"/>
                </a:cxn>
                <a:cxn ang="0">
                  <a:pos x="T8" y="T9"/>
                </a:cxn>
                <a:cxn ang="0">
                  <a:pos x="T10" y="T11"/>
                </a:cxn>
                <a:cxn ang="0">
                  <a:pos x="T12" y="T13"/>
                </a:cxn>
              </a:cxnLst>
              <a:rect l="0" t="0" r="r" b="b"/>
              <a:pathLst>
                <a:path w="115" h="105">
                  <a:moveTo>
                    <a:pt x="14" y="101"/>
                  </a:moveTo>
                  <a:cubicBezTo>
                    <a:pt x="18" y="105"/>
                    <a:pt x="41" y="92"/>
                    <a:pt x="56" y="82"/>
                  </a:cubicBezTo>
                  <a:cubicBezTo>
                    <a:pt x="73" y="69"/>
                    <a:pt x="115" y="36"/>
                    <a:pt x="115" y="36"/>
                  </a:cubicBezTo>
                  <a:cubicBezTo>
                    <a:pt x="115" y="36"/>
                    <a:pt x="112" y="21"/>
                    <a:pt x="101" y="10"/>
                  </a:cubicBezTo>
                  <a:cubicBezTo>
                    <a:pt x="91" y="0"/>
                    <a:pt x="87" y="1"/>
                    <a:pt x="87" y="1"/>
                  </a:cubicBezTo>
                  <a:cubicBezTo>
                    <a:pt x="31" y="36"/>
                    <a:pt x="31" y="36"/>
                    <a:pt x="31" y="36"/>
                  </a:cubicBezTo>
                  <a:cubicBezTo>
                    <a:pt x="31" y="36"/>
                    <a:pt x="0" y="91"/>
                    <a:pt x="14" y="101"/>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8">
              <a:extLst>
                <a:ext uri="{FF2B5EF4-FFF2-40B4-BE49-F238E27FC236}">
                  <a16:creationId xmlns:a16="http://schemas.microsoft.com/office/drawing/2014/main" id="{ACA43A9D-C537-4C5B-911B-7ED9849F2F8C}"/>
                </a:ext>
              </a:extLst>
            </p:cNvPr>
            <p:cNvSpPr>
              <a:spLocks/>
            </p:cNvSpPr>
            <p:nvPr/>
          </p:nvSpPr>
          <p:spPr bwMode="auto">
            <a:xfrm rot="16358259">
              <a:off x="4376" y="2007"/>
              <a:ext cx="88" cy="212"/>
            </a:xfrm>
            <a:custGeom>
              <a:avLst/>
              <a:gdLst>
                <a:gd name="T0" fmla="*/ 24 w 48"/>
                <a:gd name="T1" fmla="*/ 0 h 116"/>
                <a:gd name="T2" fmla="*/ 3 w 48"/>
                <a:gd name="T3" fmla="*/ 31 h 116"/>
                <a:gd name="T4" fmla="*/ 0 w 48"/>
                <a:gd name="T5" fmla="*/ 113 h 116"/>
                <a:gd name="T6" fmla="*/ 14 w 48"/>
                <a:gd name="T7" fmla="*/ 116 h 116"/>
                <a:gd name="T8" fmla="*/ 37 w 48"/>
                <a:gd name="T9" fmla="*/ 53 h 116"/>
                <a:gd name="T10" fmla="*/ 24 w 48"/>
                <a:gd name="T11" fmla="*/ 0 h 116"/>
              </a:gdLst>
              <a:ahLst/>
              <a:cxnLst>
                <a:cxn ang="0">
                  <a:pos x="T0" y="T1"/>
                </a:cxn>
                <a:cxn ang="0">
                  <a:pos x="T2" y="T3"/>
                </a:cxn>
                <a:cxn ang="0">
                  <a:pos x="T4" y="T5"/>
                </a:cxn>
                <a:cxn ang="0">
                  <a:pos x="T6" y="T7"/>
                </a:cxn>
                <a:cxn ang="0">
                  <a:pos x="T8" y="T9"/>
                </a:cxn>
                <a:cxn ang="0">
                  <a:pos x="T10" y="T11"/>
                </a:cxn>
              </a:cxnLst>
              <a:rect l="0" t="0" r="r" b="b"/>
              <a:pathLst>
                <a:path w="48" h="116">
                  <a:moveTo>
                    <a:pt x="24" y="0"/>
                  </a:moveTo>
                  <a:cubicBezTo>
                    <a:pt x="14" y="1"/>
                    <a:pt x="6" y="5"/>
                    <a:pt x="3" y="31"/>
                  </a:cubicBezTo>
                  <a:cubicBezTo>
                    <a:pt x="0" y="57"/>
                    <a:pt x="0" y="113"/>
                    <a:pt x="0" y="113"/>
                  </a:cubicBezTo>
                  <a:cubicBezTo>
                    <a:pt x="14" y="116"/>
                    <a:pt x="14" y="116"/>
                    <a:pt x="14" y="116"/>
                  </a:cubicBezTo>
                  <a:cubicBezTo>
                    <a:pt x="14" y="116"/>
                    <a:pt x="35" y="67"/>
                    <a:pt x="37" y="53"/>
                  </a:cubicBezTo>
                  <a:cubicBezTo>
                    <a:pt x="39" y="39"/>
                    <a:pt x="48" y="0"/>
                    <a:pt x="24"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9">
              <a:extLst>
                <a:ext uri="{FF2B5EF4-FFF2-40B4-BE49-F238E27FC236}">
                  <a16:creationId xmlns:a16="http://schemas.microsoft.com/office/drawing/2014/main" id="{D0EEA366-ED6F-4A3A-9042-035957838FCD}"/>
                </a:ext>
              </a:extLst>
            </p:cNvPr>
            <p:cNvSpPr>
              <a:spLocks/>
            </p:cNvSpPr>
            <p:nvPr/>
          </p:nvSpPr>
          <p:spPr bwMode="auto">
            <a:xfrm>
              <a:off x="4583" y="2794"/>
              <a:ext cx="105" cy="62"/>
            </a:xfrm>
            <a:custGeom>
              <a:avLst/>
              <a:gdLst>
                <a:gd name="T0" fmla="*/ 24 w 57"/>
                <a:gd name="T1" fmla="*/ 6 h 34"/>
                <a:gd name="T2" fmla="*/ 45 w 57"/>
                <a:gd name="T3" fmla="*/ 1 h 34"/>
                <a:gd name="T4" fmla="*/ 57 w 57"/>
                <a:gd name="T5" fmla="*/ 9 h 34"/>
                <a:gd name="T6" fmla="*/ 53 w 57"/>
                <a:gd name="T7" fmla="*/ 15 h 34"/>
                <a:gd name="T8" fmla="*/ 25 w 57"/>
                <a:gd name="T9" fmla="*/ 33 h 34"/>
                <a:gd name="T10" fmla="*/ 4 w 57"/>
                <a:gd name="T11" fmla="*/ 32 h 34"/>
                <a:gd name="T12" fmla="*/ 0 w 57"/>
                <a:gd name="T13" fmla="*/ 15 h 34"/>
                <a:gd name="T14" fmla="*/ 24 w 57"/>
                <a:gd name="T15" fmla="*/ 6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4">
                  <a:moveTo>
                    <a:pt x="24" y="6"/>
                  </a:moveTo>
                  <a:cubicBezTo>
                    <a:pt x="24" y="6"/>
                    <a:pt x="38" y="0"/>
                    <a:pt x="45" y="1"/>
                  </a:cubicBezTo>
                  <a:cubicBezTo>
                    <a:pt x="50" y="1"/>
                    <a:pt x="56" y="5"/>
                    <a:pt x="57" y="9"/>
                  </a:cubicBezTo>
                  <a:cubicBezTo>
                    <a:pt x="57" y="11"/>
                    <a:pt x="55" y="13"/>
                    <a:pt x="53" y="15"/>
                  </a:cubicBezTo>
                  <a:cubicBezTo>
                    <a:pt x="51" y="17"/>
                    <a:pt x="30" y="32"/>
                    <a:pt x="25" y="33"/>
                  </a:cubicBezTo>
                  <a:cubicBezTo>
                    <a:pt x="17" y="34"/>
                    <a:pt x="9" y="34"/>
                    <a:pt x="4" y="32"/>
                  </a:cubicBezTo>
                  <a:cubicBezTo>
                    <a:pt x="0" y="30"/>
                    <a:pt x="0" y="15"/>
                    <a:pt x="0" y="15"/>
                  </a:cubicBezTo>
                  <a:lnTo>
                    <a:pt x="24" y="6"/>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0">
              <a:extLst>
                <a:ext uri="{FF2B5EF4-FFF2-40B4-BE49-F238E27FC236}">
                  <a16:creationId xmlns:a16="http://schemas.microsoft.com/office/drawing/2014/main" id="{92BFFE99-F167-4611-8432-324209AC02E1}"/>
                </a:ext>
              </a:extLst>
            </p:cNvPr>
            <p:cNvSpPr>
              <a:spLocks/>
            </p:cNvSpPr>
            <p:nvPr/>
          </p:nvSpPr>
          <p:spPr bwMode="auto">
            <a:xfrm>
              <a:off x="4367" y="1820"/>
              <a:ext cx="311" cy="472"/>
            </a:xfrm>
            <a:custGeom>
              <a:avLst/>
              <a:gdLst>
                <a:gd name="T0" fmla="*/ 35 w 170"/>
                <a:gd name="T1" fmla="*/ 109 h 259"/>
                <a:gd name="T2" fmla="*/ 15 w 170"/>
                <a:gd name="T3" fmla="*/ 19 h 259"/>
                <a:gd name="T4" fmla="*/ 89 w 170"/>
                <a:gd name="T5" fmla="*/ 0 h 259"/>
                <a:gd name="T6" fmla="*/ 89 w 170"/>
                <a:gd name="T7" fmla="*/ 1 h 259"/>
                <a:gd name="T8" fmla="*/ 155 w 170"/>
                <a:gd name="T9" fmla="*/ 19 h 259"/>
                <a:gd name="T10" fmla="*/ 143 w 170"/>
                <a:gd name="T11" fmla="*/ 110 h 259"/>
                <a:gd name="T12" fmla="*/ 142 w 170"/>
                <a:gd name="T13" fmla="*/ 177 h 259"/>
                <a:gd name="T14" fmla="*/ 147 w 170"/>
                <a:gd name="T15" fmla="*/ 230 h 259"/>
                <a:gd name="T16" fmla="*/ 89 w 170"/>
                <a:gd name="T17" fmla="*/ 259 h 259"/>
                <a:gd name="T18" fmla="*/ 89 w 170"/>
                <a:gd name="T19" fmla="*/ 258 h 259"/>
                <a:gd name="T20" fmla="*/ 31 w 170"/>
                <a:gd name="T21" fmla="*/ 229 h 259"/>
                <a:gd name="T22" fmla="*/ 36 w 170"/>
                <a:gd name="T23" fmla="*/ 177 h 259"/>
                <a:gd name="T24" fmla="*/ 35 w 170"/>
                <a:gd name="T25" fmla="*/ 10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259">
                  <a:moveTo>
                    <a:pt x="35" y="109"/>
                  </a:moveTo>
                  <a:cubicBezTo>
                    <a:pt x="25" y="79"/>
                    <a:pt x="0" y="28"/>
                    <a:pt x="15" y="19"/>
                  </a:cubicBezTo>
                  <a:cubicBezTo>
                    <a:pt x="34" y="8"/>
                    <a:pt x="89" y="0"/>
                    <a:pt x="89" y="0"/>
                  </a:cubicBezTo>
                  <a:cubicBezTo>
                    <a:pt x="89" y="1"/>
                    <a:pt x="89" y="1"/>
                    <a:pt x="89" y="1"/>
                  </a:cubicBezTo>
                  <a:cubicBezTo>
                    <a:pt x="89" y="1"/>
                    <a:pt x="136" y="7"/>
                    <a:pt x="155" y="19"/>
                  </a:cubicBezTo>
                  <a:cubicBezTo>
                    <a:pt x="170" y="28"/>
                    <a:pt x="153" y="80"/>
                    <a:pt x="143" y="110"/>
                  </a:cubicBezTo>
                  <a:cubicBezTo>
                    <a:pt x="141" y="117"/>
                    <a:pt x="141" y="149"/>
                    <a:pt x="142" y="177"/>
                  </a:cubicBezTo>
                  <a:cubicBezTo>
                    <a:pt x="142" y="184"/>
                    <a:pt x="148" y="217"/>
                    <a:pt x="147" y="230"/>
                  </a:cubicBezTo>
                  <a:cubicBezTo>
                    <a:pt x="147" y="234"/>
                    <a:pt x="102" y="259"/>
                    <a:pt x="89" y="259"/>
                  </a:cubicBezTo>
                  <a:cubicBezTo>
                    <a:pt x="89" y="258"/>
                    <a:pt x="89" y="258"/>
                    <a:pt x="89" y="258"/>
                  </a:cubicBezTo>
                  <a:cubicBezTo>
                    <a:pt x="76" y="258"/>
                    <a:pt x="31" y="233"/>
                    <a:pt x="31" y="229"/>
                  </a:cubicBezTo>
                  <a:cubicBezTo>
                    <a:pt x="30" y="216"/>
                    <a:pt x="36" y="184"/>
                    <a:pt x="36" y="177"/>
                  </a:cubicBezTo>
                  <a:cubicBezTo>
                    <a:pt x="37" y="148"/>
                    <a:pt x="37" y="116"/>
                    <a:pt x="35" y="109"/>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1">
              <a:extLst>
                <a:ext uri="{FF2B5EF4-FFF2-40B4-BE49-F238E27FC236}">
                  <a16:creationId xmlns:a16="http://schemas.microsoft.com/office/drawing/2014/main" id="{44F3DC12-A6B6-4D5A-B36F-1043C58E8FB3}"/>
                </a:ext>
              </a:extLst>
            </p:cNvPr>
            <p:cNvSpPr>
              <a:spLocks/>
            </p:cNvSpPr>
            <p:nvPr/>
          </p:nvSpPr>
          <p:spPr bwMode="auto">
            <a:xfrm>
              <a:off x="4303" y="1844"/>
              <a:ext cx="152" cy="293"/>
            </a:xfrm>
            <a:custGeom>
              <a:avLst/>
              <a:gdLst>
                <a:gd name="T0" fmla="*/ 59 w 83"/>
                <a:gd name="T1" fmla="*/ 4 h 161"/>
                <a:gd name="T2" fmla="*/ 31 w 83"/>
                <a:gd name="T3" fmla="*/ 29 h 161"/>
                <a:gd name="T4" fmla="*/ 10 w 83"/>
                <a:gd name="T5" fmla="*/ 117 h 161"/>
                <a:gd name="T6" fmla="*/ 19 w 83"/>
                <a:gd name="T7" fmla="*/ 153 h 161"/>
                <a:gd name="T8" fmla="*/ 49 w 83"/>
                <a:gd name="T9" fmla="*/ 127 h 161"/>
                <a:gd name="T10" fmla="*/ 59 w 83"/>
                <a:gd name="T11" fmla="*/ 4 h 161"/>
              </a:gdLst>
              <a:ahLst/>
              <a:cxnLst>
                <a:cxn ang="0">
                  <a:pos x="T0" y="T1"/>
                </a:cxn>
                <a:cxn ang="0">
                  <a:pos x="T2" y="T3"/>
                </a:cxn>
                <a:cxn ang="0">
                  <a:pos x="T4" y="T5"/>
                </a:cxn>
                <a:cxn ang="0">
                  <a:pos x="T6" y="T7"/>
                </a:cxn>
                <a:cxn ang="0">
                  <a:pos x="T8" y="T9"/>
                </a:cxn>
                <a:cxn ang="0">
                  <a:pos x="T10" y="T11"/>
                </a:cxn>
              </a:cxnLst>
              <a:rect l="0" t="0" r="r" b="b"/>
              <a:pathLst>
                <a:path w="83" h="161">
                  <a:moveTo>
                    <a:pt x="59" y="4"/>
                  </a:moveTo>
                  <a:cubicBezTo>
                    <a:pt x="50" y="0"/>
                    <a:pt x="36" y="7"/>
                    <a:pt x="31" y="29"/>
                  </a:cubicBezTo>
                  <a:cubicBezTo>
                    <a:pt x="25" y="50"/>
                    <a:pt x="12" y="107"/>
                    <a:pt x="10" y="117"/>
                  </a:cubicBezTo>
                  <a:cubicBezTo>
                    <a:pt x="8" y="126"/>
                    <a:pt x="0" y="146"/>
                    <a:pt x="19" y="153"/>
                  </a:cubicBezTo>
                  <a:cubicBezTo>
                    <a:pt x="37" y="161"/>
                    <a:pt x="44" y="141"/>
                    <a:pt x="49" y="127"/>
                  </a:cubicBezTo>
                  <a:cubicBezTo>
                    <a:pt x="75" y="61"/>
                    <a:pt x="83" y="15"/>
                    <a:pt x="59" y="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2">
              <a:extLst>
                <a:ext uri="{FF2B5EF4-FFF2-40B4-BE49-F238E27FC236}">
                  <a16:creationId xmlns:a16="http://schemas.microsoft.com/office/drawing/2014/main" id="{4292CC1A-8797-4678-B229-05B6CF1C46B5}"/>
                </a:ext>
              </a:extLst>
            </p:cNvPr>
            <p:cNvSpPr>
              <a:spLocks/>
            </p:cNvSpPr>
            <p:nvPr/>
          </p:nvSpPr>
          <p:spPr bwMode="auto">
            <a:xfrm>
              <a:off x="4457" y="1743"/>
              <a:ext cx="144" cy="90"/>
            </a:xfrm>
            <a:custGeom>
              <a:avLst/>
              <a:gdLst>
                <a:gd name="T0" fmla="*/ 17 w 79"/>
                <a:gd name="T1" fmla="*/ 34 h 49"/>
                <a:gd name="T2" fmla="*/ 21 w 79"/>
                <a:gd name="T3" fmla="*/ 0 h 49"/>
                <a:gd name="T4" fmla="*/ 40 w 79"/>
                <a:gd name="T5" fmla="*/ 0 h 49"/>
                <a:gd name="T6" fmla="*/ 40 w 79"/>
                <a:gd name="T7" fmla="*/ 1 h 49"/>
                <a:gd name="T8" fmla="*/ 58 w 79"/>
                <a:gd name="T9" fmla="*/ 1 h 49"/>
                <a:gd name="T10" fmla="*/ 63 w 79"/>
                <a:gd name="T11" fmla="*/ 35 h 49"/>
                <a:gd name="T12" fmla="*/ 79 w 79"/>
                <a:gd name="T13" fmla="*/ 49 h 49"/>
                <a:gd name="T14" fmla="*/ 40 w 79"/>
                <a:gd name="T15" fmla="*/ 49 h 49"/>
                <a:gd name="T16" fmla="*/ 40 w 79"/>
                <a:gd name="T17" fmla="*/ 48 h 49"/>
                <a:gd name="T18" fmla="*/ 0 w 79"/>
                <a:gd name="T19" fmla="*/ 48 h 49"/>
                <a:gd name="T20" fmla="*/ 17 w 79"/>
                <a:gd name="T21"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49">
                  <a:moveTo>
                    <a:pt x="17" y="34"/>
                  </a:moveTo>
                  <a:cubicBezTo>
                    <a:pt x="18" y="28"/>
                    <a:pt x="21" y="0"/>
                    <a:pt x="21" y="0"/>
                  </a:cubicBezTo>
                  <a:cubicBezTo>
                    <a:pt x="40" y="0"/>
                    <a:pt x="40" y="0"/>
                    <a:pt x="40" y="0"/>
                  </a:cubicBezTo>
                  <a:cubicBezTo>
                    <a:pt x="40" y="1"/>
                    <a:pt x="40" y="1"/>
                    <a:pt x="40" y="1"/>
                  </a:cubicBezTo>
                  <a:cubicBezTo>
                    <a:pt x="58" y="1"/>
                    <a:pt x="58" y="1"/>
                    <a:pt x="58" y="1"/>
                  </a:cubicBezTo>
                  <a:cubicBezTo>
                    <a:pt x="58" y="1"/>
                    <a:pt x="62" y="29"/>
                    <a:pt x="63" y="35"/>
                  </a:cubicBezTo>
                  <a:cubicBezTo>
                    <a:pt x="64" y="40"/>
                    <a:pt x="79" y="49"/>
                    <a:pt x="79" y="49"/>
                  </a:cubicBezTo>
                  <a:cubicBezTo>
                    <a:pt x="40" y="49"/>
                    <a:pt x="40" y="49"/>
                    <a:pt x="40" y="49"/>
                  </a:cubicBezTo>
                  <a:cubicBezTo>
                    <a:pt x="40" y="48"/>
                    <a:pt x="40" y="48"/>
                    <a:pt x="40" y="48"/>
                  </a:cubicBezTo>
                  <a:cubicBezTo>
                    <a:pt x="0" y="48"/>
                    <a:pt x="0" y="48"/>
                    <a:pt x="0" y="48"/>
                  </a:cubicBezTo>
                  <a:cubicBezTo>
                    <a:pt x="0" y="48"/>
                    <a:pt x="16" y="39"/>
                    <a:pt x="17" y="34"/>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3">
              <a:extLst>
                <a:ext uri="{FF2B5EF4-FFF2-40B4-BE49-F238E27FC236}">
                  <a16:creationId xmlns:a16="http://schemas.microsoft.com/office/drawing/2014/main" id="{1A396339-963E-4333-8DCF-113B5679FFCD}"/>
                </a:ext>
              </a:extLst>
            </p:cNvPr>
            <p:cNvSpPr>
              <a:spLocks/>
            </p:cNvSpPr>
            <p:nvPr/>
          </p:nvSpPr>
          <p:spPr bwMode="auto">
            <a:xfrm>
              <a:off x="4530" y="2182"/>
              <a:ext cx="112" cy="330"/>
            </a:xfrm>
            <a:custGeom>
              <a:avLst/>
              <a:gdLst>
                <a:gd name="T0" fmla="*/ 30 w 61"/>
                <a:gd name="T1" fmla="*/ 0 h 181"/>
                <a:gd name="T2" fmla="*/ 60 w 61"/>
                <a:gd name="T3" fmla="*/ 64 h 181"/>
                <a:gd name="T4" fmla="*/ 58 w 61"/>
                <a:gd name="T5" fmla="*/ 173 h 181"/>
                <a:gd name="T6" fmla="*/ 19 w 61"/>
                <a:gd name="T7" fmla="*/ 176 h 181"/>
                <a:gd name="T8" fmla="*/ 0 w 61"/>
                <a:gd name="T9" fmla="*/ 55 h 181"/>
                <a:gd name="T10" fmla="*/ 30 w 61"/>
                <a:gd name="T11" fmla="*/ 0 h 181"/>
              </a:gdLst>
              <a:ahLst/>
              <a:cxnLst>
                <a:cxn ang="0">
                  <a:pos x="T0" y="T1"/>
                </a:cxn>
                <a:cxn ang="0">
                  <a:pos x="T2" y="T3"/>
                </a:cxn>
                <a:cxn ang="0">
                  <a:pos x="T4" y="T5"/>
                </a:cxn>
                <a:cxn ang="0">
                  <a:pos x="T6" y="T7"/>
                </a:cxn>
                <a:cxn ang="0">
                  <a:pos x="T8" y="T9"/>
                </a:cxn>
                <a:cxn ang="0">
                  <a:pos x="T10" y="T11"/>
                </a:cxn>
              </a:cxnLst>
              <a:rect l="0" t="0" r="r" b="b"/>
              <a:pathLst>
                <a:path w="61" h="181">
                  <a:moveTo>
                    <a:pt x="30" y="0"/>
                  </a:moveTo>
                  <a:cubicBezTo>
                    <a:pt x="52" y="0"/>
                    <a:pt x="61" y="16"/>
                    <a:pt x="60" y="64"/>
                  </a:cubicBezTo>
                  <a:cubicBezTo>
                    <a:pt x="60" y="113"/>
                    <a:pt x="61" y="165"/>
                    <a:pt x="58" y="173"/>
                  </a:cubicBezTo>
                  <a:cubicBezTo>
                    <a:pt x="55" y="180"/>
                    <a:pt x="22" y="181"/>
                    <a:pt x="19" y="176"/>
                  </a:cubicBezTo>
                  <a:cubicBezTo>
                    <a:pt x="16" y="172"/>
                    <a:pt x="0" y="71"/>
                    <a:pt x="0" y="55"/>
                  </a:cubicBezTo>
                  <a:cubicBezTo>
                    <a:pt x="0" y="40"/>
                    <a:pt x="5" y="0"/>
                    <a:pt x="30"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4">
              <a:extLst>
                <a:ext uri="{FF2B5EF4-FFF2-40B4-BE49-F238E27FC236}">
                  <a16:creationId xmlns:a16="http://schemas.microsoft.com/office/drawing/2014/main" id="{108B3919-F52D-4773-BDD9-54A73273D015}"/>
                </a:ext>
              </a:extLst>
            </p:cNvPr>
            <p:cNvSpPr>
              <a:spLocks/>
            </p:cNvSpPr>
            <p:nvPr/>
          </p:nvSpPr>
          <p:spPr bwMode="auto">
            <a:xfrm>
              <a:off x="4565" y="2470"/>
              <a:ext cx="71" cy="99"/>
            </a:xfrm>
            <a:custGeom>
              <a:avLst/>
              <a:gdLst>
                <a:gd name="T0" fmla="*/ 9 w 39"/>
                <a:gd name="T1" fmla="*/ 54 h 54"/>
                <a:gd name="T2" fmla="*/ 32 w 39"/>
                <a:gd name="T3" fmla="*/ 53 h 54"/>
                <a:gd name="T4" fmla="*/ 39 w 39"/>
                <a:gd name="T5" fmla="*/ 45 h 54"/>
                <a:gd name="T6" fmla="*/ 38 w 39"/>
                <a:gd name="T7" fmla="*/ 8 h 54"/>
                <a:gd name="T8" fmla="*/ 30 w 39"/>
                <a:gd name="T9" fmla="*/ 0 h 54"/>
                <a:gd name="T10" fmla="*/ 7 w 39"/>
                <a:gd name="T11" fmla="*/ 1 h 54"/>
                <a:gd name="T12" fmla="*/ 0 w 39"/>
                <a:gd name="T13" fmla="*/ 9 h 54"/>
                <a:gd name="T14" fmla="*/ 1 w 39"/>
                <a:gd name="T15" fmla="*/ 46 h 54"/>
                <a:gd name="T16" fmla="*/ 9 w 39"/>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4">
                  <a:moveTo>
                    <a:pt x="9" y="54"/>
                  </a:moveTo>
                  <a:cubicBezTo>
                    <a:pt x="32" y="53"/>
                    <a:pt x="32" y="53"/>
                    <a:pt x="32" y="53"/>
                  </a:cubicBezTo>
                  <a:cubicBezTo>
                    <a:pt x="36" y="53"/>
                    <a:pt x="39" y="50"/>
                    <a:pt x="39" y="45"/>
                  </a:cubicBezTo>
                  <a:cubicBezTo>
                    <a:pt x="38" y="8"/>
                    <a:pt x="38" y="8"/>
                    <a:pt x="38" y="8"/>
                  </a:cubicBezTo>
                  <a:cubicBezTo>
                    <a:pt x="38" y="4"/>
                    <a:pt x="35" y="0"/>
                    <a:pt x="30" y="0"/>
                  </a:cubicBezTo>
                  <a:cubicBezTo>
                    <a:pt x="7" y="1"/>
                    <a:pt x="7" y="1"/>
                    <a:pt x="7" y="1"/>
                  </a:cubicBezTo>
                  <a:cubicBezTo>
                    <a:pt x="3" y="1"/>
                    <a:pt x="0" y="5"/>
                    <a:pt x="0" y="9"/>
                  </a:cubicBezTo>
                  <a:cubicBezTo>
                    <a:pt x="1" y="46"/>
                    <a:pt x="1" y="46"/>
                    <a:pt x="1" y="46"/>
                  </a:cubicBezTo>
                  <a:cubicBezTo>
                    <a:pt x="1" y="51"/>
                    <a:pt x="4" y="54"/>
                    <a:pt x="9" y="5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5">
              <a:extLst>
                <a:ext uri="{FF2B5EF4-FFF2-40B4-BE49-F238E27FC236}">
                  <a16:creationId xmlns:a16="http://schemas.microsoft.com/office/drawing/2014/main" id="{7FF01B59-C547-4C6D-B084-62AB35FB06B8}"/>
                </a:ext>
              </a:extLst>
            </p:cNvPr>
            <p:cNvSpPr>
              <a:spLocks/>
            </p:cNvSpPr>
            <p:nvPr/>
          </p:nvSpPr>
          <p:spPr bwMode="auto">
            <a:xfrm>
              <a:off x="4563" y="2514"/>
              <a:ext cx="82" cy="282"/>
            </a:xfrm>
            <a:custGeom>
              <a:avLst/>
              <a:gdLst>
                <a:gd name="T0" fmla="*/ 21 w 45"/>
                <a:gd name="T1" fmla="*/ 0 h 155"/>
                <a:gd name="T2" fmla="*/ 44 w 45"/>
                <a:gd name="T3" fmla="*/ 48 h 155"/>
                <a:gd name="T4" fmla="*/ 33 w 45"/>
                <a:gd name="T5" fmla="*/ 155 h 155"/>
                <a:gd name="T6" fmla="*/ 16 w 45"/>
                <a:gd name="T7" fmla="*/ 155 h 155"/>
                <a:gd name="T8" fmla="*/ 0 w 45"/>
                <a:gd name="T9" fmla="*/ 55 h 155"/>
                <a:gd name="T10" fmla="*/ 21 w 45"/>
                <a:gd name="T11" fmla="*/ 0 h 155"/>
              </a:gdLst>
              <a:ahLst/>
              <a:cxnLst>
                <a:cxn ang="0">
                  <a:pos x="T0" y="T1"/>
                </a:cxn>
                <a:cxn ang="0">
                  <a:pos x="T2" y="T3"/>
                </a:cxn>
                <a:cxn ang="0">
                  <a:pos x="T4" y="T5"/>
                </a:cxn>
                <a:cxn ang="0">
                  <a:pos x="T6" y="T7"/>
                </a:cxn>
                <a:cxn ang="0">
                  <a:pos x="T8" y="T9"/>
                </a:cxn>
                <a:cxn ang="0">
                  <a:pos x="T10" y="T11"/>
                </a:cxn>
              </a:cxnLst>
              <a:rect l="0" t="0" r="r" b="b"/>
              <a:pathLst>
                <a:path w="45" h="155">
                  <a:moveTo>
                    <a:pt x="21" y="0"/>
                  </a:moveTo>
                  <a:cubicBezTo>
                    <a:pt x="28" y="0"/>
                    <a:pt x="45" y="2"/>
                    <a:pt x="44" y="48"/>
                  </a:cubicBezTo>
                  <a:cubicBezTo>
                    <a:pt x="44" y="93"/>
                    <a:pt x="33" y="155"/>
                    <a:pt x="33" y="155"/>
                  </a:cubicBezTo>
                  <a:cubicBezTo>
                    <a:pt x="16" y="155"/>
                    <a:pt x="16" y="155"/>
                    <a:pt x="16" y="155"/>
                  </a:cubicBezTo>
                  <a:cubicBezTo>
                    <a:pt x="16" y="155"/>
                    <a:pt x="0" y="71"/>
                    <a:pt x="0" y="55"/>
                  </a:cubicBezTo>
                  <a:cubicBezTo>
                    <a:pt x="0" y="18"/>
                    <a:pt x="0" y="0"/>
                    <a:pt x="21"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6">
              <a:extLst>
                <a:ext uri="{FF2B5EF4-FFF2-40B4-BE49-F238E27FC236}">
                  <a16:creationId xmlns:a16="http://schemas.microsoft.com/office/drawing/2014/main" id="{779F75DC-9E2B-46A5-B447-BE77100D7FA1}"/>
                </a:ext>
              </a:extLst>
            </p:cNvPr>
            <p:cNvSpPr>
              <a:spLocks/>
            </p:cNvSpPr>
            <p:nvPr/>
          </p:nvSpPr>
          <p:spPr bwMode="auto">
            <a:xfrm>
              <a:off x="4398" y="2179"/>
              <a:ext cx="123" cy="335"/>
            </a:xfrm>
            <a:custGeom>
              <a:avLst/>
              <a:gdLst>
                <a:gd name="T0" fmla="*/ 42 w 67"/>
                <a:gd name="T1" fmla="*/ 2 h 184"/>
                <a:gd name="T2" fmla="*/ 4 w 67"/>
                <a:gd name="T3" fmla="*/ 63 h 184"/>
                <a:gd name="T4" fmla="*/ 4 w 67"/>
                <a:gd name="T5" fmla="*/ 172 h 184"/>
                <a:gd name="T6" fmla="*/ 42 w 67"/>
                <a:gd name="T7" fmla="*/ 180 h 184"/>
                <a:gd name="T8" fmla="*/ 65 w 67"/>
                <a:gd name="T9" fmla="*/ 60 h 184"/>
                <a:gd name="T10" fmla="*/ 42 w 67"/>
                <a:gd name="T11" fmla="*/ 2 h 184"/>
              </a:gdLst>
              <a:ahLst/>
              <a:cxnLst>
                <a:cxn ang="0">
                  <a:pos x="T0" y="T1"/>
                </a:cxn>
                <a:cxn ang="0">
                  <a:pos x="T2" y="T3"/>
                </a:cxn>
                <a:cxn ang="0">
                  <a:pos x="T4" y="T5"/>
                </a:cxn>
                <a:cxn ang="0">
                  <a:pos x="T6" y="T7"/>
                </a:cxn>
                <a:cxn ang="0">
                  <a:pos x="T8" y="T9"/>
                </a:cxn>
                <a:cxn ang="0">
                  <a:pos x="T10" y="T11"/>
                </a:cxn>
              </a:cxnLst>
              <a:rect l="0" t="0" r="r" b="b"/>
              <a:pathLst>
                <a:path w="67" h="184">
                  <a:moveTo>
                    <a:pt x="42" y="2"/>
                  </a:moveTo>
                  <a:cubicBezTo>
                    <a:pt x="19" y="0"/>
                    <a:pt x="9" y="14"/>
                    <a:pt x="4" y="63"/>
                  </a:cubicBezTo>
                  <a:cubicBezTo>
                    <a:pt x="0" y="111"/>
                    <a:pt x="1" y="164"/>
                    <a:pt x="4" y="172"/>
                  </a:cubicBezTo>
                  <a:cubicBezTo>
                    <a:pt x="6" y="180"/>
                    <a:pt x="38" y="184"/>
                    <a:pt x="42" y="180"/>
                  </a:cubicBezTo>
                  <a:cubicBezTo>
                    <a:pt x="45" y="175"/>
                    <a:pt x="64" y="76"/>
                    <a:pt x="65" y="60"/>
                  </a:cubicBezTo>
                  <a:cubicBezTo>
                    <a:pt x="67" y="45"/>
                    <a:pt x="66" y="5"/>
                    <a:pt x="42" y="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7">
              <a:extLst>
                <a:ext uri="{FF2B5EF4-FFF2-40B4-BE49-F238E27FC236}">
                  <a16:creationId xmlns:a16="http://schemas.microsoft.com/office/drawing/2014/main" id="{7A4948E7-2BE9-423F-9062-FFF84B6BF0A6}"/>
                </a:ext>
              </a:extLst>
            </p:cNvPr>
            <p:cNvSpPr>
              <a:spLocks/>
            </p:cNvSpPr>
            <p:nvPr/>
          </p:nvSpPr>
          <p:spPr bwMode="auto">
            <a:xfrm>
              <a:off x="4396" y="2467"/>
              <a:ext cx="83" cy="103"/>
            </a:xfrm>
            <a:custGeom>
              <a:avLst/>
              <a:gdLst>
                <a:gd name="T0" fmla="*/ 31 w 45"/>
                <a:gd name="T1" fmla="*/ 56 h 57"/>
                <a:gd name="T2" fmla="*/ 8 w 45"/>
                <a:gd name="T3" fmla="*/ 53 h 57"/>
                <a:gd name="T4" fmla="*/ 1 w 45"/>
                <a:gd name="T5" fmla="*/ 44 h 57"/>
                <a:gd name="T6" fmla="*/ 6 w 45"/>
                <a:gd name="T7" fmla="*/ 7 h 57"/>
                <a:gd name="T8" fmla="*/ 14 w 45"/>
                <a:gd name="T9" fmla="*/ 1 h 57"/>
                <a:gd name="T10" fmla="*/ 37 w 45"/>
                <a:gd name="T11" fmla="*/ 4 h 57"/>
                <a:gd name="T12" fmla="*/ 44 w 45"/>
                <a:gd name="T13" fmla="*/ 12 h 57"/>
                <a:gd name="T14" fmla="*/ 39 w 45"/>
                <a:gd name="T15" fmla="*/ 49 h 57"/>
                <a:gd name="T16" fmla="*/ 31 w 45"/>
                <a:gd name="T1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57">
                  <a:moveTo>
                    <a:pt x="31" y="56"/>
                  </a:moveTo>
                  <a:cubicBezTo>
                    <a:pt x="8" y="53"/>
                    <a:pt x="8" y="53"/>
                    <a:pt x="8" y="53"/>
                  </a:cubicBezTo>
                  <a:cubicBezTo>
                    <a:pt x="3" y="53"/>
                    <a:pt x="0" y="49"/>
                    <a:pt x="1" y="44"/>
                  </a:cubicBezTo>
                  <a:cubicBezTo>
                    <a:pt x="6" y="7"/>
                    <a:pt x="6" y="7"/>
                    <a:pt x="6" y="7"/>
                  </a:cubicBezTo>
                  <a:cubicBezTo>
                    <a:pt x="6" y="3"/>
                    <a:pt x="10" y="0"/>
                    <a:pt x="14" y="1"/>
                  </a:cubicBezTo>
                  <a:cubicBezTo>
                    <a:pt x="37" y="4"/>
                    <a:pt x="37" y="4"/>
                    <a:pt x="37" y="4"/>
                  </a:cubicBezTo>
                  <a:cubicBezTo>
                    <a:pt x="42" y="4"/>
                    <a:pt x="45" y="8"/>
                    <a:pt x="44" y="12"/>
                  </a:cubicBezTo>
                  <a:cubicBezTo>
                    <a:pt x="39" y="49"/>
                    <a:pt x="39" y="49"/>
                    <a:pt x="39" y="49"/>
                  </a:cubicBezTo>
                  <a:cubicBezTo>
                    <a:pt x="39" y="54"/>
                    <a:pt x="35" y="57"/>
                    <a:pt x="31" y="56"/>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8">
              <a:extLst>
                <a:ext uri="{FF2B5EF4-FFF2-40B4-BE49-F238E27FC236}">
                  <a16:creationId xmlns:a16="http://schemas.microsoft.com/office/drawing/2014/main" id="{B61997D0-0B4E-4280-A217-AB1DCEC320D8}"/>
                </a:ext>
              </a:extLst>
            </p:cNvPr>
            <p:cNvSpPr>
              <a:spLocks/>
            </p:cNvSpPr>
            <p:nvPr/>
          </p:nvSpPr>
          <p:spPr bwMode="auto">
            <a:xfrm>
              <a:off x="4378" y="2510"/>
              <a:ext cx="99" cy="286"/>
            </a:xfrm>
            <a:custGeom>
              <a:avLst/>
              <a:gdLst>
                <a:gd name="T0" fmla="*/ 32 w 54"/>
                <a:gd name="T1" fmla="*/ 1 h 157"/>
                <a:gd name="T2" fmla="*/ 4 w 54"/>
                <a:gd name="T3" fmla="*/ 46 h 157"/>
                <a:gd name="T4" fmla="*/ 13 w 54"/>
                <a:gd name="T5" fmla="*/ 155 h 157"/>
                <a:gd name="T6" fmla="*/ 29 w 54"/>
                <a:gd name="T7" fmla="*/ 157 h 157"/>
                <a:gd name="T8" fmla="*/ 48 w 54"/>
                <a:gd name="T9" fmla="*/ 58 h 157"/>
                <a:gd name="T10" fmla="*/ 32 w 54"/>
                <a:gd name="T11" fmla="*/ 1 h 157"/>
              </a:gdLst>
              <a:ahLst/>
              <a:cxnLst>
                <a:cxn ang="0">
                  <a:pos x="T0" y="T1"/>
                </a:cxn>
                <a:cxn ang="0">
                  <a:pos x="T2" y="T3"/>
                </a:cxn>
                <a:cxn ang="0">
                  <a:pos x="T4" y="T5"/>
                </a:cxn>
                <a:cxn ang="0">
                  <a:pos x="T6" y="T7"/>
                </a:cxn>
                <a:cxn ang="0">
                  <a:pos x="T8" y="T9"/>
                </a:cxn>
                <a:cxn ang="0">
                  <a:pos x="T10" y="T11"/>
                </a:cxn>
              </a:cxnLst>
              <a:rect l="0" t="0" r="r" b="b"/>
              <a:pathLst>
                <a:path w="54" h="157">
                  <a:moveTo>
                    <a:pt x="32" y="1"/>
                  </a:moveTo>
                  <a:cubicBezTo>
                    <a:pt x="25" y="0"/>
                    <a:pt x="8" y="1"/>
                    <a:pt x="4" y="46"/>
                  </a:cubicBezTo>
                  <a:cubicBezTo>
                    <a:pt x="0" y="91"/>
                    <a:pt x="13" y="155"/>
                    <a:pt x="13" y="155"/>
                  </a:cubicBezTo>
                  <a:cubicBezTo>
                    <a:pt x="29" y="157"/>
                    <a:pt x="29" y="157"/>
                    <a:pt x="29" y="157"/>
                  </a:cubicBezTo>
                  <a:cubicBezTo>
                    <a:pt x="29" y="157"/>
                    <a:pt x="46" y="74"/>
                    <a:pt x="48" y="58"/>
                  </a:cubicBezTo>
                  <a:cubicBezTo>
                    <a:pt x="52" y="22"/>
                    <a:pt x="54" y="3"/>
                    <a:pt x="32" y="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9">
              <a:extLst>
                <a:ext uri="{FF2B5EF4-FFF2-40B4-BE49-F238E27FC236}">
                  <a16:creationId xmlns:a16="http://schemas.microsoft.com/office/drawing/2014/main" id="{9CC23424-7B70-4ED8-83B0-53C8F3346223}"/>
                </a:ext>
              </a:extLst>
            </p:cNvPr>
            <p:cNvSpPr>
              <a:spLocks/>
            </p:cNvSpPr>
            <p:nvPr/>
          </p:nvSpPr>
          <p:spPr bwMode="auto">
            <a:xfrm>
              <a:off x="4530" y="2164"/>
              <a:ext cx="119" cy="650"/>
            </a:xfrm>
            <a:custGeom>
              <a:avLst/>
              <a:gdLst>
                <a:gd name="T0" fmla="*/ 54 w 65"/>
                <a:gd name="T1" fmla="*/ 0 h 357"/>
                <a:gd name="T2" fmla="*/ 64 w 65"/>
                <a:gd name="T3" fmla="*/ 62 h 357"/>
                <a:gd name="T4" fmla="*/ 62 w 65"/>
                <a:gd name="T5" fmla="*/ 189 h 357"/>
                <a:gd name="T6" fmla="*/ 63 w 65"/>
                <a:gd name="T7" fmla="*/ 263 h 357"/>
                <a:gd name="T8" fmla="*/ 62 w 65"/>
                <a:gd name="T9" fmla="*/ 357 h 357"/>
                <a:gd name="T10" fmla="*/ 22 w 65"/>
                <a:gd name="T11" fmla="*/ 356 h 357"/>
                <a:gd name="T12" fmla="*/ 13 w 65"/>
                <a:gd name="T13" fmla="*/ 202 h 357"/>
                <a:gd name="T14" fmla="*/ 0 w 65"/>
                <a:gd name="T15" fmla="*/ 70 h 357"/>
                <a:gd name="T16" fmla="*/ 0 w 65"/>
                <a:gd name="T17" fmla="*/ 2 h 357"/>
                <a:gd name="T18" fmla="*/ 54 w 65"/>
                <a:gd name="T1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357">
                  <a:moveTo>
                    <a:pt x="54" y="0"/>
                  </a:moveTo>
                  <a:cubicBezTo>
                    <a:pt x="54" y="0"/>
                    <a:pt x="62" y="40"/>
                    <a:pt x="64" y="62"/>
                  </a:cubicBezTo>
                  <a:cubicBezTo>
                    <a:pt x="65" y="84"/>
                    <a:pt x="63" y="179"/>
                    <a:pt x="62" y="189"/>
                  </a:cubicBezTo>
                  <a:cubicBezTo>
                    <a:pt x="62" y="200"/>
                    <a:pt x="63" y="232"/>
                    <a:pt x="63" y="263"/>
                  </a:cubicBezTo>
                  <a:cubicBezTo>
                    <a:pt x="62" y="295"/>
                    <a:pt x="62" y="357"/>
                    <a:pt x="62" y="357"/>
                  </a:cubicBezTo>
                  <a:cubicBezTo>
                    <a:pt x="22" y="356"/>
                    <a:pt x="22" y="356"/>
                    <a:pt x="22" y="356"/>
                  </a:cubicBezTo>
                  <a:cubicBezTo>
                    <a:pt x="22" y="356"/>
                    <a:pt x="13" y="223"/>
                    <a:pt x="13" y="202"/>
                  </a:cubicBezTo>
                  <a:cubicBezTo>
                    <a:pt x="13" y="181"/>
                    <a:pt x="0" y="70"/>
                    <a:pt x="0" y="70"/>
                  </a:cubicBezTo>
                  <a:cubicBezTo>
                    <a:pt x="0" y="2"/>
                    <a:pt x="0" y="2"/>
                    <a:pt x="0" y="2"/>
                  </a:cubicBezTo>
                  <a:lnTo>
                    <a:pt x="54" y="0"/>
                  </a:lnTo>
                  <a:close/>
                </a:path>
              </a:pathLst>
            </a:custGeom>
            <a:solidFill>
              <a:srgbClr val="04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20">
              <a:extLst>
                <a:ext uri="{FF2B5EF4-FFF2-40B4-BE49-F238E27FC236}">
                  <a16:creationId xmlns:a16="http://schemas.microsoft.com/office/drawing/2014/main" id="{41BE96F6-C3C3-4D8E-9977-0188FB66B93C}"/>
                </a:ext>
              </a:extLst>
            </p:cNvPr>
            <p:cNvSpPr>
              <a:spLocks/>
            </p:cNvSpPr>
            <p:nvPr/>
          </p:nvSpPr>
          <p:spPr bwMode="auto">
            <a:xfrm>
              <a:off x="4376" y="2162"/>
              <a:ext cx="154" cy="654"/>
            </a:xfrm>
            <a:custGeom>
              <a:avLst/>
              <a:gdLst>
                <a:gd name="T0" fmla="*/ 30 w 84"/>
                <a:gd name="T1" fmla="*/ 0 h 359"/>
                <a:gd name="T2" fmla="*/ 14 w 84"/>
                <a:gd name="T3" fmla="*/ 60 h 359"/>
                <a:gd name="T4" fmla="*/ 10 w 84"/>
                <a:gd name="T5" fmla="*/ 188 h 359"/>
                <a:gd name="T6" fmla="*/ 2 w 84"/>
                <a:gd name="T7" fmla="*/ 262 h 359"/>
                <a:gd name="T8" fmla="*/ 1 w 84"/>
                <a:gd name="T9" fmla="*/ 356 h 359"/>
                <a:gd name="T10" fmla="*/ 42 w 84"/>
                <a:gd name="T11" fmla="*/ 359 h 359"/>
                <a:gd name="T12" fmla="*/ 58 w 84"/>
                <a:gd name="T13" fmla="*/ 205 h 359"/>
                <a:gd name="T14" fmla="*/ 84 w 84"/>
                <a:gd name="T15" fmla="*/ 75 h 359"/>
                <a:gd name="T16" fmla="*/ 84 w 84"/>
                <a:gd name="T17" fmla="*/ 3 h 359"/>
                <a:gd name="T18" fmla="*/ 30 w 84"/>
                <a:gd name="T19"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359">
                  <a:moveTo>
                    <a:pt x="30" y="0"/>
                  </a:moveTo>
                  <a:cubicBezTo>
                    <a:pt x="30" y="0"/>
                    <a:pt x="18" y="39"/>
                    <a:pt x="14" y="60"/>
                  </a:cubicBezTo>
                  <a:cubicBezTo>
                    <a:pt x="11" y="82"/>
                    <a:pt x="11" y="177"/>
                    <a:pt x="10" y="188"/>
                  </a:cubicBezTo>
                  <a:cubicBezTo>
                    <a:pt x="9" y="198"/>
                    <a:pt x="5" y="230"/>
                    <a:pt x="2" y="262"/>
                  </a:cubicBezTo>
                  <a:cubicBezTo>
                    <a:pt x="0" y="293"/>
                    <a:pt x="1" y="356"/>
                    <a:pt x="1" y="356"/>
                  </a:cubicBezTo>
                  <a:cubicBezTo>
                    <a:pt x="42" y="359"/>
                    <a:pt x="42" y="359"/>
                    <a:pt x="42" y="359"/>
                  </a:cubicBezTo>
                  <a:cubicBezTo>
                    <a:pt x="42" y="359"/>
                    <a:pt x="56" y="226"/>
                    <a:pt x="58" y="205"/>
                  </a:cubicBezTo>
                  <a:cubicBezTo>
                    <a:pt x="60" y="185"/>
                    <a:pt x="84" y="75"/>
                    <a:pt x="84" y="75"/>
                  </a:cubicBezTo>
                  <a:cubicBezTo>
                    <a:pt x="84" y="3"/>
                    <a:pt x="84" y="3"/>
                    <a:pt x="84" y="3"/>
                  </a:cubicBezTo>
                  <a:lnTo>
                    <a:pt x="30" y="0"/>
                  </a:lnTo>
                  <a:close/>
                </a:path>
              </a:pathLst>
            </a:custGeom>
            <a:solidFill>
              <a:srgbClr val="04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21">
              <a:extLst>
                <a:ext uri="{FF2B5EF4-FFF2-40B4-BE49-F238E27FC236}">
                  <a16:creationId xmlns:a16="http://schemas.microsoft.com/office/drawing/2014/main" id="{B716B85F-7B44-4986-B91A-96834A6B2085}"/>
                </a:ext>
              </a:extLst>
            </p:cNvPr>
            <p:cNvSpPr>
              <a:spLocks/>
            </p:cNvSpPr>
            <p:nvPr/>
          </p:nvSpPr>
          <p:spPr bwMode="auto">
            <a:xfrm>
              <a:off x="4567" y="2813"/>
              <a:ext cx="73" cy="47"/>
            </a:xfrm>
            <a:custGeom>
              <a:avLst/>
              <a:gdLst>
                <a:gd name="T0" fmla="*/ 39 w 40"/>
                <a:gd name="T1" fmla="*/ 1 h 26"/>
                <a:gd name="T2" fmla="*/ 39 w 40"/>
                <a:gd name="T3" fmla="*/ 19 h 26"/>
                <a:gd name="T4" fmla="*/ 22 w 40"/>
                <a:gd name="T5" fmla="*/ 25 h 26"/>
                <a:gd name="T6" fmla="*/ 5 w 40"/>
                <a:gd name="T7" fmla="*/ 22 h 26"/>
                <a:gd name="T8" fmla="*/ 6 w 40"/>
                <a:gd name="T9" fmla="*/ 0 h 26"/>
                <a:gd name="T10" fmla="*/ 39 w 40"/>
                <a:gd name="T11" fmla="*/ 1 h 26"/>
              </a:gdLst>
              <a:ahLst/>
              <a:cxnLst>
                <a:cxn ang="0">
                  <a:pos x="T0" y="T1"/>
                </a:cxn>
                <a:cxn ang="0">
                  <a:pos x="T2" y="T3"/>
                </a:cxn>
                <a:cxn ang="0">
                  <a:pos x="T4" y="T5"/>
                </a:cxn>
                <a:cxn ang="0">
                  <a:pos x="T6" y="T7"/>
                </a:cxn>
                <a:cxn ang="0">
                  <a:pos x="T8" y="T9"/>
                </a:cxn>
                <a:cxn ang="0">
                  <a:pos x="T10" y="T11"/>
                </a:cxn>
              </a:cxnLst>
              <a:rect l="0" t="0" r="r" b="b"/>
              <a:pathLst>
                <a:path w="40" h="26">
                  <a:moveTo>
                    <a:pt x="39" y="1"/>
                  </a:moveTo>
                  <a:cubicBezTo>
                    <a:pt x="39" y="1"/>
                    <a:pt x="40" y="15"/>
                    <a:pt x="39" y="19"/>
                  </a:cubicBezTo>
                  <a:cubicBezTo>
                    <a:pt x="39" y="22"/>
                    <a:pt x="33" y="25"/>
                    <a:pt x="22" y="25"/>
                  </a:cubicBezTo>
                  <a:cubicBezTo>
                    <a:pt x="14" y="26"/>
                    <a:pt x="6" y="23"/>
                    <a:pt x="5" y="22"/>
                  </a:cubicBezTo>
                  <a:cubicBezTo>
                    <a:pt x="0" y="20"/>
                    <a:pt x="6" y="0"/>
                    <a:pt x="6" y="0"/>
                  </a:cubicBezTo>
                  <a:lnTo>
                    <a:pt x="39" y="1"/>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22">
              <a:extLst>
                <a:ext uri="{FF2B5EF4-FFF2-40B4-BE49-F238E27FC236}">
                  <a16:creationId xmlns:a16="http://schemas.microsoft.com/office/drawing/2014/main" id="{D11BA2E6-4875-473D-83E3-D5D09DDE4AB6}"/>
                </a:ext>
              </a:extLst>
            </p:cNvPr>
            <p:cNvSpPr>
              <a:spLocks/>
            </p:cNvSpPr>
            <p:nvPr/>
          </p:nvSpPr>
          <p:spPr bwMode="auto">
            <a:xfrm>
              <a:off x="4343" y="2789"/>
              <a:ext cx="104" cy="60"/>
            </a:xfrm>
            <a:custGeom>
              <a:avLst/>
              <a:gdLst>
                <a:gd name="T0" fmla="*/ 33 w 57"/>
                <a:gd name="T1" fmla="*/ 5 h 33"/>
                <a:gd name="T2" fmla="*/ 12 w 57"/>
                <a:gd name="T3" fmla="*/ 0 h 33"/>
                <a:gd name="T4" fmla="*/ 0 w 57"/>
                <a:gd name="T5" fmla="*/ 9 h 33"/>
                <a:gd name="T6" fmla="*/ 3 w 57"/>
                <a:gd name="T7" fmla="*/ 15 h 33"/>
                <a:gd name="T8" fmla="*/ 31 w 57"/>
                <a:gd name="T9" fmla="*/ 32 h 33"/>
                <a:gd name="T10" fmla="*/ 52 w 57"/>
                <a:gd name="T11" fmla="*/ 32 h 33"/>
                <a:gd name="T12" fmla="*/ 57 w 57"/>
                <a:gd name="T13" fmla="*/ 15 h 33"/>
                <a:gd name="T14" fmla="*/ 33 w 57"/>
                <a:gd name="T15" fmla="*/ 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3">
                  <a:moveTo>
                    <a:pt x="33" y="5"/>
                  </a:moveTo>
                  <a:cubicBezTo>
                    <a:pt x="33" y="5"/>
                    <a:pt x="19" y="0"/>
                    <a:pt x="12" y="0"/>
                  </a:cubicBezTo>
                  <a:cubicBezTo>
                    <a:pt x="7" y="0"/>
                    <a:pt x="0" y="5"/>
                    <a:pt x="0" y="9"/>
                  </a:cubicBezTo>
                  <a:cubicBezTo>
                    <a:pt x="0" y="11"/>
                    <a:pt x="2" y="13"/>
                    <a:pt x="3" y="15"/>
                  </a:cubicBezTo>
                  <a:cubicBezTo>
                    <a:pt x="5" y="17"/>
                    <a:pt x="27" y="32"/>
                    <a:pt x="31" y="32"/>
                  </a:cubicBezTo>
                  <a:cubicBezTo>
                    <a:pt x="39" y="33"/>
                    <a:pt x="48" y="33"/>
                    <a:pt x="52" y="32"/>
                  </a:cubicBezTo>
                  <a:cubicBezTo>
                    <a:pt x="57" y="30"/>
                    <a:pt x="57" y="15"/>
                    <a:pt x="57" y="15"/>
                  </a:cubicBezTo>
                  <a:lnTo>
                    <a:pt x="33" y="5"/>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23">
              <a:extLst>
                <a:ext uri="{FF2B5EF4-FFF2-40B4-BE49-F238E27FC236}">
                  <a16:creationId xmlns:a16="http://schemas.microsoft.com/office/drawing/2014/main" id="{5DA51D1C-190F-4315-85D4-647EF5391335}"/>
                </a:ext>
              </a:extLst>
            </p:cNvPr>
            <p:cNvSpPr>
              <a:spLocks/>
            </p:cNvSpPr>
            <p:nvPr/>
          </p:nvSpPr>
          <p:spPr bwMode="auto">
            <a:xfrm>
              <a:off x="4376" y="2162"/>
              <a:ext cx="154" cy="651"/>
            </a:xfrm>
            <a:custGeom>
              <a:avLst/>
              <a:gdLst>
                <a:gd name="T0" fmla="*/ 35 w 84"/>
                <a:gd name="T1" fmla="*/ 81 h 357"/>
                <a:gd name="T2" fmla="*/ 29 w 84"/>
                <a:gd name="T3" fmla="*/ 197 h 357"/>
                <a:gd name="T4" fmla="*/ 15 w 84"/>
                <a:gd name="T5" fmla="*/ 357 h 357"/>
                <a:gd name="T6" fmla="*/ 1 w 84"/>
                <a:gd name="T7" fmla="*/ 356 h 357"/>
                <a:gd name="T8" fmla="*/ 2 w 84"/>
                <a:gd name="T9" fmla="*/ 262 h 357"/>
                <a:gd name="T10" fmla="*/ 10 w 84"/>
                <a:gd name="T11" fmla="*/ 188 h 357"/>
                <a:gd name="T12" fmla="*/ 14 w 84"/>
                <a:gd name="T13" fmla="*/ 60 h 357"/>
                <a:gd name="T14" fmla="*/ 30 w 84"/>
                <a:gd name="T15" fmla="*/ 0 h 357"/>
                <a:gd name="T16" fmla="*/ 84 w 84"/>
                <a:gd name="T17" fmla="*/ 3 h 357"/>
                <a:gd name="T18" fmla="*/ 22 w 84"/>
                <a:gd name="T19" fmla="*/ 64 h 357"/>
                <a:gd name="T20" fmla="*/ 35 w 84"/>
                <a:gd name="T21" fmla="*/ 8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57">
                  <a:moveTo>
                    <a:pt x="35" y="81"/>
                  </a:moveTo>
                  <a:cubicBezTo>
                    <a:pt x="33" y="96"/>
                    <a:pt x="30" y="191"/>
                    <a:pt x="29" y="197"/>
                  </a:cubicBezTo>
                  <a:cubicBezTo>
                    <a:pt x="29" y="202"/>
                    <a:pt x="15" y="350"/>
                    <a:pt x="15" y="357"/>
                  </a:cubicBezTo>
                  <a:cubicBezTo>
                    <a:pt x="1" y="356"/>
                    <a:pt x="1" y="356"/>
                    <a:pt x="1" y="356"/>
                  </a:cubicBezTo>
                  <a:cubicBezTo>
                    <a:pt x="1" y="356"/>
                    <a:pt x="0" y="293"/>
                    <a:pt x="2" y="262"/>
                  </a:cubicBezTo>
                  <a:cubicBezTo>
                    <a:pt x="5" y="230"/>
                    <a:pt x="9" y="198"/>
                    <a:pt x="10" y="188"/>
                  </a:cubicBezTo>
                  <a:cubicBezTo>
                    <a:pt x="11" y="177"/>
                    <a:pt x="11" y="82"/>
                    <a:pt x="14" y="60"/>
                  </a:cubicBezTo>
                  <a:cubicBezTo>
                    <a:pt x="18" y="39"/>
                    <a:pt x="30" y="0"/>
                    <a:pt x="30" y="0"/>
                  </a:cubicBezTo>
                  <a:cubicBezTo>
                    <a:pt x="84" y="3"/>
                    <a:pt x="84" y="3"/>
                    <a:pt x="84" y="3"/>
                  </a:cubicBezTo>
                  <a:cubicBezTo>
                    <a:pt x="84" y="80"/>
                    <a:pt x="24" y="60"/>
                    <a:pt x="22" y="64"/>
                  </a:cubicBezTo>
                  <a:cubicBezTo>
                    <a:pt x="20" y="69"/>
                    <a:pt x="36" y="76"/>
                    <a:pt x="35" y="81"/>
                  </a:cubicBezTo>
                  <a:close/>
                </a:path>
              </a:pathLst>
            </a:custGeom>
            <a:solidFill>
              <a:srgbClr val="152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24">
              <a:extLst>
                <a:ext uri="{FF2B5EF4-FFF2-40B4-BE49-F238E27FC236}">
                  <a16:creationId xmlns:a16="http://schemas.microsoft.com/office/drawing/2014/main" id="{06D572E1-53A9-4DE3-A81C-39F51CA0C1ED}"/>
                </a:ext>
              </a:extLst>
            </p:cNvPr>
            <p:cNvSpPr>
              <a:spLocks/>
            </p:cNvSpPr>
            <p:nvPr/>
          </p:nvSpPr>
          <p:spPr bwMode="auto">
            <a:xfrm>
              <a:off x="4537" y="2310"/>
              <a:ext cx="74" cy="503"/>
            </a:xfrm>
            <a:custGeom>
              <a:avLst/>
              <a:gdLst>
                <a:gd name="T0" fmla="*/ 31 w 40"/>
                <a:gd name="T1" fmla="*/ 4 h 276"/>
                <a:gd name="T2" fmla="*/ 32 w 40"/>
                <a:gd name="T3" fmla="*/ 112 h 276"/>
                <a:gd name="T4" fmla="*/ 40 w 40"/>
                <a:gd name="T5" fmla="*/ 276 h 276"/>
                <a:gd name="T6" fmla="*/ 39 w 40"/>
                <a:gd name="T7" fmla="*/ 276 h 276"/>
                <a:gd name="T8" fmla="*/ 18 w 40"/>
                <a:gd name="T9" fmla="*/ 276 h 276"/>
                <a:gd name="T10" fmla="*/ 9 w 40"/>
                <a:gd name="T11" fmla="*/ 122 h 276"/>
                <a:gd name="T12" fmla="*/ 0 w 40"/>
                <a:gd name="T13" fmla="*/ 20 h 276"/>
                <a:gd name="T14" fmla="*/ 13 w 40"/>
                <a:gd name="T15" fmla="*/ 4 h 276"/>
                <a:gd name="T16" fmla="*/ 31 w 40"/>
                <a:gd name="T17" fmla="*/ 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76">
                  <a:moveTo>
                    <a:pt x="31" y="4"/>
                  </a:moveTo>
                  <a:cubicBezTo>
                    <a:pt x="31" y="22"/>
                    <a:pt x="31" y="110"/>
                    <a:pt x="32" y="112"/>
                  </a:cubicBezTo>
                  <a:cubicBezTo>
                    <a:pt x="32" y="114"/>
                    <a:pt x="40" y="276"/>
                    <a:pt x="40" y="276"/>
                  </a:cubicBezTo>
                  <a:cubicBezTo>
                    <a:pt x="39" y="276"/>
                    <a:pt x="39" y="276"/>
                    <a:pt x="39" y="276"/>
                  </a:cubicBezTo>
                  <a:cubicBezTo>
                    <a:pt x="18" y="276"/>
                    <a:pt x="18" y="276"/>
                    <a:pt x="18" y="276"/>
                  </a:cubicBezTo>
                  <a:cubicBezTo>
                    <a:pt x="18" y="276"/>
                    <a:pt x="9" y="143"/>
                    <a:pt x="9" y="122"/>
                  </a:cubicBezTo>
                  <a:cubicBezTo>
                    <a:pt x="9" y="101"/>
                    <a:pt x="0" y="20"/>
                    <a:pt x="0" y="20"/>
                  </a:cubicBezTo>
                  <a:cubicBezTo>
                    <a:pt x="0" y="20"/>
                    <a:pt x="3" y="4"/>
                    <a:pt x="13" y="4"/>
                  </a:cubicBezTo>
                  <a:cubicBezTo>
                    <a:pt x="22" y="5"/>
                    <a:pt x="32" y="0"/>
                    <a:pt x="31" y="4"/>
                  </a:cubicBezTo>
                  <a:close/>
                </a:path>
              </a:pathLst>
            </a:custGeom>
            <a:solidFill>
              <a:srgbClr val="152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25">
              <a:extLst>
                <a:ext uri="{FF2B5EF4-FFF2-40B4-BE49-F238E27FC236}">
                  <a16:creationId xmlns:a16="http://schemas.microsoft.com/office/drawing/2014/main" id="{D684C697-0E7F-4F38-A678-D787963E8739}"/>
                </a:ext>
              </a:extLst>
            </p:cNvPr>
            <p:cNvSpPr>
              <a:spLocks/>
            </p:cNvSpPr>
            <p:nvPr/>
          </p:nvSpPr>
          <p:spPr bwMode="auto">
            <a:xfrm>
              <a:off x="4451" y="1621"/>
              <a:ext cx="143" cy="161"/>
            </a:xfrm>
            <a:custGeom>
              <a:avLst/>
              <a:gdLst>
                <a:gd name="T0" fmla="*/ 74 w 78"/>
                <a:gd name="T1" fmla="*/ 40 h 88"/>
                <a:gd name="T2" fmla="*/ 77 w 78"/>
                <a:gd name="T3" fmla="*/ 48 h 88"/>
                <a:gd name="T4" fmla="*/ 76 w 78"/>
                <a:gd name="T5" fmla="*/ 53 h 88"/>
                <a:gd name="T6" fmla="*/ 71 w 78"/>
                <a:gd name="T7" fmla="*/ 79 h 88"/>
                <a:gd name="T8" fmla="*/ 45 w 78"/>
                <a:gd name="T9" fmla="*/ 85 h 88"/>
                <a:gd name="T10" fmla="*/ 8 w 78"/>
                <a:gd name="T11" fmla="*/ 54 h 88"/>
                <a:gd name="T12" fmla="*/ 41 w 78"/>
                <a:gd name="T13" fmla="*/ 4 h 88"/>
                <a:gd name="T14" fmla="*/ 74 w 78"/>
                <a:gd name="T15" fmla="*/ 36 h 88"/>
                <a:gd name="T16" fmla="*/ 74 w 78"/>
                <a:gd name="T17"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8">
                  <a:moveTo>
                    <a:pt x="74" y="40"/>
                  </a:moveTo>
                  <a:cubicBezTo>
                    <a:pt x="75" y="42"/>
                    <a:pt x="77" y="45"/>
                    <a:pt x="77" y="48"/>
                  </a:cubicBezTo>
                  <a:cubicBezTo>
                    <a:pt x="77" y="49"/>
                    <a:pt x="76" y="52"/>
                    <a:pt x="76" y="53"/>
                  </a:cubicBezTo>
                  <a:cubicBezTo>
                    <a:pt x="77" y="64"/>
                    <a:pt x="78" y="77"/>
                    <a:pt x="71" y="79"/>
                  </a:cubicBezTo>
                  <a:cubicBezTo>
                    <a:pt x="60" y="81"/>
                    <a:pt x="53" y="83"/>
                    <a:pt x="45" y="85"/>
                  </a:cubicBezTo>
                  <a:cubicBezTo>
                    <a:pt x="33" y="88"/>
                    <a:pt x="15" y="77"/>
                    <a:pt x="8" y="54"/>
                  </a:cubicBezTo>
                  <a:cubicBezTo>
                    <a:pt x="0" y="32"/>
                    <a:pt x="19" y="9"/>
                    <a:pt x="41" y="4"/>
                  </a:cubicBezTo>
                  <a:cubicBezTo>
                    <a:pt x="61" y="0"/>
                    <a:pt x="70" y="15"/>
                    <a:pt x="74" y="36"/>
                  </a:cubicBezTo>
                  <a:cubicBezTo>
                    <a:pt x="74" y="37"/>
                    <a:pt x="74" y="39"/>
                    <a:pt x="74" y="40"/>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26">
              <a:extLst>
                <a:ext uri="{FF2B5EF4-FFF2-40B4-BE49-F238E27FC236}">
                  <a16:creationId xmlns:a16="http://schemas.microsoft.com/office/drawing/2014/main" id="{F86F7367-2FDD-4D0F-9D15-71BFF4E98485}"/>
                </a:ext>
              </a:extLst>
            </p:cNvPr>
            <p:cNvSpPr>
              <a:spLocks/>
            </p:cNvSpPr>
            <p:nvPr/>
          </p:nvSpPr>
          <p:spPr bwMode="auto">
            <a:xfrm>
              <a:off x="4425" y="1609"/>
              <a:ext cx="162" cy="171"/>
            </a:xfrm>
            <a:custGeom>
              <a:avLst/>
              <a:gdLst>
                <a:gd name="T0" fmla="*/ 42 w 88"/>
                <a:gd name="T1" fmla="*/ 7 h 94"/>
                <a:gd name="T2" fmla="*/ 80 w 88"/>
                <a:gd name="T3" fmla="*/ 21 h 94"/>
                <a:gd name="T4" fmla="*/ 83 w 88"/>
                <a:gd name="T5" fmla="*/ 51 h 94"/>
                <a:gd name="T6" fmla="*/ 78 w 88"/>
                <a:gd name="T7" fmla="*/ 52 h 94"/>
                <a:gd name="T8" fmla="*/ 77 w 88"/>
                <a:gd name="T9" fmla="*/ 68 h 94"/>
                <a:gd name="T10" fmla="*/ 67 w 88"/>
                <a:gd name="T11" fmla="*/ 91 h 94"/>
                <a:gd name="T12" fmla="*/ 40 w 88"/>
                <a:gd name="T13" fmla="*/ 92 h 94"/>
                <a:gd name="T14" fmla="*/ 24 w 88"/>
                <a:gd name="T15" fmla="*/ 72 h 94"/>
                <a:gd name="T16" fmla="*/ 42 w 88"/>
                <a:gd name="T17"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4">
                  <a:moveTo>
                    <a:pt x="42" y="7"/>
                  </a:moveTo>
                  <a:cubicBezTo>
                    <a:pt x="59" y="0"/>
                    <a:pt x="88" y="10"/>
                    <a:pt x="80" y="21"/>
                  </a:cubicBezTo>
                  <a:cubicBezTo>
                    <a:pt x="78" y="25"/>
                    <a:pt x="83" y="51"/>
                    <a:pt x="83" y="51"/>
                  </a:cubicBezTo>
                  <a:cubicBezTo>
                    <a:pt x="83" y="51"/>
                    <a:pt x="79" y="50"/>
                    <a:pt x="78" y="52"/>
                  </a:cubicBezTo>
                  <a:cubicBezTo>
                    <a:pt x="77" y="54"/>
                    <a:pt x="78" y="63"/>
                    <a:pt x="77" y="68"/>
                  </a:cubicBezTo>
                  <a:cubicBezTo>
                    <a:pt x="76" y="72"/>
                    <a:pt x="70" y="90"/>
                    <a:pt x="67" y="91"/>
                  </a:cubicBezTo>
                  <a:cubicBezTo>
                    <a:pt x="64" y="91"/>
                    <a:pt x="43" y="94"/>
                    <a:pt x="40" y="92"/>
                  </a:cubicBezTo>
                  <a:cubicBezTo>
                    <a:pt x="37" y="90"/>
                    <a:pt x="29" y="79"/>
                    <a:pt x="24" y="72"/>
                  </a:cubicBezTo>
                  <a:cubicBezTo>
                    <a:pt x="20" y="64"/>
                    <a:pt x="0" y="24"/>
                    <a:pt x="42" y="7"/>
                  </a:cubicBezTo>
                  <a:close/>
                </a:path>
              </a:pathLst>
            </a:custGeom>
            <a:solidFill>
              <a:srgbClr val="8E3C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27">
              <a:extLst>
                <a:ext uri="{FF2B5EF4-FFF2-40B4-BE49-F238E27FC236}">
                  <a16:creationId xmlns:a16="http://schemas.microsoft.com/office/drawing/2014/main" id="{C08F87E1-5CBA-4845-B16E-0C7753BC91DE}"/>
                </a:ext>
              </a:extLst>
            </p:cNvPr>
            <p:cNvSpPr>
              <a:spLocks/>
            </p:cNvSpPr>
            <p:nvPr/>
          </p:nvSpPr>
          <p:spPr bwMode="auto">
            <a:xfrm>
              <a:off x="4556" y="1680"/>
              <a:ext cx="18" cy="42"/>
            </a:xfrm>
            <a:custGeom>
              <a:avLst/>
              <a:gdLst>
                <a:gd name="T0" fmla="*/ 7 w 10"/>
                <a:gd name="T1" fmla="*/ 3 h 23"/>
                <a:gd name="T2" fmla="*/ 1 w 10"/>
                <a:gd name="T3" fmla="*/ 7 h 23"/>
                <a:gd name="T4" fmla="*/ 8 w 10"/>
                <a:gd name="T5" fmla="*/ 23 h 23"/>
                <a:gd name="T6" fmla="*/ 7 w 10"/>
                <a:gd name="T7" fmla="*/ 3 h 23"/>
              </a:gdLst>
              <a:ahLst/>
              <a:cxnLst>
                <a:cxn ang="0">
                  <a:pos x="T0" y="T1"/>
                </a:cxn>
                <a:cxn ang="0">
                  <a:pos x="T2" y="T3"/>
                </a:cxn>
                <a:cxn ang="0">
                  <a:pos x="T4" y="T5"/>
                </a:cxn>
                <a:cxn ang="0">
                  <a:pos x="T6" y="T7"/>
                </a:cxn>
              </a:cxnLst>
              <a:rect l="0" t="0" r="r" b="b"/>
              <a:pathLst>
                <a:path w="10" h="23">
                  <a:moveTo>
                    <a:pt x="7" y="3"/>
                  </a:moveTo>
                  <a:cubicBezTo>
                    <a:pt x="7" y="2"/>
                    <a:pt x="2" y="0"/>
                    <a:pt x="1" y="7"/>
                  </a:cubicBezTo>
                  <a:cubicBezTo>
                    <a:pt x="0" y="10"/>
                    <a:pt x="7" y="23"/>
                    <a:pt x="8" y="23"/>
                  </a:cubicBezTo>
                  <a:cubicBezTo>
                    <a:pt x="10" y="22"/>
                    <a:pt x="9" y="7"/>
                    <a:pt x="7" y="3"/>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28">
              <a:extLst>
                <a:ext uri="{FF2B5EF4-FFF2-40B4-BE49-F238E27FC236}">
                  <a16:creationId xmlns:a16="http://schemas.microsoft.com/office/drawing/2014/main" id="{3A00287E-3856-43DC-9319-505C4D9C6C6A}"/>
                </a:ext>
              </a:extLst>
            </p:cNvPr>
            <p:cNvSpPr>
              <a:spLocks/>
            </p:cNvSpPr>
            <p:nvPr/>
          </p:nvSpPr>
          <p:spPr bwMode="auto">
            <a:xfrm>
              <a:off x="4378" y="1813"/>
              <a:ext cx="299" cy="360"/>
            </a:xfrm>
            <a:custGeom>
              <a:avLst/>
              <a:gdLst>
                <a:gd name="T0" fmla="*/ 4 w 163"/>
                <a:gd name="T1" fmla="*/ 23 h 198"/>
                <a:gd name="T2" fmla="*/ 32 w 163"/>
                <a:gd name="T3" fmla="*/ 12 h 198"/>
                <a:gd name="T4" fmla="*/ 52 w 163"/>
                <a:gd name="T5" fmla="*/ 4 h 198"/>
                <a:gd name="T6" fmla="*/ 113 w 163"/>
                <a:gd name="T7" fmla="*/ 4 h 198"/>
                <a:gd name="T8" fmla="*/ 138 w 163"/>
                <a:gd name="T9" fmla="*/ 1 h 198"/>
                <a:gd name="T10" fmla="*/ 161 w 163"/>
                <a:gd name="T11" fmla="*/ 14 h 198"/>
                <a:gd name="T12" fmla="*/ 140 w 163"/>
                <a:gd name="T13" fmla="*/ 120 h 198"/>
                <a:gd name="T14" fmla="*/ 138 w 163"/>
                <a:gd name="T15" fmla="*/ 193 h 198"/>
                <a:gd name="T16" fmla="*/ 83 w 163"/>
                <a:gd name="T17" fmla="*/ 198 h 198"/>
                <a:gd name="T18" fmla="*/ 29 w 163"/>
                <a:gd name="T19" fmla="*/ 193 h 198"/>
                <a:gd name="T20" fmla="*/ 27 w 163"/>
                <a:gd name="T21" fmla="*/ 119 h 198"/>
                <a:gd name="T22" fmla="*/ 4 w 163"/>
                <a:gd name="T23" fmla="*/ 2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98">
                  <a:moveTo>
                    <a:pt x="4" y="23"/>
                  </a:moveTo>
                  <a:cubicBezTo>
                    <a:pt x="6" y="19"/>
                    <a:pt x="20" y="16"/>
                    <a:pt x="32" y="12"/>
                  </a:cubicBezTo>
                  <a:cubicBezTo>
                    <a:pt x="43" y="8"/>
                    <a:pt x="52" y="4"/>
                    <a:pt x="52" y="4"/>
                  </a:cubicBezTo>
                  <a:cubicBezTo>
                    <a:pt x="113" y="4"/>
                    <a:pt x="113" y="4"/>
                    <a:pt x="113" y="4"/>
                  </a:cubicBezTo>
                  <a:cubicBezTo>
                    <a:pt x="113" y="4"/>
                    <a:pt x="127" y="0"/>
                    <a:pt x="138" y="1"/>
                  </a:cubicBezTo>
                  <a:cubicBezTo>
                    <a:pt x="152" y="3"/>
                    <a:pt x="159" y="10"/>
                    <a:pt x="161" y="14"/>
                  </a:cubicBezTo>
                  <a:cubicBezTo>
                    <a:pt x="163" y="19"/>
                    <a:pt x="158" y="67"/>
                    <a:pt x="140" y="120"/>
                  </a:cubicBezTo>
                  <a:cubicBezTo>
                    <a:pt x="138" y="127"/>
                    <a:pt x="144" y="178"/>
                    <a:pt x="138" y="193"/>
                  </a:cubicBezTo>
                  <a:cubicBezTo>
                    <a:pt x="83" y="198"/>
                    <a:pt x="83" y="198"/>
                    <a:pt x="83" y="198"/>
                  </a:cubicBezTo>
                  <a:cubicBezTo>
                    <a:pt x="29" y="193"/>
                    <a:pt x="29" y="193"/>
                    <a:pt x="29" y="193"/>
                  </a:cubicBezTo>
                  <a:cubicBezTo>
                    <a:pt x="24" y="176"/>
                    <a:pt x="29" y="126"/>
                    <a:pt x="27" y="119"/>
                  </a:cubicBezTo>
                  <a:cubicBezTo>
                    <a:pt x="24" y="112"/>
                    <a:pt x="0" y="30"/>
                    <a:pt x="4" y="23"/>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29">
              <a:extLst>
                <a:ext uri="{FF2B5EF4-FFF2-40B4-BE49-F238E27FC236}">
                  <a16:creationId xmlns:a16="http://schemas.microsoft.com/office/drawing/2014/main" id="{B5B5770D-8623-4393-99C6-B1FABBAE5BB6}"/>
                </a:ext>
              </a:extLst>
            </p:cNvPr>
            <p:cNvSpPr>
              <a:spLocks/>
            </p:cNvSpPr>
            <p:nvPr/>
          </p:nvSpPr>
          <p:spPr bwMode="auto">
            <a:xfrm>
              <a:off x="4460" y="1803"/>
              <a:ext cx="140" cy="22"/>
            </a:xfrm>
            <a:custGeom>
              <a:avLst/>
              <a:gdLst>
                <a:gd name="T0" fmla="*/ 0 w 140"/>
                <a:gd name="T1" fmla="*/ 22 h 22"/>
                <a:gd name="T2" fmla="*/ 140 w 140"/>
                <a:gd name="T3" fmla="*/ 22 h 22"/>
                <a:gd name="T4" fmla="*/ 119 w 140"/>
                <a:gd name="T5" fmla="*/ 0 h 22"/>
                <a:gd name="T6" fmla="*/ 20 w 140"/>
                <a:gd name="T7" fmla="*/ 0 h 22"/>
                <a:gd name="T8" fmla="*/ 0 w 140"/>
                <a:gd name="T9" fmla="*/ 22 h 22"/>
              </a:gdLst>
              <a:ahLst/>
              <a:cxnLst>
                <a:cxn ang="0">
                  <a:pos x="T0" y="T1"/>
                </a:cxn>
                <a:cxn ang="0">
                  <a:pos x="T2" y="T3"/>
                </a:cxn>
                <a:cxn ang="0">
                  <a:pos x="T4" y="T5"/>
                </a:cxn>
                <a:cxn ang="0">
                  <a:pos x="T6" y="T7"/>
                </a:cxn>
                <a:cxn ang="0">
                  <a:pos x="T8" y="T9"/>
                </a:cxn>
              </a:cxnLst>
              <a:rect l="0" t="0" r="r" b="b"/>
              <a:pathLst>
                <a:path w="140" h="22">
                  <a:moveTo>
                    <a:pt x="0" y="22"/>
                  </a:moveTo>
                  <a:lnTo>
                    <a:pt x="140" y="22"/>
                  </a:lnTo>
                  <a:lnTo>
                    <a:pt x="119" y="0"/>
                  </a:lnTo>
                  <a:lnTo>
                    <a:pt x="20" y="0"/>
                  </a:lnTo>
                  <a:lnTo>
                    <a:pt x="0" y="22"/>
                  </a:lnTo>
                  <a:close/>
                </a:path>
              </a:pathLst>
            </a:custGeom>
            <a:solidFill>
              <a:srgbClr val="7D14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30">
              <a:extLst>
                <a:ext uri="{FF2B5EF4-FFF2-40B4-BE49-F238E27FC236}">
                  <a16:creationId xmlns:a16="http://schemas.microsoft.com/office/drawing/2014/main" id="{E845AB1C-5D3C-48CF-A075-764F5A6FFB32}"/>
                </a:ext>
              </a:extLst>
            </p:cNvPr>
            <p:cNvSpPr>
              <a:spLocks/>
            </p:cNvSpPr>
            <p:nvPr/>
          </p:nvSpPr>
          <p:spPr bwMode="auto">
            <a:xfrm>
              <a:off x="4317" y="1845"/>
              <a:ext cx="123" cy="235"/>
            </a:xfrm>
            <a:custGeom>
              <a:avLst/>
              <a:gdLst>
                <a:gd name="T0" fmla="*/ 41 w 67"/>
                <a:gd name="T1" fmla="*/ 2 h 129"/>
                <a:gd name="T2" fmla="*/ 15 w 67"/>
                <a:gd name="T3" fmla="*/ 43 h 129"/>
                <a:gd name="T4" fmla="*/ 0 w 67"/>
                <a:gd name="T5" fmla="*/ 116 h 129"/>
                <a:gd name="T6" fmla="*/ 28 w 67"/>
                <a:gd name="T7" fmla="*/ 128 h 129"/>
                <a:gd name="T8" fmla="*/ 45 w 67"/>
                <a:gd name="T9" fmla="*/ 126 h 129"/>
                <a:gd name="T10" fmla="*/ 67 w 67"/>
                <a:gd name="T11" fmla="*/ 65 h 129"/>
                <a:gd name="T12" fmla="*/ 41 w 67"/>
                <a:gd name="T13" fmla="*/ 2 h 129"/>
              </a:gdLst>
              <a:ahLst/>
              <a:cxnLst>
                <a:cxn ang="0">
                  <a:pos x="T0" y="T1"/>
                </a:cxn>
                <a:cxn ang="0">
                  <a:pos x="T2" y="T3"/>
                </a:cxn>
                <a:cxn ang="0">
                  <a:pos x="T4" y="T5"/>
                </a:cxn>
                <a:cxn ang="0">
                  <a:pos x="T6" y="T7"/>
                </a:cxn>
                <a:cxn ang="0">
                  <a:pos x="T8" y="T9"/>
                </a:cxn>
                <a:cxn ang="0">
                  <a:pos x="T10" y="T11"/>
                </a:cxn>
                <a:cxn ang="0">
                  <a:pos x="T12" y="T13"/>
                </a:cxn>
              </a:cxnLst>
              <a:rect l="0" t="0" r="r" b="b"/>
              <a:pathLst>
                <a:path w="67" h="129">
                  <a:moveTo>
                    <a:pt x="41" y="2"/>
                  </a:moveTo>
                  <a:cubicBezTo>
                    <a:pt x="29" y="0"/>
                    <a:pt x="18" y="26"/>
                    <a:pt x="15" y="43"/>
                  </a:cubicBezTo>
                  <a:cubicBezTo>
                    <a:pt x="12" y="61"/>
                    <a:pt x="0" y="116"/>
                    <a:pt x="0" y="116"/>
                  </a:cubicBezTo>
                  <a:cubicBezTo>
                    <a:pt x="0" y="116"/>
                    <a:pt x="12" y="126"/>
                    <a:pt x="28" y="128"/>
                  </a:cubicBezTo>
                  <a:cubicBezTo>
                    <a:pt x="42" y="129"/>
                    <a:pt x="45" y="126"/>
                    <a:pt x="45" y="126"/>
                  </a:cubicBezTo>
                  <a:cubicBezTo>
                    <a:pt x="67" y="65"/>
                    <a:pt x="67" y="65"/>
                    <a:pt x="67" y="65"/>
                  </a:cubicBezTo>
                  <a:cubicBezTo>
                    <a:pt x="67" y="65"/>
                    <a:pt x="58" y="5"/>
                    <a:pt x="41" y="2"/>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32">
              <a:extLst>
                <a:ext uri="{FF2B5EF4-FFF2-40B4-BE49-F238E27FC236}">
                  <a16:creationId xmlns:a16="http://schemas.microsoft.com/office/drawing/2014/main" id="{09844867-C09D-495D-AD6B-F91832F13675}"/>
                </a:ext>
              </a:extLst>
            </p:cNvPr>
            <p:cNvSpPr>
              <a:spLocks/>
            </p:cNvSpPr>
            <p:nvPr/>
          </p:nvSpPr>
          <p:spPr bwMode="auto">
            <a:xfrm>
              <a:off x="4422" y="2161"/>
              <a:ext cx="212" cy="23"/>
            </a:xfrm>
            <a:custGeom>
              <a:avLst/>
              <a:gdLst>
                <a:gd name="T0" fmla="*/ 114 w 116"/>
                <a:gd name="T1" fmla="*/ 13 h 13"/>
                <a:gd name="T2" fmla="*/ 2 w 116"/>
                <a:gd name="T3" fmla="*/ 13 h 13"/>
                <a:gd name="T4" fmla="*/ 0 w 116"/>
                <a:gd name="T5" fmla="*/ 10 h 13"/>
                <a:gd name="T6" fmla="*/ 2 w 116"/>
                <a:gd name="T7" fmla="*/ 2 h 13"/>
                <a:gd name="T8" fmla="*/ 5 w 116"/>
                <a:gd name="T9" fmla="*/ 0 h 13"/>
                <a:gd name="T10" fmla="*/ 114 w 116"/>
                <a:gd name="T11" fmla="*/ 0 h 13"/>
                <a:gd name="T12" fmla="*/ 116 w 116"/>
                <a:gd name="T13" fmla="*/ 2 h 13"/>
                <a:gd name="T14" fmla="*/ 116 w 116"/>
                <a:gd name="T15" fmla="*/ 10 h 13"/>
                <a:gd name="T16" fmla="*/ 114 w 11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3">
                  <a:moveTo>
                    <a:pt x="114" y="13"/>
                  </a:moveTo>
                  <a:cubicBezTo>
                    <a:pt x="2" y="13"/>
                    <a:pt x="2" y="13"/>
                    <a:pt x="2" y="13"/>
                  </a:cubicBezTo>
                  <a:cubicBezTo>
                    <a:pt x="1" y="13"/>
                    <a:pt x="0" y="12"/>
                    <a:pt x="0" y="10"/>
                  </a:cubicBezTo>
                  <a:cubicBezTo>
                    <a:pt x="2" y="2"/>
                    <a:pt x="2" y="2"/>
                    <a:pt x="2" y="2"/>
                  </a:cubicBezTo>
                  <a:cubicBezTo>
                    <a:pt x="2" y="1"/>
                    <a:pt x="3" y="0"/>
                    <a:pt x="5" y="0"/>
                  </a:cubicBezTo>
                  <a:cubicBezTo>
                    <a:pt x="114" y="0"/>
                    <a:pt x="114" y="0"/>
                    <a:pt x="114" y="0"/>
                  </a:cubicBezTo>
                  <a:cubicBezTo>
                    <a:pt x="115" y="0"/>
                    <a:pt x="116" y="1"/>
                    <a:pt x="116" y="2"/>
                  </a:cubicBezTo>
                  <a:cubicBezTo>
                    <a:pt x="116" y="10"/>
                    <a:pt x="116" y="10"/>
                    <a:pt x="116" y="10"/>
                  </a:cubicBezTo>
                  <a:cubicBezTo>
                    <a:pt x="116" y="12"/>
                    <a:pt x="115" y="13"/>
                    <a:pt x="114" y="13"/>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33">
              <a:extLst>
                <a:ext uri="{FF2B5EF4-FFF2-40B4-BE49-F238E27FC236}">
                  <a16:creationId xmlns:a16="http://schemas.microsoft.com/office/drawing/2014/main" id="{EBA71A5A-FC6D-402C-8448-6527729B294D}"/>
                </a:ext>
              </a:extLst>
            </p:cNvPr>
            <p:cNvSpPr>
              <a:spLocks/>
            </p:cNvSpPr>
            <p:nvPr/>
          </p:nvSpPr>
          <p:spPr bwMode="auto">
            <a:xfrm>
              <a:off x="4754" y="1532"/>
              <a:ext cx="14" cy="37"/>
            </a:xfrm>
            <a:custGeom>
              <a:avLst/>
              <a:gdLst>
                <a:gd name="T0" fmla="*/ 3 w 8"/>
                <a:gd name="T1" fmla="*/ 0 h 20"/>
                <a:gd name="T2" fmla="*/ 3 w 8"/>
                <a:gd name="T3" fmla="*/ 0 h 20"/>
                <a:gd name="T4" fmla="*/ 0 w 8"/>
                <a:gd name="T5" fmla="*/ 4 h 20"/>
                <a:gd name="T6" fmla="*/ 2 w 8"/>
                <a:gd name="T7" fmla="*/ 17 h 20"/>
                <a:gd name="T8" fmla="*/ 5 w 8"/>
                <a:gd name="T9" fmla="*/ 19 h 20"/>
                <a:gd name="T10" fmla="*/ 5 w 8"/>
                <a:gd name="T11" fmla="*/ 19 h 20"/>
                <a:gd name="T12" fmla="*/ 8 w 8"/>
                <a:gd name="T13" fmla="*/ 16 h 20"/>
                <a:gd name="T14" fmla="*/ 6 w 8"/>
                <a:gd name="T15" fmla="*/ 3 h 20"/>
                <a:gd name="T16" fmla="*/ 3 w 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3" y="0"/>
                  </a:moveTo>
                  <a:cubicBezTo>
                    <a:pt x="3" y="0"/>
                    <a:pt x="3" y="0"/>
                    <a:pt x="3" y="0"/>
                  </a:cubicBezTo>
                  <a:cubicBezTo>
                    <a:pt x="1" y="0"/>
                    <a:pt x="0" y="2"/>
                    <a:pt x="0" y="4"/>
                  </a:cubicBezTo>
                  <a:cubicBezTo>
                    <a:pt x="2" y="17"/>
                    <a:pt x="2" y="17"/>
                    <a:pt x="2" y="17"/>
                  </a:cubicBezTo>
                  <a:cubicBezTo>
                    <a:pt x="2" y="18"/>
                    <a:pt x="4" y="20"/>
                    <a:pt x="5" y="19"/>
                  </a:cubicBezTo>
                  <a:cubicBezTo>
                    <a:pt x="5" y="19"/>
                    <a:pt x="5" y="19"/>
                    <a:pt x="5" y="19"/>
                  </a:cubicBezTo>
                  <a:cubicBezTo>
                    <a:pt x="7" y="19"/>
                    <a:pt x="8" y="18"/>
                    <a:pt x="8" y="16"/>
                  </a:cubicBezTo>
                  <a:cubicBezTo>
                    <a:pt x="6" y="3"/>
                    <a:pt x="6" y="3"/>
                    <a:pt x="6" y="3"/>
                  </a:cubicBezTo>
                  <a:cubicBezTo>
                    <a:pt x="6" y="1"/>
                    <a:pt x="4" y="0"/>
                    <a:pt x="3"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34">
              <a:extLst>
                <a:ext uri="{FF2B5EF4-FFF2-40B4-BE49-F238E27FC236}">
                  <a16:creationId xmlns:a16="http://schemas.microsoft.com/office/drawing/2014/main" id="{7BB5ED0F-4541-4718-A966-EA34936B918B}"/>
                </a:ext>
              </a:extLst>
            </p:cNvPr>
            <p:cNvSpPr>
              <a:spLocks/>
            </p:cNvSpPr>
            <p:nvPr/>
          </p:nvSpPr>
          <p:spPr bwMode="auto">
            <a:xfrm>
              <a:off x="4743" y="1532"/>
              <a:ext cx="14" cy="37"/>
            </a:xfrm>
            <a:custGeom>
              <a:avLst/>
              <a:gdLst>
                <a:gd name="T0" fmla="*/ 3 w 8"/>
                <a:gd name="T1" fmla="*/ 0 h 20"/>
                <a:gd name="T2" fmla="*/ 3 w 8"/>
                <a:gd name="T3" fmla="*/ 0 h 20"/>
                <a:gd name="T4" fmla="*/ 0 w 8"/>
                <a:gd name="T5" fmla="*/ 4 h 20"/>
                <a:gd name="T6" fmla="*/ 2 w 8"/>
                <a:gd name="T7" fmla="*/ 17 h 20"/>
                <a:gd name="T8" fmla="*/ 5 w 8"/>
                <a:gd name="T9" fmla="*/ 20 h 20"/>
                <a:gd name="T10" fmla="*/ 5 w 8"/>
                <a:gd name="T11" fmla="*/ 20 h 20"/>
                <a:gd name="T12" fmla="*/ 8 w 8"/>
                <a:gd name="T13" fmla="*/ 16 h 20"/>
                <a:gd name="T14" fmla="*/ 6 w 8"/>
                <a:gd name="T15" fmla="*/ 3 h 20"/>
                <a:gd name="T16" fmla="*/ 3 w 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
                  <a:moveTo>
                    <a:pt x="3" y="0"/>
                  </a:moveTo>
                  <a:cubicBezTo>
                    <a:pt x="3" y="0"/>
                    <a:pt x="3" y="0"/>
                    <a:pt x="3" y="0"/>
                  </a:cubicBezTo>
                  <a:cubicBezTo>
                    <a:pt x="1" y="1"/>
                    <a:pt x="0" y="2"/>
                    <a:pt x="0" y="4"/>
                  </a:cubicBezTo>
                  <a:cubicBezTo>
                    <a:pt x="2" y="17"/>
                    <a:pt x="2" y="17"/>
                    <a:pt x="2" y="17"/>
                  </a:cubicBezTo>
                  <a:cubicBezTo>
                    <a:pt x="2" y="19"/>
                    <a:pt x="4" y="20"/>
                    <a:pt x="5" y="20"/>
                  </a:cubicBezTo>
                  <a:cubicBezTo>
                    <a:pt x="5" y="20"/>
                    <a:pt x="5" y="20"/>
                    <a:pt x="5" y="20"/>
                  </a:cubicBezTo>
                  <a:cubicBezTo>
                    <a:pt x="7" y="19"/>
                    <a:pt x="8" y="18"/>
                    <a:pt x="8" y="16"/>
                  </a:cubicBezTo>
                  <a:cubicBezTo>
                    <a:pt x="6" y="3"/>
                    <a:pt x="6" y="3"/>
                    <a:pt x="6" y="3"/>
                  </a:cubicBezTo>
                  <a:cubicBezTo>
                    <a:pt x="6" y="1"/>
                    <a:pt x="5" y="0"/>
                    <a:pt x="3"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35">
              <a:extLst>
                <a:ext uri="{FF2B5EF4-FFF2-40B4-BE49-F238E27FC236}">
                  <a16:creationId xmlns:a16="http://schemas.microsoft.com/office/drawing/2014/main" id="{6F42F910-B64C-47BB-8F06-49D98A94422B}"/>
                </a:ext>
              </a:extLst>
            </p:cNvPr>
            <p:cNvSpPr>
              <a:spLocks/>
            </p:cNvSpPr>
            <p:nvPr/>
          </p:nvSpPr>
          <p:spPr bwMode="auto">
            <a:xfrm>
              <a:off x="4732" y="1534"/>
              <a:ext cx="16" cy="35"/>
            </a:xfrm>
            <a:custGeom>
              <a:avLst/>
              <a:gdLst>
                <a:gd name="T0" fmla="*/ 3 w 9"/>
                <a:gd name="T1" fmla="*/ 0 h 19"/>
                <a:gd name="T2" fmla="*/ 3 w 9"/>
                <a:gd name="T3" fmla="*/ 0 h 19"/>
                <a:gd name="T4" fmla="*/ 1 w 9"/>
                <a:gd name="T5" fmla="*/ 3 h 19"/>
                <a:gd name="T6" fmla="*/ 2 w 9"/>
                <a:gd name="T7" fmla="*/ 17 h 19"/>
                <a:gd name="T8" fmla="*/ 6 w 9"/>
                <a:gd name="T9" fmla="*/ 19 h 19"/>
                <a:gd name="T10" fmla="*/ 6 w 9"/>
                <a:gd name="T11" fmla="*/ 19 h 19"/>
                <a:gd name="T12" fmla="*/ 8 w 9"/>
                <a:gd name="T13" fmla="*/ 16 h 19"/>
                <a:gd name="T14" fmla="*/ 7 w 9"/>
                <a:gd name="T15" fmla="*/ 3 h 19"/>
                <a:gd name="T16" fmla="*/ 3 w 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9">
                  <a:moveTo>
                    <a:pt x="3" y="0"/>
                  </a:moveTo>
                  <a:cubicBezTo>
                    <a:pt x="3" y="0"/>
                    <a:pt x="3" y="0"/>
                    <a:pt x="3" y="0"/>
                  </a:cubicBezTo>
                  <a:cubicBezTo>
                    <a:pt x="2" y="0"/>
                    <a:pt x="0" y="2"/>
                    <a:pt x="1" y="3"/>
                  </a:cubicBezTo>
                  <a:cubicBezTo>
                    <a:pt x="2" y="17"/>
                    <a:pt x="2" y="17"/>
                    <a:pt x="2" y="17"/>
                  </a:cubicBezTo>
                  <a:cubicBezTo>
                    <a:pt x="3" y="18"/>
                    <a:pt x="4" y="19"/>
                    <a:pt x="6" y="19"/>
                  </a:cubicBezTo>
                  <a:cubicBezTo>
                    <a:pt x="6" y="19"/>
                    <a:pt x="6" y="19"/>
                    <a:pt x="6" y="19"/>
                  </a:cubicBezTo>
                  <a:cubicBezTo>
                    <a:pt x="8" y="19"/>
                    <a:pt x="9" y="17"/>
                    <a:pt x="8" y="16"/>
                  </a:cubicBezTo>
                  <a:cubicBezTo>
                    <a:pt x="7" y="3"/>
                    <a:pt x="7" y="3"/>
                    <a:pt x="7" y="3"/>
                  </a:cubicBezTo>
                  <a:cubicBezTo>
                    <a:pt x="7" y="1"/>
                    <a:pt x="5" y="0"/>
                    <a:pt x="3"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36">
              <a:extLst>
                <a:ext uri="{FF2B5EF4-FFF2-40B4-BE49-F238E27FC236}">
                  <a16:creationId xmlns:a16="http://schemas.microsoft.com/office/drawing/2014/main" id="{6726F55A-1125-4229-A0D0-CC7B5BDF70CF}"/>
                </a:ext>
              </a:extLst>
            </p:cNvPr>
            <p:cNvSpPr>
              <a:spLocks/>
            </p:cNvSpPr>
            <p:nvPr/>
          </p:nvSpPr>
          <p:spPr bwMode="auto">
            <a:xfrm>
              <a:off x="4722" y="1536"/>
              <a:ext cx="15" cy="34"/>
            </a:xfrm>
            <a:custGeom>
              <a:avLst/>
              <a:gdLst>
                <a:gd name="T0" fmla="*/ 3 w 8"/>
                <a:gd name="T1" fmla="*/ 0 h 19"/>
                <a:gd name="T2" fmla="*/ 3 w 8"/>
                <a:gd name="T3" fmla="*/ 0 h 19"/>
                <a:gd name="T4" fmla="*/ 0 w 8"/>
                <a:gd name="T5" fmla="*/ 3 h 19"/>
                <a:gd name="T6" fmla="*/ 2 w 8"/>
                <a:gd name="T7" fmla="*/ 17 h 19"/>
                <a:gd name="T8" fmla="*/ 5 w 8"/>
                <a:gd name="T9" fmla="*/ 19 h 19"/>
                <a:gd name="T10" fmla="*/ 5 w 8"/>
                <a:gd name="T11" fmla="*/ 19 h 19"/>
                <a:gd name="T12" fmla="*/ 8 w 8"/>
                <a:gd name="T13" fmla="*/ 16 h 19"/>
                <a:gd name="T14" fmla="*/ 6 w 8"/>
                <a:gd name="T15" fmla="*/ 3 h 19"/>
                <a:gd name="T16" fmla="*/ 3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3" y="0"/>
                  </a:moveTo>
                  <a:cubicBezTo>
                    <a:pt x="3" y="0"/>
                    <a:pt x="3" y="0"/>
                    <a:pt x="3" y="0"/>
                  </a:cubicBezTo>
                  <a:cubicBezTo>
                    <a:pt x="1" y="0"/>
                    <a:pt x="0" y="2"/>
                    <a:pt x="0" y="3"/>
                  </a:cubicBezTo>
                  <a:cubicBezTo>
                    <a:pt x="2" y="17"/>
                    <a:pt x="2" y="17"/>
                    <a:pt x="2" y="17"/>
                  </a:cubicBezTo>
                  <a:cubicBezTo>
                    <a:pt x="2" y="18"/>
                    <a:pt x="4" y="19"/>
                    <a:pt x="5" y="19"/>
                  </a:cubicBezTo>
                  <a:cubicBezTo>
                    <a:pt x="5" y="19"/>
                    <a:pt x="5" y="19"/>
                    <a:pt x="5" y="19"/>
                  </a:cubicBezTo>
                  <a:cubicBezTo>
                    <a:pt x="7" y="19"/>
                    <a:pt x="8" y="17"/>
                    <a:pt x="8" y="16"/>
                  </a:cubicBezTo>
                  <a:cubicBezTo>
                    <a:pt x="6" y="3"/>
                    <a:pt x="6" y="3"/>
                    <a:pt x="6" y="3"/>
                  </a:cubicBezTo>
                  <a:cubicBezTo>
                    <a:pt x="6" y="1"/>
                    <a:pt x="5" y="0"/>
                    <a:pt x="3"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37">
              <a:extLst>
                <a:ext uri="{FF2B5EF4-FFF2-40B4-BE49-F238E27FC236}">
                  <a16:creationId xmlns:a16="http://schemas.microsoft.com/office/drawing/2014/main" id="{446BD46B-8906-4253-9421-D8243D472F33}"/>
                </a:ext>
              </a:extLst>
            </p:cNvPr>
            <p:cNvSpPr>
              <a:spLocks/>
            </p:cNvSpPr>
            <p:nvPr/>
          </p:nvSpPr>
          <p:spPr bwMode="auto">
            <a:xfrm>
              <a:off x="4721" y="1538"/>
              <a:ext cx="56" cy="82"/>
            </a:xfrm>
            <a:custGeom>
              <a:avLst/>
              <a:gdLst>
                <a:gd name="T0" fmla="*/ 14 w 31"/>
                <a:gd name="T1" fmla="*/ 45 h 45"/>
                <a:gd name="T2" fmla="*/ 1 w 31"/>
                <a:gd name="T3" fmla="*/ 22 h 45"/>
                <a:gd name="T4" fmla="*/ 1 w 31"/>
                <a:gd name="T5" fmla="*/ 1 h 45"/>
                <a:gd name="T6" fmla="*/ 11 w 31"/>
                <a:gd name="T7" fmla="*/ 4 h 45"/>
                <a:gd name="T8" fmla="*/ 24 w 31"/>
                <a:gd name="T9" fmla="*/ 0 h 45"/>
                <a:gd name="T10" fmla="*/ 30 w 31"/>
                <a:gd name="T11" fmla="*/ 20 h 45"/>
                <a:gd name="T12" fmla="*/ 29 w 31"/>
                <a:gd name="T13" fmla="*/ 39 h 45"/>
                <a:gd name="T14" fmla="*/ 14 w 31"/>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5">
                  <a:moveTo>
                    <a:pt x="14" y="45"/>
                  </a:moveTo>
                  <a:cubicBezTo>
                    <a:pt x="14" y="45"/>
                    <a:pt x="3" y="26"/>
                    <a:pt x="1" y="22"/>
                  </a:cubicBezTo>
                  <a:cubicBezTo>
                    <a:pt x="0" y="18"/>
                    <a:pt x="1" y="1"/>
                    <a:pt x="1" y="1"/>
                  </a:cubicBezTo>
                  <a:cubicBezTo>
                    <a:pt x="1" y="1"/>
                    <a:pt x="8" y="5"/>
                    <a:pt x="11" y="4"/>
                  </a:cubicBezTo>
                  <a:cubicBezTo>
                    <a:pt x="15" y="3"/>
                    <a:pt x="24" y="0"/>
                    <a:pt x="24" y="0"/>
                  </a:cubicBezTo>
                  <a:cubicBezTo>
                    <a:pt x="24" y="0"/>
                    <a:pt x="30" y="13"/>
                    <a:pt x="30" y="20"/>
                  </a:cubicBezTo>
                  <a:cubicBezTo>
                    <a:pt x="31" y="27"/>
                    <a:pt x="29" y="39"/>
                    <a:pt x="29" y="39"/>
                  </a:cubicBezTo>
                  <a:lnTo>
                    <a:pt x="14" y="45"/>
                  </a:ln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5" name="Group 544">
            <a:extLst>
              <a:ext uri="{FF2B5EF4-FFF2-40B4-BE49-F238E27FC236}">
                <a16:creationId xmlns:a16="http://schemas.microsoft.com/office/drawing/2014/main" id="{662A95D2-D3AD-4190-BD8D-17CA4AD1BC6C}"/>
              </a:ext>
            </a:extLst>
          </p:cNvPr>
          <p:cNvGrpSpPr/>
          <p:nvPr/>
        </p:nvGrpSpPr>
        <p:grpSpPr>
          <a:xfrm>
            <a:off x="8269635" y="3290967"/>
            <a:ext cx="459888" cy="1834214"/>
            <a:chOff x="2565401" y="3271837"/>
            <a:chExt cx="509588" cy="1992312"/>
          </a:xfrm>
        </p:grpSpPr>
        <p:sp>
          <p:nvSpPr>
            <p:cNvPr id="546" name="Freeform 5">
              <a:extLst>
                <a:ext uri="{FF2B5EF4-FFF2-40B4-BE49-F238E27FC236}">
                  <a16:creationId xmlns:a16="http://schemas.microsoft.com/office/drawing/2014/main" id="{BB63696A-665C-4C27-9B32-F868EC42B1F5}"/>
                </a:ext>
              </a:extLst>
            </p:cNvPr>
            <p:cNvSpPr>
              <a:spLocks/>
            </p:cNvSpPr>
            <p:nvPr/>
          </p:nvSpPr>
          <p:spPr bwMode="auto">
            <a:xfrm>
              <a:off x="2625726" y="3630612"/>
              <a:ext cx="150813" cy="596900"/>
            </a:xfrm>
            <a:custGeom>
              <a:avLst/>
              <a:gdLst>
                <a:gd name="T0" fmla="*/ 3 w 42"/>
                <a:gd name="T1" fmla="*/ 57 h 166"/>
                <a:gd name="T2" fmla="*/ 0 w 42"/>
                <a:gd name="T3" fmla="*/ 162 h 166"/>
                <a:gd name="T4" fmla="*/ 42 w 42"/>
                <a:gd name="T5" fmla="*/ 166 h 166"/>
                <a:gd name="T6" fmla="*/ 34 w 42"/>
                <a:gd name="T7" fmla="*/ 45 h 166"/>
                <a:gd name="T8" fmla="*/ 28 w 42"/>
                <a:gd name="T9" fmla="*/ 5 h 166"/>
                <a:gd name="T10" fmla="*/ 3 w 42"/>
                <a:gd name="T11" fmla="*/ 57 h 166"/>
              </a:gdLst>
              <a:ahLst/>
              <a:cxnLst>
                <a:cxn ang="0">
                  <a:pos x="T0" y="T1"/>
                </a:cxn>
                <a:cxn ang="0">
                  <a:pos x="T2" y="T3"/>
                </a:cxn>
                <a:cxn ang="0">
                  <a:pos x="T4" y="T5"/>
                </a:cxn>
                <a:cxn ang="0">
                  <a:pos x="T6" y="T7"/>
                </a:cxn>
                <a:cxn ang="0">
                  <a:pos x="T8" y="T9"/>
                </a:cxn>
                <a:cxn ang="0">
                  <a:pos x="T10" y="T11"/>
                </a:cxn>
              </a:cxnLst>
              <a:rect l="0" t="0" r="r" b="b"/>
              <a:pathLst>
                <a:path w="42" h="166">
                  <a:moveTo>
                    <a:pt x="3" y="57"/>
                  </a:moveTo>
                  <a:cubicBezTo>
                    <a:pt x="5" y="89"/>
                    <a:pt x="0" y="162"/>
                    <a:pt x="0" y="162"/>
                  </a:cubicBezTo>
                  <a:cubicBezTo>
                    <a:pt x="42" y="166"/>
                    <a:pt x="42" y="166"/>
                    <a:pt x="42" y="166"/>
                  </a:cubicBezTo>
                  <a:cubicBezTo>
                    <a:pt x="42" y="166"/>
                    <a:pt x="32" y="65"/>
                    <a:pt x="34" y="45"/>
                  </a:cubicBezTo>
                  <a:cubicBezTo>
                    <a:pt x="36" y="25"/>
                    <a:pt x="39" y="11"/>
                    <a:pt x="28" y="5"/>
                  </a:cubicBezTo>
                  <a:cubicBezTo>
                    <a:pt x="17" y="0"/>
                    <a:pt x="2" y="26"/>
                    <a:pt x="3" y="57"/>
                  </a:cubicBezTo>
                  <a:close/>
                </a:path>
              </a:pathLst>
            </a:custGeom>
            <a:solidFill>
              <a:srgbClr val="99A2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6">
              <a:extLst>
                <a:ext uri="{FF2B5EF4-FFF2-40B4-BE49-F238E27FC236}">
                  <a16:creationId xmlns:a16="http://schemas.microsoft.com/office/drawing/2014/main" id="{4AB0AF66-EF42-4650-98BA-4CE4C210EE7A}"/>
                </a:ext>
              </a:extLst>
            </p:cNvPr>
            <p:cNvSpPr>
              <a:spLocks/>
            </p:cNvSpPr>
            <p:nvPr/>
          </p:nvSpPr>
          <p:spPr bwMode="auto">
            <a:xfrm>
              <a:off x="2794001" y="3402012"/>
              <a:ext cx="161925" cy="307975"/>
            </a:xfrm>
            <a:custGeom>
              <a:avLst/>
              <a:gdLst>
                <a:gd name="T0" fmla="*/ 9 w 45"/>
                <a:gd name="T1" fmla="*/ 9 h 86"/>
                <a:gd name="T2" fmla="*/ 18 w 45"/>
                <a:gd name="T3" fmla="*/ 0 h 86"/>
                <a:gd name="T4" fmla="*/ 45 w 45"/>
                <a:gd name="T5" fmla="*/ 23 h 86"/>
                <a:gd name="T6" fmla="*/ 32 w 45"/>
                <a:gd name="T7" fmla="*/ 68 h 86"/>
                <a:gd name="T8" fmla="*/ 37 w 45"/>
                <a:gd name="T9" fmla="*/ 81 h 86"/>
                <a:gd name="T10" fmla="*/ 18 w 45"/>
                <a:gd name="T11" fmla="*/ 38 h 86"/>
                <a:gd name="T12" fmla="*/ 9 w 45"/>
                <a:gd name="T13" fmla="*/ 9 h 86"/>
              </a:gdLst>
              <a:ahLst/>
              <a:cxnLst>
                <a:cxn ang="0">
                  <a:pos x="T0" y="T1"/>
                </a:cxn>
                <a:cxn ang="0">
                  <a:pos x="T2" y="T3"/>
                </a:cxn>
                <a:cxn ang="0">
                  <a:pos x="T4" y="T5"/>
                </a:cxn>
                <a:cxn ang="0">
                  <a:pos x="T6" y="T7"/>
                </a:cxn>
                <a:cxn ang="0">
                  <a:pos x="T8" y="T9"/>
                </a:cxn>
                <a:cxn ang="0">
                  <a:pos x="T10" y="T11"/>
                </a:cxn>
                <a:cxn ang="0">
                  <a:pos x="T12" y="T13"/>
                </a:cxn>
              </a:cxnLst>
              <a:rect l="0" t="0" r="r" b="b"/>
              <a:pathLst>
                <a:path w="45" h="86">
                  <a:moveTo>
                    <a:pt x="9" y="9"/>
                  </a:moveTo>
                  <a:cubicBezTo>
                    <a:pt x="9" y="9"/>
                    <a:pt x="10" y="0"/>
                    <a:pt x="18" y="0"/>
                  </a:cubicBezTo>
                  <a:cubicBezTo>
                    <a:pt x="36" y="1"/>
                    <a:pt x="44" y="12"/>
                    <a:pt x="45" y="23"/>
                  </a:cubicBezTo>
                  <a:cubicBezTo>
                    <a:pt x="45" y="37"/>
                    <a:pt x="34" y="50"/>
                    <a:pt x="32" y="68"/>
                  </a:cubicBezTo>
                  <a:cubicBezTo>
                    <a:pt x="31" y="75"/>
                    <a:pt x="37" y="81"/>
                    <a:pt x="37" y="81"/>
                  </a:cubicBezTo>
                  <a:cubicBezTo>
                    <a:pt x="34" y="82"/>
                    <a:pt x="0" y="86"/>
                    <a:pt x="18" y="38"/>
                  </a:cubicBezTo>
                  <a:cubicBezTo>
                    <a:pt x="21" y="30"/>
                    <a:pt x="9" y="9"/>
                    <a:pt x="9" y="9"/>
                  </a:cubicBezTo>
                </a:path>
              </a:pathLst>
            </a:custGeom>
            <a:solidFill>
              <a:srgbClr val="8E3C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Freeform 7">
              <a:extLst>
                <a:ext uri="{FF2B5EF4-FFF2-40B4-BE49-F238E27FC236}">
                  <a16:creationId xmlns:a16="http://schemas.microsoft.com/office/drawing/2014/main" id="{47645C3E-33BA-4FC0-AE14-E9254A0382EC}"/>
                </a:ext>
              </a:extLst>
            </p:cNvPr>
            <p:cNvSpPr>
              <a:spLocks/>
            </p:cNvSpPr>
            <p:nvPr/>
          </p:nvSpPr>
          <p:spPr bwMode="auto">
            <a:xfrm>
              <a:off x="2571751" y="3613150"/>
              <a:ext cx="244475" cy="269875"/>
            </a:xfrm>
            <a:custGeom>
              <a:avLst/>
              <a:gdLst>
                <a:gd name="T0" fmla="*/ 61 w 68"/>
                <a:gd name="T1" fmla="*/ 5 h 75"/>
                <a:gd name="T2" fmla="*/ 59 w 68"/>
                <a:gd name="T3" fmla="*/ 29 h 75"/>
                <a:gd name="T4" fmla="*/ 13 w 68"/>
                <a:gd name="T5" fmla="*/ 75 h 75"/>
                <a:gd name="T6" fmla="*/ 1 w 68"/>
                <a:gd name="T7" fmla="*/ 65 h 75"/>
                <a:gd name="T8" fmla="*/ 32 w 68"/>
                <a:gd name="T9" fmla="*/ 17 h 75"/>
                <a:gd name="T10" fmla="*/ 61 w 68"/>
                <a:gd name="T11" fmla="*/ 5 h 75"/>
              </a:gdLst>
              <a:ahLst/>
              <a:cxnLst>
                <a:cxn ang="0">
                  <a:pos x="T0" y="T1"/>
                </a:cxn>
                <a:cxn ang="0">
                  <a:pos x="T2" y="T3"/>
                </a:cxn>
                <a:cxn ang="0">
                  <a:pos x="T4" y="T5"/>
                </a:cxn>
                <a:cxn ang="0">
                  <a:pos x="T6" y="T7"/>
                </a:cxn>
                <a:cxn ang="0">
                  <a:pos x="T8" y="T9"/>
                </a:cxn>
                <a:cxn ang="0">
                  <a:pos x="T10" y="T11"/>
                </a:cxn>
              </a:cxnLst>
              <a:rect l="0" t="0" r="r" b="b"/>
              <a:pathLst>
                <a:path w="68" h="75">
                  <a:moveTo>
                    <a:pt x="61" y="5"/>
                  </a:moveTo>
                  <a:cubicBezTo>
                    <a:pt x="68" y="9"/>
                    <a:pt x="66" y="20"/>
                    <a:pt x="59" y="29"/>
                  </a:cubicBezTo>
                  <a:cubicBezTo>
                    <a:pt x="52" y="39"/>
                    <a:pt x="17" y="75"/>
                    <a:pt x="13" y="75"/>
                  </a:cubicBezTo>
                  <a:cubicBezTo>
                    <a:pt x="9" y="75"/>
                    <a:pt x="0" y="70"/>
                    <a:pt x="1" y="65"/>
                  </a:cubicBezTo>
                  <a:cubicBezTo>
                    <a:pt x="3" y="59"/>
                    <a:pt x="24" y="24"/>
                    <a:pt x="32" y="17"/>
                  </a:cubicBezTo>
                  <a:cubicBezTo>
                    <a:pt x="39" y="10"/>
                    <a:pt x="53" y="0"/>
                    <a:pt x="61" y="5"/>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8">
              <a:extLst>
                <a:ext uri="{FF2B5EF4-FFF2-40B4-BE49-F238E27FC236}">
                  <a16:creationId xmlns:a16="http://schemas.microsoft.com/office/drawing/2014/main" id="{E627C634-0AFF-4D58-91E7-3472C12DCF5B}"/>
                </a:ext>
              </a:extLst>
            </p:cNvPr>
            <p:cNvSpPr>
              <a:spLocks/>
            </p:cNvSpPr>
            <p:nvPr/>
          </p:nvSpPr>
          <p:spPr bwMode="auto">
            <a:xfrm>
              <a:off x="2647951" y="5059362"/>
              <a:ext cx="168275" cy="168275"/>
            </a:xfrm>
            <a:custGeom>
              <a:avLst/>
              <a:gdLst>
                <a:gd name="T0" fmla="*/ 41 w 47"/>
                <a:gd name="T1" fmla="*/ 1 h 47"/>
                <a:gd name="T2" fmla="*/ 45 w 47"/>
                <a:gd name="T3" fmla="*/ 12 h 47"/>
                <a:gd name="T4" fmla="*/ 46 w 47"/>
                <a:gd name="T5" fmla="*/ 22 h 47"/>
                <a:gd name="T6" fmla="*/ 32 w 47"/>
                <a:gd name="T7" fmla="*/ 29 h 47"/>
                <a:gd name="T8" fmla="*/ 15 w 47"/>
                <a:gd name="T9" fmla="*/ 46 h 47"/>
                <a:gd name="T10" fmla="*/ 0 w 47"/>
                <a:gd name="T11" fmla="*/ 45 h 47"/>
                <a:gd name="T12" fmla="*/ 10 w 47"/>
                <a:gd name="T13" fmla="*/ 35 h 47"/>
                <a:gd name="T14" fmla="*/ 25 w 47"/>
                <a:gd name="T15" fmla="*/ 6 h 47"/>
                <a:gd name="T16" fmla="*/ 41 w 47"/>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41" y="1"/>
                  </a:moveTo>
                  <a:cubicBezTo>
                    <a:pt x="42" y="6"/>
                    <a:pt x="44" y="9"/>
                    <a:pt x="45" y="12"/>
                  </a:cubicBezTo>
                  <a:cubicBezTo>
                    <a:pt x="47" y="15"/>
                    <a:pt x="47" y="21"/>
                    <a:pt x="46" y="22"/>
                  </a:cubicBezTo>
                  <a:cubicBezTo>
                    <a:pt x="42" y="26"/>
                    <a:pt x="37" y="25"/>
                    <a:pt x="32" y="29"/>
                  </a:cubicBezTo>
                  <a:cubicBezTo>
                    <a:pt x="27" y="32"/>
                    <a:pt x="20" y="45"/>
                    <a:pt x="15" y="46"/>
                  </a:cubicBezTo>
                  <a:cubicBezTo>
                    <a:pt x="11" y="47"/>
                    <a:pt x="1" y="47"/>
                    <a:pt x="0" y="45"/>
                  </a:cubicBezTo>
                  <a:cubicBezTo>
                    <a:pt x="0" y="43"/>
                    <a:pt x="10" y="35"/>
                    <a:pt x="10" y="35"/>
                  </a:cubicBezTo>
                  <a:cubicBezTo>
                    <a:pt x="24" y="15"/>
                    <a:pt x="25" y="6"/>
                    <a:pt x="25" y="6"/>
                  </a:cubicBezTo>
                  <a:cubicBezTo>
                    <a:pt x="25" y="6"/>
                    <a:pt x="41" y="0"/>
                    <a:pt x="41" y="1"/>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Freeform 9">
              <a:extLst>
                <a:ext uri="{FF2B5EF4-FFF2-40B4-BE49-F238E27FC236}">
                  <a16:creationId xmlns:a16="http://schemas.microsoft.com/office/drawing/2014/main" id="{A574F407-842B-4C38-B37B-7863F0EF97CB}"/>
                </a:ext>
              </a:extLst>
            </p:cNvPr>
            <p:cNvSpPr>
              <a:spLocks/>
            </p:cNvSpPr>
            <p:nvPr/>
          </p:nvSpPr>
          <p:spPr bwMode="auto">
            <a:xfrm>
              <a:off x="2701926" y="4571999"/>
              <a:ext cx="142875" cy="527050"/>
            </a:xfrm>
            <a:custGeom>
              <a:avLst/>
              <a:gdLst>
                <a:gd name="T0" fmla="*/ 26 w 40"/>
                <a:gd name="T1" fmla="*/ 13 h 147"/>
                <a:gd name="T2" fmla="*/ 39 w 40"/>
                <a:gd name="T3" fmla="*/ 66 h 147"/>
                <a:gd name="T4" fmla="*/ 26 w 40"/>
                <a:gd name="T5" fmla="*/ 143 h 147"/>
                <a:gd name="T6" fmla="*/ 10 w 40"/>
                <a:gd name="T7" fmla="*/ 142 h 147"/>
                <a:gd name="T8" fmla="*/ 4 w 40"/>
                <a:gd name="T9" fmla="*/ 50 h 147"/>
                <a:gd name="T10" fmla="*/ 0 w 40"/>
                <a:gd name="T11" fmla="*/ 14 h 147"/>
                <a:gd name="T12" fmla="*/ 26 w 40"/>
                <a:gd name="T13" fmla="*/ 13 h 147"/>
              </a:gdLst>
              <a:ahLst/>
              <a:cxnLst>
                <a:cxn ang="0">
                  <a:pos x="T0" y="T1"/>
                </a:cxn>
                <a:cxn ang="0">
                  <a:pos x="T2" y="T3"/>
                </a:cxn>
                <a:cxn ang="0">
                  <a:pos x="T4" y="T5"/>
                </a:cxn>
                <a:cxn ang="0">
                  <a:pos x="T6" y="T7"/>
                </a:cxn>
                <a:cxn ang="0">
                  <a:pos x="T8" y="T9"/>
                </a:cxn>
                <a:cxn ang="0">
                  <a:pos x="T10" y="T11"/>
                </a:cxn>
                <a:cxn ang="0">
                  <a:pos x="T12" y="T13"/>
                </a:cxn>
              </a:cxnLst>
              <a:rect l="0" t="0" r="r" b="b"/>
              <a:pathLst>
                <a:path w="40" h="147">
                  <a:moveTo>
                    <a:pt x="26" y="13"/>
                  </a:moveTo>
                  <a:cubicBezTo>
                    <a:pt x="37" y="25"/>
                    <a:pt x="40" y="55"/>
                    <a:pt x="39" y="66"/>
                  </a:cubicBezTo>
                  <a:cubicBezTo>
                    <a:pt x="39" y="78"/>
                    <a:pt x="25" y="139"/>
                    <a:pt x="26" y="143"/>
                  </a:cubicBezTo>
                  <a:cubicBezTo>
                    <a:pt x="26" y="147"/>
                    <a:pt x="10" y="144"/>
                    <a:pt x="10" y="142"/>
                  </a:cubicBezTo>
                  <a:cubicBezTo>
                    <a:pt x="11" y="118"/>
                    <a:pt x="5" y="57"/>
                    <a:pt x="4" y="50"/>
                  </a:cubicBezTo>
                  <a:cubicBezTo>
                    <a:pt x="3" y="44"/>
                    <a:pt x="0" y="17"/>
                    <a:pt x="0" y="14"/>
                  </a:cubicBezTo>
                  <a:cubicBezTo>
                    <a:pt x="0" y="0"/>
                    <a:pt x="19" y="7"/>
                    <a:pt x="26" y="13"/>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Freeform 10">
              <a:extLst>
                <a:ext uri="{FF2B5EF4-FFF2-40B4-BE49-F238E27FC236}">
                  <a16:creationId xmlns:a16="http://schemas.microsoft.com/office/drawing/2014/main" id="{8070BDA8-DC01-4A00-9B05-1474D31FB523}"/>
                </a:ext>
              </a:extLst>
            </p:cNvPr>
            <p:cNvSpPr>
              <a:spLocks/>
            </p:cNvSpPr>
            <p:nvPr/>
          </p:nvSpPr>
          <p:spPr bwMode="auto">
            <a:xfrm>
              <a:off x="2628901" y="3455987"/>
              <a:ext cx="373063" cy="842962"/>
            </a:xfrm>
            <a:custGeom>
              <a:avLst/>
              <a:gdLst>
                <a:gd name="T0" fmla="*/ 68 w 104"/>
                <a:gd name="T1" fmla="*/ 0 h 235"/>
                <a:gd name="T2" fmla="*/ 68 w 104"/>
                <a:gd name="T3" fmla="*/ 36 h 235"/>
                <a:gd name="T4" fmla="*/ 99 w 104"/>
                <a:gd name="T5" fmla="*/ 56 h 235"/>
                <a:gd name="T6" fmla="*/ 70 w 104"/>
                <a:gd name="T7" fmla="*/ 139 h 235"/>
                <a:gd name="T8" fmla="*/ 86 w 104"/>
                <a:gd name="T9" fmla="*/ 198 h 235"/>
                <a:gd name="T10" fmla="*/ 34 w 104"/>
                <a:gd name="T11" fmla="*/ 235 h 235"/>
                <a:gd name="T12" fmla="*/ 6 w 104"/>
                <a:gd name="T13" fmla="*/ 214 h 235"/>
                <a:gd name="T14" fmla="*/ 13 w 104"/>
                <a:gd name="T15" fmla="*/ 148 h 235"/>
                <a:gd name="T16" fmla="*/ 9 w 104"/>
                <a:gd name="T17" fmla="*/ 113 h 235"/>
                <a:gd name="T18" fmla="*/ 0 w 104"/>
                <a:gd name="T19" fmla="*/ 98 h 235"/>
                <a:gd name="T20" fmla="*/ 16 w 104"/>
                <a:gd name="T21" fmla="*/ 69 h 235"/>
                <a:gd name="T22" fmla="*/ 17 w 104"/>
                <a:gd name="T23" fmla="*/ 58 h 235"/>
                <a:gd name="T24" fmla="*/ 39 w 104"/>
                <a:gd name="T25" fmla="*/ 42 h 235"/>
                <a:gd name="T26" fmla="*/ 39 w 104"/>
                <a:gd name="T27" fmla="*/ 11 h 235"/>
                <a:gd name="T28" fmla="*/ 68 w 104"/>
                <a:gd name="T2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235">
                  <a:moveTo>
                    <a:pt x="68" y="0"/>
                  </a:moveTo>
                  <a:cubicBezTo>
                    <a:pt x="68" y="0"/>
                    <a:pt x="66" y="34"/>
                    <a:pt x="68" y="36"/>
                  </a:cubicBezTo>
                  <a:cubicBezTo>
                    <a:pt x="75" y="41"/>
                    <a:pt x="94" y="46"/>
                    <a:pt x="99" y="56"/>
                  </a:cubicBezTo>
                  <a:cubicBezTo>
                    <a:pt x="104" y="67"/>
                    <a:pt x="75" y="104"/>
                    <a:pt x="70" y="139"/>
                  </a:cubicBezTo>
                  <a:cubicBezTo>
                    <a:pt x="68" y="157"/>
                    <a:pt x="83" y="181"/>
                    <a:pt x="86" y="198"/>
                  </a:cubicBezTo>
                  <a:cubicBezTo>
                    <a:pt x="88" y="215"/>
                    <a:pt x="36" y="235"/>
                    <a:pt x="34" y="235"/>
                  </a:cubicBezTo>
                  <a:cubicBezTo>
                    <a:pt x="32" y="235"/>
                    <a:pt x="9" y="219"/>
                    <a:pt x="6" y="214"/>
                  </a:cubicBezTo>
                  <a:cubicBezTo>
                    <a:pt x="3" y="208"/>
                    <a:pt x="13" y="159"/>
                    <a:pt x="13" y="148"/>
                  </a:cubicBezTo>
                  <a:cubicBezTo>
                    <a:pt x="13" y="137"/>
                    <a:pt x="10" y="115"/>
                    <a:pt x="9" y="113"/>
                  </a:cubicBezTo>
                  <a:cubicBezTo>
                    <a:pt x="7" y="111"/>
                    <a:pt x="0" y="105"/>
                    <a:pt x="0" y="98"/>
                  </a:cubicBezTo>
                  <a:cubicBezTo>
                    <a:pt x="0" y="87"/>
                    <a:pt x="15" y="73"/>
                    <a:pt x="16" y="69"/>
                  </a:cubicBezTo>
                  <a:cubicBezTo>
                    <a:pt x="17" y="66"/>
                    <a:pt x="15" y="61"/>
                    <a:pt x="17" y="58"/>
                  </a:cubicBezTo>
                  <a:cubicBezTo>
                    <a:pt x="21" y="54"/>
                    <a:pt x="39" y="45"/>
                    <a:pt x="39" y="42"/>
                  </a:cubicBezTo>
                  <a:cubicBezTo>
                    <a:pt x="40" y="40"/>
                    <a:pt x="39" y="11"/>
                    <a:pt x="39" y="11"/>
                  </a:cubicBezTo>
                  <a:lnTo>
                    <a:pt x="68" y="0"/>
                  </a:ln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11">
              <a:extLst>
                <a:ext uri="{FF2B5EF4-FFF2-40B4-BE49-F238E27FC236}">
                  <a16:creationId xmlns:a16="http://schemas.microsoft.com/office/drawing/2014/main" id="{13DD1C07-0F8C-452F-8BEF-225AC23E7C8C}"/>
                </a:ext>
              </a:extLst>
            </p:cNvPr>
            <p:cNvSpPr>
              <a:spLocks/>
            </p:cNvSpPr>
            <p:nvPr/>
          </p:nvSpPr>
          <p:spPr bwMode="auto">
            <a:xfrm>
              <a:off x="2636839" y="5087937"/>
              <a:ext cx="182563" cy="150812"/>
            </a:xfrm>
            <a:custGeom>
              <a:avLst/>
              <a:gdLst>
                <a:gd name="T0" fmla="*/ 13 w 51"/>
                <a:gd name="T1" fmla="*/ 27 h 42"/>
                <a:gd name="T2" fmla="*/ 10 w 51"/>
                <a:gd name="T3" fmla="*/ 30 h 42"/>
                <a:gd name="T4" fmla="*/ 17 w 51"/>
                <a:gd name="T5" fmla="*/ 30 h 42"/>
                <a:gd name="T6" fmla="*/ 43 w 51"/>
                <a:gd name="T7" fmla="*/ 8 h 42"/>
                <a:gd name="T8" fmla="*/ 46 w 51"/>
                <a:gd name="T9" fmla="*/ 0 h 42"/>
                <a:gd name="T10" fmla="*/ 50 w 51"/>
                <a:gd name="T11" fmla="*/ 10 h 42"/>
                <a:gd name="T12" fmla="*/ 49 w 51"/>
                <a:gd name="T13" fmla="*/ 14 h 42"/>
                <a:gd name="T14" fmla="*/ 36 w 51"/>
                <a:gd name="T15" fmla="*/ 23 h 42"/>
                <a:gd name="T16" fmla="*/ 21 w 51"/>
                <a:gd name="T17" fmla="*/ 40 h 42"/>
                <a:gd name="T18" fmla="*/ 1 w 51"/>
                <a:gd name="T19" fmla="*/ 40 h 42"/>
                <a:gd name="T20" fmla="*/ 13 w 51"/>
                <a:gd name="T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42">
                  <a:moveTo>
                    <a:pt x="13" y="27"/>
                  </a:moveTo>
                  <a:cubicBezTo>
                    <a:pt x="13" y="27"/>
                    <a:pt x="10" y="30"/>
                    <a:pt x="10" y="30"/>
                  </a:cubicBezTo>
                  <a:cubicBezTo>
                    <a:pt x="11" y="32"/>
                    <a:pt x="16" y="31"/>
                    <a:pt x="17" y="30"/>
                  </a:cubicBezTo>
                  <a:cubicBezTo>
                    <a:pt x="27" y="24"/>
                    <a:pt x="40" y="12"/>
                    <a:pt x="43" y="8"/>
                  </a:cubicBezTo>
                  <a:cubicBezTo>
                    <a:pt x="46" y="4"/>
                    <a:pt x="46" y="0"/>
                    <a:pt x="46" y="0"/>
                  </a:cubicBezTo>
                  <a:cubicBezTo>
                    <a:pt x="47" y="0"/>
                    <a:pt x="51" y="6"/>
                    <a:pt x="50" y="10"/>
                  </a:cubicBezTo>
                  <a:cubicBezTo>
                    <a:pt x="50" y="11"/>
                    <a:pt x="49" y="14"/>
                    <a:pt x="49" y="14"/>
                  </a:cubicBezTo>
                  <a:cubicBezTo>
                    <a:pt x="47" y="17"/>
                    <a:pt x="39" y="21"/>
                    <a:pt x="36" y="23"/>
                  </a:cubicBezTo>
                  <a:cubicBezTo>
                    <a:pt x="31" y="26"/>
                    <a:pt x="25" y="38"/>
                    <a:pt x="21" y="40"/>
                  </a:cubicBezTo>
                  <a:cubicBezTo>
                    <a:pt x="16" y="41"/>
                    <a:pt x="2" y="42"/>
                    <a:pt x="1" y="40"/>
                  </a:cubicBezTo>
                  <a:cubicBezTo>
                    <a:pt x="0" y="38"/>
                    <a:pt x="8" y="31"/>
                    <a:pt x="13" y="27"/>
                  </a:cubicBezTo>
                  <a:close/>
                </a:path>
              </a:pathLst>
            </a:custGeom>
            <a:solidFill>
              <a:srgbClr val="4F28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Freeform 12">
              <a:extLst>
                <a:ext uri="{FF2B5EF4-FFF2-40B4-BE49-F238E27FC236}">
                  <a16:creationId xmlns:a16="http://schemas.microsoft.com/office/drawing/2014/main" id="{BE054236-3B1A-43B4-89F9-02126C472955}"/>
                </a:ext>
              </a:extLst>
            </p:cNvPr>
            <p:cNvSpPr>
              <a:spLocks/>
            </p:cNvSpPr>
            <p:nvPr/>
          </p:nvSpPr>
          <p:spPr bwMode="auto">
            <a:xfrm>
              <a:off x="2787651" y="4119562"/>
              <a:ext cx="211138" cy="552450"/>
            </a:xfrm>
            <a:custGeom>
              <a:avLst/>
              <a:gdLst>
                <a:gd name="T0" fmla="*/ 35 w 59"/>
                <a:gd name="T1" fmla="*/ 4 h 154"/>
                <a:gd name="T2" fmla="*/ 53 w 59"/>
                <a:gd name="T3" fmla="*/ 74 h 154"/>
                <a:gd name="T4" fmla="*/ 57 w 59"/>
                <a:gd name="T5" fmla="*/ 147 h 154"/>
                <a:gd name="T6" fmla="*/ 30 w 59"/>
                <a:gd name="T7" fmla="*/ 152 h 154"/>
                <a:gd name="T8" fmla="*/ 2 w 59"/>
                <a:gd name="T9" fmla="*/ 53 h 154"/>
                <a:gd name="T10" fmla="*/ 35 w 59"/>
                <a:gd name="T11" fmla="*/ 4 h 154"/>
              </a:gdLst>
              <a:ahLst/>
              <a:cxnLst>
                <a:cxn ang="0">
                  <a:pos x="T0" y="T1"/>
                </a:cxn>
                <a:cxn ang="0">
                  <a:pos x="T2" y="T3"/>
                </a:cxn>
                <a:cxn ang="0">
                  <a:pos x="T4" y="T5"/>
                </a:cxn>
                <a:cxn ang="0">
                  <a:pos x="T6" y="T7"/>
                </a:cxn>
                <a:cxn ang="0">
                  <a:pos x="T8" y="T9"/>
                </a:cxn>
                <a:cxn ang="0">
                  <a:pos x="T10" y="T11"/>
                </a:cxn>
              </a:cxnLst>
              <a:rect l="0" t="0" r="r" b="b"/>
              <a:pathLst>
                <a:path w="59" h="154">
                  <a:moveTo>
                    <a:pt x="35" y="4"/>
                  </a:moveTo>
                  <a:cubicBezTo>
                    <a:pt x="43" y="5"/>
                    <a:pt x="52" y="46"/>
                    <a:pt x="53" y="74"/>
                  </a:cubicBezTo>
                  <a:cubicBezTo>
                    <a:pt x="54" y="112"/>
                    <a:pt x="59" y="145"/>
                    <a:pt x="57" y="147"/>
                  </a:cubicBezTo>
                  <a:cubicBezTo>
                    <a:pt x="55" y="150"/>
                    <a:pt x="34" y="154"/>
                    <a:pt x="30" y="152"/>
                  </a:cubicBezTo>
                  <a:cubicBezTo>
                    <a:pt x="27" y="151"/>
                    <a:pt x="3" y="58"/>
                    <a:pt x="2" y="53"/>
                  </a:cubicBezTo>
                  <a:cubicBezTo>
                    <a:pt x="0" y="47"/>
                    <a:pt x="3" y="0"/>
                    <a:pt x="35" y="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Freeform 13">
              <a:extLst>
                <a:ext uri="{FF2B5EF4-FFF2-40B4-BE49-F238E27FC236}">
                  <a16:creationId xmlns:a16="http://schemas.microsoft.com/office/drawing/2014/main" id="{AC2BD4BC-700D-4293-BC28-A67AC28C6E41}"/>
                </a:ext>
              </a:extLst>
            </p:cNvPr>
            <p:cNvSpPr>
              <a:spLocks/>
            </p:cNvSpPr>
            <p:nvPr/>
          </p:nvSpPr>
          <p:spPr bwMode="auto">
            <a:xfrm>
              <a:off x="2759076" y="5121274"/>
              <a:ext cx="57150" cy="88900"/>
            </a:xfrm>
            <a:custGeom>
              <a:avLst/>
              <a:gdLst>
                <a:gd name="T0" fmla="*/ 16 w 16"/>
                <a:gd name="T1" fmla="*/ 0 h 25"/>
                <a:gd name="T2" fmla="*/ 13 w 16"/>
                <a:gd name="T3" fmla="*/ 12 h 25"/>
                <a:gd name="T4" fmla="*/ 12 w 16"/>
                <a:gd name="T5" fmla="*/ 25 h 25"/>
                <a:gd name="T6" fmla="*/ 10 w 16"/>
                <a:gd name="T7" fmla="*/ 25 h 25"/>
                <a:gd name="T8" fmla="*/ 2 w 16"/>
                <a:gd name="T9" fmla="*/ 14 h 25"/>
                <a:gd name="T10" fmla="*/ 16 w 16"/>
                <a:gd name="T11" fmla="*/ 0 h 25"/>
              </a:gdLst>
              <a:ahLst/>
              <a:cxnLst>
                <a:cxn ang="0">
                  <a:pos x="T0" y="T1"/>
                </a:cxn>
                <a:cxn ang="0">
                  <a:pos x="T2" y="T3"/>
                </a:cxn>
                <a:cxn ang="0">
                  <a:pos x="T4" y="T5"/>
                </a:cxn>
                <a:cxn ang="0">
                  <a:pos x="T6" y="T7"/>
                </a:cxn>
                <a:cxn ang="0">
                  <a:pos x="T8" y="T9"/>
                </a:cxn>
                <a:cxn ang="0">
                  <a:pos x="T10" y="T11"/>
                </a:cxn>
              </a:cxnLst>
              <a:rect l="0" t="0" r="r" b="b"/>
              <a:pathLst>
                <a:path w="16" h="25">
                  <a:moveTo>
                    <a:pt x="16" y="0"/>
                  </a:moveTo>
                  <a:cubicBezTo>
                    <a:pt x="16" y="0"/>
                    <a:pt x="14" y="9"/>
                    <a:pt x="13" y="12"/>
                  </a:cubicBezTo>
                  <a:cubicBezTo>
                    <a:pt x="12" y="16"/>
                    <a:pt x="12" y="25"/>
                    <a:pt x="12" y="25"/>
                  </a:cubicBezTo>
                  <a:cubicBezTo>
                    <a:pt x="10" y="25"/>
                    <a:pt x="10" y="25"/>
                    <a:pt x="10" y="25"/>
                  </a:cubicBezTo>
                  <a:cubicBezTo>
                    <a:pt x="10" y="25"/>
                    <a:pt x="11" y="8"/>
                    <a:pt x="2" y="14"/>
                  </a:cubicBezTo>
                  <a:cubicBezTo>
                    <a:pt x="0" y="15"/>
                    <a:pt x="16" y="0"/>
                    <a:pt x="16" y="0"/>
                  </a:cubicBezTo>
                  <a:close/>
                </a:path>
              </a:pathLst>
            </a:custGeom>
            <a:solidFill>
              <a:srgbClr val="4F28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14">
              <a:extLst>
                <a:ext uri="{FF2B5EF4-FFF2-40B4-BE49-F238E27FC236}">
                  <a16:creationId xmlns:a16="http://schemas.microsoft.com/office/drawing/2014/main" id="{C31FD70D-B994-4E8C-9FA4-9FC3939943DF}"/>
                </a:ext>
              </a:extLst>
            </p:cNvPr>
            <p:cNvSpPr>
              <a:spLocks/>
            </p:cNvSpPr>
            <p:nvPr/>
          </p:nvSpPr>
          <p:spPr bwMode="auto">
            <a:xfrm>
              <a:off x="2647951" y="4094162"/>
              <a:ext cx="200025" cy="541337"/>
            </a:xfrm>
            <a:custGeom>
              <a:avLst/>
              <a:gdLst>
                <a:gd name="T0" fmla="*/ 48 w 56"/>
                <a:gd name="T1" fmla="*/ 11 h 151"/>
                <a:gd name="T2" fmla="*/ 51 w 56"/>
                <a:gd name="T3" fmla="*/ 82 h 151"/>
                <a:gd name="T4" fmla="*/ 41 w 56"/>
                <a:gd name="T5" fmla="*/ 146 h 151"/>
                <a:gd name="T6" fmla="*/ 16 w 56"/>
                <a:gd name="T7" fmla="*/ 149 h 151"/>
                <a:gd name="T8" fmla="*/ 0 w 56"/>
                <a:gd name="T9" fmla="*/ 34 h 151"/>
                <a:gd name="T10" fmla="*/ 48 w 56"/>
                <a:gd name="T11" fmla="*/ 11 h 151"/>
              </a:gdLst>
              <a:ahLst/>
              <a:cxnLst>
                <a:cxn ang="0">
                  <a:pos x="T0" y="T1"/>
                </a:cxn>
                <a:cxn ang="0">
                  <a:pos x="T2" y="T3"/>
                </a:cxn>
                <a:cxn ang="0">
                  <a:pos x="T4" y="T5"/>
                </a:cxn>
                <a:cxn ang="0">
                  <a:pos x="T6" y="T7"/>
                </a:cxn>
                <a:cxn ang="0">
                  <a:pos x="T8" y="T9"/>
                </a:cxn>
                <a:cxn ang="0">
                  <a:pos x="T10" y="T11"/>
                </a:cxn>
              </a:cxnLst>
              <a:rect l="0" t="0" r="r" b="b"/>
              <a:pathLst>
                <a:path w="56" h="151">
                  <a:moveTo>
                    <a:pt x="48" y="11"/>
                  </a:moveTo>
                  <a:cubicBezTo>
                    <a:pt x="55" y="13"/>
                    <a:pt x="56" y="54"/>
                    <a:pt x="51" y="82"/>
                  </a:cubicBezTo>
                  <a:cubicBezTo>
                    <a:pt x="46" y="108"/>
                    <a:pt x="43" y="144"/>
                    <a:pt x="41" y="146"/>
                  </a:cubicBezTo>
                  <a:cubicBezTo>
                    <a:pt x="38" y="148"/>
                    <a:pt x="19" y="151"/>
                    <a:pt x="16" y="149"/>
                  </a:cubicBezTo>
                  <a:cubicBezTo>
                    <a:pt x="13" y="147"/>
                    <a:pt x="1" y="39"/>
                    <a:pt x="0" y="34"/>
                  </a:cubicBezTo>
                  <a:cubicBezTo>
                    <a:pt x="0" y="28"/>
                    <a:pt x="17" y="0"/>
                    <a:pt x="48" y="11"/>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Freeform 15">
              <a:extLst>
                <a:ext uri="{FF2B5EF4-FFF2-40B4-BE49-F238E27FC236}">
                  <a16:creationId xmlns:a16="http://schemas.microsoft.com/office/drawing/2014/main" id="{7FF24355-C8AD-4D94-A98D-9976838FB9E6}"/>
                </a:ext>
              </a:extLst>
            </p:cNvPr>
            <p:cNvSpPr>
              <a:spLocks/>
            </p:cNvSpPr>
            <p:nvPr/>
          </p:nvSpPr>
          <p:spPr bwMode="auto">
            <a:xfrm>
              <a:off x="2887664" y="4600574"/>
              <a:ext cx="165100" cy="569912"/>
            </a:xfrm>
            <a:custGeom>
              <a:avLst/>
              <a:gdLst>
                <a:gd name="T0" fmla="*/ 13 w 46"/>
                <a:gd name="T1" fmla="*/ 4 h 159"/>
                <a:gd name="T2" fmla="*/ 5 w 46"/>
                <a:gd name="T3" fmla="*/ 44 h 159"/>
                <a:gd name="T4" fmla="*/ 31 w 46"/>
                <a:gd name="T5" fmla="*/ 145 h 159"/>
                <a:gd name="T6" fmla="*/ 33 w 46"/>
                <a:gd name="T7" fmla="*/ 158 h 159"/>
                <a:gd name="T8" fmla="*/ 46 w 46"/>
                <a:gd name="T9" fmla="*/ 151 h 159"/>
                <a:gd name="T10" fmla="*/ 42 w 46"/>
                <a:gd name="T11" fmla="*/ 140 h 159"/>
                <a:gd name="T12" fmla="*/ 41 w 46"/>
                <a:gd name="T13" fmla="*/ 46 h 159"/>
                <a:gd name="T14" fmla="*/ 13 w 46"/>
                <a:gd name="T15" fmla="*/ 4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59">
                  <a:moveTo>
                    <a:pt x="13" y="4"/>
                  </a:moveTo>
                  <a:cubicBezTo>
                    <a:pt x="2" y="6"/>
                    <a:pt x="0" y="13"/>
                    <a:pt x="5" y="44"/>
                  </a:cubicBezTo>
                  <a:cubicBezTo>
                    <a:pt x="9" y="68"/>
                    <a:pt x="24" y="121"/>
                    <a:pt x="31" y="145"/>
                  </a:cubicBezTo>
                  <a:cubicBezTo>
                    <a:pt x="33" y="153"/>
                    <a:pt x="32" y="159"/>
                    <a:pt x="33" y="158"/>
                  </a:cubicBezTo>
                  <a:cubicBezTo>
                    <a:pt x="36" y="158"/>
                    <a:pt x="45" y="158"/>
                    <a:pt x="46" y="151"/>
                  </a:cubicBezTo>
                  <a:cubicBezTo>
                    <a:pt x="46" y="150"/>
                    <a:pt x="43" y="145"/>
                    <a:pt x="42" y="140"/>
                  </a:cubicBezTo>
                  <a:cubicBezTo>
                    <a:pt x="42" y="116"/>
                    <a:pt x="42" y="55"/>
                    <a:pt x="41" y="46"/>
                  </a:cubicBezTo>
                  <a:cubicBezTo>
                    <a:pt x="39" y="36"/>
                    <a:pt x="30" y="0"/>
                    <a:pt x="13" y="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Freeform 16">
              <a:extLst>
                <a:ext uri="{FF2B5EF4-FFF2-40B4-BE49-F238E27FC236}">
                  <a16:creationId xmlns:a16="http://schemas.microsoft.com/office/drawing/2014/main" id="{1FEDE685-C731-4354-898C-7AE41F4D9B16}"/>
                </a:ext>
              </a:extLst>
            </p:cNvPr>
            <p:cNvSpPr>
              <a:spLocks/>
            </p:cNvSpPr>
            <p:nvPr/>
          </p:nvSpPr>
          <p:spPr bwMode="auto">
            <a:xfrm>
              <a:off x="2647951" y="4076700"/>
              <a:ext cx="200025" cy="990600"/>
            </a:xfrm>
            <a:custGeom>
              <a:avLst/>
              <a:gdLst>
                <a:gd name="T0" fmla="*/ 4 w 56"/>
                <a:gd name="T1" fmla="*/ 0 h 276"/>
                <a:gd name="T2" fmla="*/ 0 w 56"/>
                <a:gd name="T3" fmla="*/ 39 h 276"/>
                <a:gd name="T4" fmla="*/ 24 w 56"/>
                <a:gd name="T5" fmla="*/ 275 h 276"/>
                <a:gd name="T6" fmla="*/ 39 w 56"/>
                <a:gd name="T7" fmla="*/ 275 h 276"/>
                <a:gd name="T8" fmla="*/ 49 w 56"/>
                <a:gd name="T9" fmla="*/ 271 h 276"/>
                <a:gd name="T10" fmla="*/ 55 w 56"/>
                <a:gd name="T11" fmla="*/ 194 h 276"/>
                <a:gd name="T12" fmla="*/ 45 w 56"/>
                <a:gd name="T13" fmla="*/ 152 h 276"/>
                <a:gd name="T14" fmla="*/ 56 w 56"/>
                <a:gd name="T15" fmla="*/ 72 h 276"/>
                <a:gd name="T16" fmla="*/ 32 w 56"/>
                <a:gd name="T17" fmla="*/ 2 h 276"/>
                <a:gd name="T18" fmla="*/ 4 w 56"/>
                <a:gd name="T19"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76">
                  <a:moveTo>
                    <a:pt x="4" y="0"/>
                  </a:moveTo>
                  <a:cubicBezTo>
                    <a:pt x="4" y="0"/>
                    <a:pt x="0" y="11"/>
                    <a:pt x="0" y="39"/>
                  </a:cubicBezTo>
                  <a:cubicBezTo>
                    <a:pt x="1" y="66"/>
                    <a:pt x="24" y="275"/>
                    <a:pt x="24" y="275"/>
                  </a:cubicBezTo>
                  <a:cubicBezTo>
                    <a:pt x="24" y="275"/>
                    <a:pt x="33" y="276"/>
                    <a:pt x="39" y="275"/>
                  </a:cubicBezTo>
                  <a:cubicBezTo>
                    <a:pt x="46" y="274"/>
                    <a:pt x="49" y="271"/>
                    <a:pt x="49" y="271"/>
                  </a:cubicBezTo>
                  <a:cubicBezTo>
                    <a:pt x="49" y="271"/>
                    <a:pt x="56" y="208"/>
                    <a:pt x="55" y="194"/>
                  </a:cubicBezTo>
                  <a:cubicBezTo>
                    <a:pt x="54" y="171"/>
                    <a:pt x="44" y="154"/>
                    <a:pt x="45" y="152"/>
                  </a:cubicBezTo>
                  <a:cubicBezTo>
                    <a:pt x="45" y="150"/>
                    <a:pt x="56" y="72"/>
                    <a:pt x="56" y="72"/>
                  </a:cubicBezTo>
                  <a:cubicBezTo>
                    <a:pt x="32" y="2"/>
                    <a:pt x="32" y="2"/>
                    <a:pt x="32" y="2"/>
                  </a:cubicBezTo>
                  <a:lnTo>
                    <a:pt x="4" y="0"/>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Freeform 17">
              <a:extLst>
                <a:ext uri="{FF2B5EF4-FFF2-40B4-BE49-F238E27FC236}">
                  <a16:creationId xmlns:a16="http://schemas.microsoft.com/office/drawing/2014/main" id="{2383AF0A-ADD5-4F4B-9C16-10D0F4A0476A}"/>
                </a:ext>
              </a:extLst>
            </p:cNvPr>
            <p:cNvSpPr>
              <a:spLocks/>
            </p:cNvSpPr>
            <p:nvPr/>
          </p:nvSpPr>
          <p:spPr bwMode="auto">
            <a:xfrm>
              <a:off x="2730501" y="4054475"/>
              <a:ext cx="330200" cy="1066800"/>
            </a:xfrm>
            <a:custGeom>
              <a:avLst/>
              <a:gdLst>
                <a:gd name="T0" fmla="*/ 0 w 92"/>
                <a:gd name="T1" fmla="*/ 8 h 297"/>
                <a:gd name="T2" fmla="*/ 3 w 92"/>
                <a:gd name="T3" fmla="*/ 32 h 297"/>
                <a:gd name="T4" fmla="*/ 42 w 92"/>
                <a:gd name="T5" fmla="*/ 173 h 297"/>
                <a:gd name="T6" fmla="*/ 71 w 92"/>
                <a:gd name="T7" fmla="*/ 296 h 297"/>
                <a:gd name="T8" fmla="*/ 90 w 92"/>
                <a:gd name="T9" fmla="*/ 295 h 297"/>
                <a:gd name="T10" fmla="*/ 85 w 92"/>
                <a:gd name="T11" fmla="*/ 193 h 297"/>
                <a:gd name="T12" fmla="*/ 75 w 92"/>
                <a:gd name="T13" fmla="*/ 165 h 297"/>
                <a:gd name="T14" fmla="*/ 68 w 92"/>
                <a:gd name="T15" fmla="*/ 65 h 297"/>
                <a:gd name="T16" fmla="*/ 51 w 92"/>
                <a:gd name="T17" fmla="*/ 0 h 297"/>
                <a:gd name="T18" fmla="*/ 0 w 92"/>
                <a:gd name="T19" fmla="*/ 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297">
                  <a:moveTo>
                    <a:pt x="0" y="8"/>
                  </a:moveTo>
                  <a:cubicBezTo>
                    <a:pt x="0" y="8"/>
                    <a:pt x="2" y="23"/>
                    <a:pt x="3" y="32"/>
                  </a:cubicBezTo>
                  <a:cubicBezTo>
                    <a:pt x="4" y="42"/>
                    <a:pt x="40" y="166"/>
                    <a:pt x="42" y="173"/>
                  </a:cubicBezTo>
                  <a:cubicBezTo>
                    <a:pt x="45" y="180"/>
                    <a:pt x="71" y="295"/>
                    <a:pt x="71" y="296"/>
                  </a:cubicBezTo>
                  <a:cubicBezTo>
                    <a:pt x="72" y="297"/>
                    <a:pt x="87" y="296"/>
                    <a:pt x="90" y="295"/>
                  </a:cubicBezTo>
                  <a:cubicBezTo>
                    <a:pt x="92" y="293"/>
                    <a:pt x="88" y="207"/>
                    <a:pt x="85" y="193"/>
                  </a:cubicBezTo>
                  <a:cubicBezTo>
                    <a:pt x="83" y="179"/>
                    <a:pt x="75" y="165"/>
                    <a:pt x="75" y="165"/>
                  </a:cubicBezTo>
                  <a:cubicBezTo>
                    <a:pt x="75" y="165"/>
                    <a:pt x="70" y="87"/>
                    <a:pt x="68" y="65"/>
                  </a:cubicBezTo>
                  <a:cubicBezTo>
                    <a:pt x="64" y="19"/>
                    <a:pt x="51" y="0"/>
                    <a:pt x="51" y="0"/>
                  </a:cubicBezTo>
                  <a:lnTo>
                    <a:pt x="0" y="8"/>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Freeform 18">
              <a:extLst>
                <a:ext uri="{FF2B5EF4-FFF2-40B4-BE49-F238E27FC236}">
                  <a16:creationId xmlns:a16="http://schemas.microsoft.com/office/drawing/2014/main" id="{6F626A48-C1F1-4391-A158-C2775B7C4227}"/>
                </a:ext>
              </a:extLst>
            </p:cNvPr>
            <p:cNvSpPr>
              <a:spLocks/>
            </p:cNvSpPr>
            <p:nvPr/>
          </p:nvSpPr>
          <p:spPr bwMode="auto">
            <a:xfrm>
              <a:off x="2770189" y="3484562"/>
              <a:ext cx="111125" cy="111125"/>
            </a:xfrm>
            <a:custGeom>
              <a:avLst/>
              <a:gdLst>
                <a:gd name="T0" fmla="*/ 0 w 31"/>
                <a:gd name="T1" fmla="*/ 16 h 31"/>
                <a:gd name="T2" fmla="*/ 0 w 31"/>
                <a:gd name="T3" fmla="*/ 19 h 31"/>
                <a:gd name="T4" fmla="*/ 20 w 31"/>
                <a:gd name="T5" fmla="*/ 29 h 31"/>
                <a:gd name="T6" fmla="*/ 30 w 31"/>
                <a:gd name="T7" fmla="*/ 29 h 31"/>
                <a:gd name="T8" fmla="*/ 31 w 31"/>
                <a:gd name="T9" fmla="*/ 29 h 31"/>
                <a:gd name="T10" fmla="*/ 29 w 31"/>
                <a:gd name="T11" fmla="*/ 15 h 31"/>
                <a:gd name="T12" fmla="*/ 30 w 31"/>
                <a:gd name="T13" fmla="*/ 0 h 31"/>
                <a:gd name="T14" fmla="*/ 0 w 31"/>
                <a:gd name="T15" fmla="*/ 1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0" y="16"/>
                  </a:moveTo>
                  <a:cubicBezTo>
                    <a:pt x="0" y="19"/>
                    <a:pt x="0" y="19"/>
                    <a:pt x="0" y="19"/>
                  </a:cubicBezTo>
                  <a:cubicBezTo>
                    <a:pt x="20" y="29"/>
                    <a:pt x="20" y="29"/>
                    <a:pt x="20" y="29"/>
                  </a:cubicBezTo>
                  <a:cubicBezTo>
                    <a:pt x="23" y="30"/>
                    <a:pt x="27" y="31"/>
                    <a:pt x="30" y="29"/>
                  </a:cubicBezTo>
                  <a:cubicBezTo>
                    <a:pt x="31" y="29"/>
                    <a:pt x="31" y="29"/>
                    <a:pt x="31" y="29"/>
                  </a:cubicBezTo>
                  <a:cubicBezTo>
                    <a:pt x="31" y="29"/>
                    <a:pt x="30" y="22"/>
                    <a:pt x="29" y="15"/>
                  </a:cubicBezTo>
                  <a:cubicBezTo>
                    <a:pt x="29" y="7"/>
                    <a:pt x="30" y="0"/>
                    <a:pt x="30" y="0"/>
                  </a:cubicBezTo>
                  <a:lnTo>
                    <a:pt x="0" y="16"/>
                  </a:ln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19">
              <a:extLst>
                <a:ext uri="{FF2B5EF4-FFF2-40B4-BE49-F238E27FC236}">
                  <a16:creationId xmlns:a16="http://schemas.microsoft.com/office/drawing/2014/main" id="{E22E981E-381A-4A25-9E95-AB86828A351E}"/>
                </a:ext>
              </a:extLst>
            </p:cNvPr>
            <p:cNvSpPr>
              <a:spLocks/>
            </p:cNvSpPr>
            <p:nvPr/>
          </p:nvSpPr>
          <p:spPr bwMode="auto">
            <a:xfrm>
              <a:off x="2998789" y="5145087"/>
              <a:ext cx="76200" cy="119062"/>
            </a:xfrm>
            <a:custGeom>
              <a:avLst/>
              <a:gdLst>
                <a:gd name="T0" fmla="*/ 15 w 21"/>
                <a:gd name="T1" fmla="*/ 0 h 33"/>
                <a:gd name="T2" fmla="*/ 21 w 21"/>
                <a:gd name="T3" fmla="*/ 19 h 33"/>
                <a:gd name="T4" fmla="*/ 16 w 21"/>
                <a:gd name="T5" fmla="*/ 32 h 33"/>
                <a:gd name="T6" fmla="*/ 5 w 21"/>
                <a:gd name="T7" fmla="*/ 25 h 33"/>
                <a:gd name="T8" fmla="*/ 0 w 21"/>
                <a:gd name="T9" fmla="*/ 5 h 33"/>
                <a:gd name="T10" fmla="*/ 15 w 21"/>
                <a:gd name="T11" fmla="*/ 0 h 33"/>
              </a:gdLst>
              <a:ahLst/>
              <a:cxnLst>
                <a:cxn ang="0">
                  <a:pos x="T0" y="T1"/>
                </a:cxn>
                <a:cxn ang="0">
                  <a:pos x="T2" y="T3"/>
                </a:cxn>
                <a:cxn ang="0">
                  <a:pos x="T4" y="T5"/>
                </a:cxn>
                <a:cxn ang="0">
                  <a:pos x="T6" y="T7"/>
                </a:cxn>
                <a:cxn ang="0">
                  <a:pos x="T8" y="T9"/>
                </a:cxn>
                <a:cxn ang="0">
                  <a:pos x="T10" y="T11"/>
                </a:cxn>
              </a:cxnLst>
              <a:rect l="0" t="0" r="r" b="b"/>
              <a:pathLst>
                <a:path w="21" h="33">
                  <a:moveTo>
                    <a:pt x="15" y="0"/>
                  </a:moveTo>
                  <a:cubicBezTo>
                    <a:pt x="15" y="0"/>
                    <a:pt x="21" y="15"/>
                    <a:pt x="21" y="19"/>
                  </a:cubicBezTo>
                  <a:cubicBezTo>
                    <a:pt x="21" y="23"/>
                    <a:pt x="19" y="32"/>
                    <a:pt x="16" y="32"/>
                  </a:cubicBezTo>
                  <a:cubicBezTo>
                    <a:pt x="13" y="33"/>
                    <a:pt x="6" y="26"/>
                    <a:pt x="5" y="25"/>
                  </a:cubicBezTo>
                  <a:cubicBezTo>
                    <a:pt x="0" y="18"/>
                    <a:pt x="0" y="5"/>
                    <a:pt x="0" y="5"/>
                  </a:cubicBezTo>
                  <a:lnTo>
                    <a:pt x="15" y="0"/>
                  </a:lnTo>
                  <a:close/>
                </a:path>
              </a:pathLst>
            </a:custGeom>
            <a:solidFill>
              <a:srgbClr val="4F28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20">
              <a:extLst>
                <a:ext uri="{FF2B5EF4-FFF2-40B4-BE49-F238E27FC236}">
                  <a16:creationId xmlns:a16="http://schemas.microsoft.com/office/drawing/2014/main" id="{F78F3D14-076C-47F7-B8FF-95E6410B6167}"/>
                </a:ext>
              </a:extLst>
            </p:cNvPr>
            <p:cNvSpPr>
              <a:spLocks/>
            </p:cNvSpPr>
            <p:nvPr/>
          </p:nvSpPr>
          <p:spPr bwMode="auto">
            <a:xfrm>
              <a:off x="2995614" y="5116512"/>
              <a:ext cx="68263" cy="107950"/>
            </a:xfrm>
            <a:custGeom>
              <a:avLst/>
              <a:gdLst>
                <a:gd name="T0" fmla="*/ 13 w 19"/>
                <a:gd name="T1" fmla="*/ 0 h 30"/>
                <a:gd name="T2" fmla="*/ 19 w 19"/>
                <a:gd name="T3" fmla="*/ 20 h 30"/>
                <a:gd name="T4" fmla="*/ 15 w 19"/>
                <a:gd name="T5" fmla="*/ 30 h 30"/>
                <a:gd name="T6" fmla="*/ 0 w 19"/>
                <a:gd name="T7" fmla="*/ 12 h 30"/>
                <a:gd name="T8" fmla="*/ 1 w 19"/>
                <a:gd name="T9" fmla="*/ 1 h 30"/>
                <a:gd name="T10" fmla="*/ 13 w 19"/>
                <a:gd name="T11" fmla="*/ 0 h 30"/>
              </a:gdLst>
              <a:ahLst/>
              <a:cxnLst>
                <a:cxn ang="0">
                  <a:pos x="T0" y="T1"/>
                </a:cxn>
                <a:cxn ang="0">
                  <a:pos x="T2" y="T3"/>
                </a:cxn>
                <a:cxn ang="0">
                  <a:pos x="T4" y="T5"/>
                </a:cxn>
                <a:cxn ang="0">
                  <a:pos x="T6" y="T7"/>
                </a:cxn>
                <a:cxn ang="0">
                  <a:pos x="T8" y="T9"/>
                </a:cxn>
                <a:cxn ang="0">
                  <a:pos x="T10" y="T11"/>
                </a:cxn>
              </a:cxnLst>
              <a:rect l="0" t="0" r="r" b="b"/>
              <a:pathLst>
                <a:path w="19" h="30">
                  <a:moveTo>
                    <a:pt x="13" y="0"/>
                  </a:moveTo>
                  <a:cubicBezTo>
                    <a:pt x="13" y="0"/>
                    <a:pt x="18" y="11"/>
                    <a:pt x="19" y="20"/>
                  </a:cubicBezTo>
                  <a:cubicBezTo>
                    <a:pt x="19" y="22"/>
                    <a:pt x="18" y="30"/>
                    <a:pt x="15" y="30"/>
                  </a:cubicBezTo>
                  <a:cubicBezTo>
                    <a:pt x="7" y="30"/>
                    <a:pt x="0" y="16"/>
                    <a:pt x="0" y="12"/>
                  </a:cubicBezTo>
                  <a:cubicBezTo>
                    <a:pt x="1" y="7"/>
                    <a:pt x="1" y="1"/>
                    <a:pt x="1" y="1"/>
                  </a:cubicBezTo>
                  <a:lnTo>
                    <a:pt x="13" y="0"/>
                  </a:ln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Freeform 21">
              <a:extLst>
                <a:ext uri="{FF2B5EF4-FFF2-40B4-BE49-F238E27FC236}">
                  <a16:creationId xmlns:a16="http://schemas.microsoft.com/office/drawing/2014/main" id="{6D0A7D8B-9C32-4A5A-905C-9048DC28906D}"/>
                </a:ext>
              </a:extLst>
            </p:cNvPr>
            <p:cNvSpPr>
              <a:spLocks/>
            </p:cNvSpPr>
            <p:nvPr/>
          </p:nvSpPr>
          <p:spPr bwMode="auto">
            <a:xfrm>
              <a:off x="2625726" y="3638550"/>
              <a:ext cx="344488" cy="452437"/>
            </a:xfrm>
            <a:custGeom>
              <a:avLst/>
              <a:gdLst>
                <a:gd name="T0" fmla="*/ 80 w 96"/>
                <a:gd name="T1" fmla="*/ 116 h 126"/>
                <a:gd name="T2" fmla="*/ 72 w 96"/>
                <a:gd name="T3" fmla="*/ 86 h 126"/>
                <a:gd name="T4" fmla="*/ 85 w 96"/>
                <a:gd name="T5" fmla="*/ 51 h 126"/>
                <a:gd name="T6" fmla="*/ 96 w 96"/>
                <a:gd name="T7" fmla="*/ 0 h 126"/>
                <a:gd name="T8" fmla="*/ 74 w 96"/>
                <a:gd name="T9" fmla="*/ 5 h 126"/>
                <a:gd name="T10" fmla="*/ 29 w 96"/>
                <a:gd name="T11" fmla="*/ 0 h 126"/>
                <a:gd name="T12" fmla="*/ 10 w 96"/>
                <a:gd name="T13" fmla="*/ 29 h 126"/>
                <a:gd name="T14" fmla="*/ 1 w 96"/>
                <a:gd name="T15" fmla="*/ 46 h 126"/>
                <a:gd name="T16" fmla="*/ 9 w 96"/>
                <a:gd name="T17" fmla="*/ 61 h 126"/>
                <a:gd name="T18" fmla="*/ 14 w 96"/>
                <a:gd name="T19" fmla="*/ 101 h 126"/>
                <a:gd name="T20" fmla="*/ 10 w 96"/>
                <a:gd name="T21" fmla="*/ 122 h 126"/>
                <a:gd name="T22" fmla="*/ 80 w 96"/>
                <a:gd name="T23"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126">
                  <a:moveTo>
                    <a:pt x="80" y="116"/>
                  </a:moveTo>
                  <a:cubicBezTo>
                    <a:pt x="75" y="104"/>
                    <a:pt x="71" y="93"/>
                    <a:pt x="72" y="86"/>
                  </a:cubicBezTo>
                  <a:cubicBezTo>
                    <a:pt x="73" y="75"/>
                    <a:pt x="85" y="51"/>
                    <a:pt x="85" y="51"/>
                  </a:cubicBezTo>
                  <a:cubicBezTo>
                    <a:pt x="96" y="0"/>
                    <a:pt x="96" y="0"/>
                    <a:pt x="96" y="0"/>
                  </a:cubicBezTo>
                  <a:cubicBezTo>
                    <a:pt x="74" y="5"/>
                    <a:pt x="74" y="5"/>
                    <a:pt x="74" y="5"/>
                  </a:cubicBezTo>
                  <a:cubicBezTo>
                    <a:pt x="29" y="0"/>
                    <a:pt x="29" y="0"/>
                    <a:pt x="29" y="0"/>
                  </a:cubicBezTo>
                  <a:cubicBezTo>
                    <a:pt x="10" y="29"/>
                    <a:pt x="10" y="29"/>
                    <a:pt x="10" y="29"/>
                  </a:cubicBezTo>
                  <a:cubicBezTo>
                    <a:pt x="10" y="29"/>
                    <a:pt x="1" y="39"/>
                    <a:pt x="1" y="46"/>
                  </a:cubicBezTo>
                  <a:cubicBezTo>
                    <a:pt x="0" y="54"/>
                    <a:pt x="6" y="58"/>
                    <a:pt x="9" y="61"/>
                  </a:cubicBezTo>
                  <a:cubicBezTo>
                    <a:pt x="12" y="65"/>
                    <a:pt x="14" y="89"/>
                    <a:pt x="14" y="101"/>
                  </a:cubicBezTo>
                  <a:cubicBezTo>
                    <a:pt x="13" y="106"/>
                    <a:pt x="12" y="114"/>
                    <a:pt x="10" y="122"/>
                  </a:cubicBezTo>
                  <a:cubicBezTo>
                    <a:pt x="34" y="126"/>
                    <a:pt x="59" y="126"/>
                    <a:pt x="80" y="116"/>
                  </a:cubicBezTo>
                  <a:close/>
                </a:path>
              </a:pathLst>
            </a:custGeom>
            <a:solidFill>
              <a:srgbClr val="D5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22">
              <a:extLst>
                <a:ext uri="{FF2B5EF4-FFF2-40B4-BE49-F238E27FC236}">
                  <a16:creationId xmlns:a16="http://schemas.microsoft.com/office/drawing/2014/main" id="{BB81566C-878C-4232-8222-CF54B6B189A9}"/>
                </a:ext>
              </a:extLst>
            </p:cNvPr>
            <p:cNvSpPr>
              <a:spLocks/>
            </p:cNvSpPr>
            <p:nvPr/>
          </p:nvSpPr>
          <p:spPr bwMode="auto">
            <a:xfrm>
              <a:off x="2687639" y="3621087"/>
              <a:ext cx="66675" cy="82550"/>
            </a:xfrm>
            <a:custGeom>
              <a:avLst/>
              <a:gdLst>
                <a:gd name="T0" fmla="*/ 0 w 42"/>
                <a:gd name="T1" fmla="*/ 52 h 52"/>
                <a:gd name="T2" fmla="*/ 0 w 42"/>
                <a:gd name="T3" fmla="*/ 22 h 52"/>
                <a:gd name="T4" fmla="*/ 42 w 42"/>
                <a:gd name="T5" fmla="*/ 0 h 52"/>
                <a:gd name="T6" fmla="*/ 0 w 42"/>
                <a:gd name="T7" fmla="*/ 52 h 52"/>
              </a:gdLst>
              <a:ahLst/>
              <a:cxnLst>
                <a:cxn ang="0">
                  <a:pos x="T0" y="T1"/>
                </a:cxn>
                <a:cxn ang="0">
                  <a:pos x="T2" y="T3"/>
                </a:cxn>
                <a:cxn ang="0">
                  <a:pos x="T4" y="T5"/>
                </a:cxn>
                <a:cxn ang="0">
                  <a:pos x="T6" y="T7"/>
                </a:cxn>
              </a:cxnLst>
              <a:rect l="0" t="0" r="r" b="b"/>
              <a:pathLst>
                <a:path w="42" h="52">
                  <a:moveTo>
                    <a:pt x="0" y="52"/>
                  </a:moveTo>
                  <a:lnTo>
                    <a:pt x="0" y="22"/>
                  </a:lnTo>
                  <a:lnTo>
                    <a:pt x="42" y="0"/>
                  </a:lnTo>
                  <a:lnTo>
                    <a:pt x="0" y="52"/>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Freeform 23">
              <a:extLst>
                <a:ext uri="{FF2B5EF4-FFF2-40B4-BE49-F238E27FC236}">
                  <a16:creationId xmlns:a16="http://schemas.microsoft.com/office/drawing/2014/main" id="{E1C786F2-7E32-40A9-920B-D8C04AAA35C2}"/>
                </a:ext>
              </a:extLst>
            </p:cNvPr>
            <p:cNvSpPr>
              <a:spLocks/>
            </p:cNvSpPr>
            <p:nvPr/>
          </p:nvSpPr>
          <p:spPr bwMode="auto">
            <a:xfrm>
              <a:off x="2668589" y="3609975"/>
              <a:ext cx="312738" cy="466725"/>
            </a:xfrm>
            <a:custGeom>
              <a:avLst/>
              <a:gdLst>
                <a:gd name="T0" fmla="*/ 60 w 87"/>
                <a:gd name="T1" fmla="*/ 98 h 130"/>
                <a:gd name="T2" fmla="*/ 81 w 87"/>
                <a:gd name="T3" fmla="*/ 44 h 130"/>
                <a:gd name="T4" fmla="*/ 87 w 87"/>
                <a:gd name="T5" fmla="*/ 6 h 130"/>
                <a:gd name="T6" fmla="*/ 71 w 87"/>
                <a:gd name="T7" fmla="*/ 0 h 130"/>
                <a:gd name="T8" fmla="*/ 51 w 87"/>
                <a:gd name="T9" fmla="*/ 37 h 130"/>
                <a:gd name="T10" fmla="*/ 34 w 87"/>
                <a:gd name="T11" fmla="*/ 76 h 130"/>
                <a:gd name="T12" fmla="*/ 1 w 87"/>
                <a:gd name="T13" fmla="*/ 87 h 130"/>
                <a:gd name="T14" fmla="*/ 46 w 87"/>
                <a:gd name="T15" fmla="*/ 120 h 130"/>
                <a:gd name="T16" fmla="*/ 51 w 87"/>
                <a:gd name="T17" fmla="*/ 130 h 130"/>
                <a:gd name="T18" fmla="*/ 68 w 87"/>
                <a:gd name="T19" fmla="*/ 124 h 130"/>
                <a:gd name="T20" fmla="*/ 60 w 87"/>
                <a:gd name="T21" fmla="*/ 9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30">
                  <a:moveTo>
                    <a:pt x="60" y="98"/>
                  </a:moveTo>
                  <a:cubicBezTo>
                    <a:pt x="60" y="91"/>
                    <a:pt x="81" y="44"/>
                    <a:pt x="81" y="44"/>
                  </a:cubicBezTo>
                  <a:cubicBezTo>
                    <a:pt x="87" y="6"/>
                    <a:pt x="87" y="6"/>
                    <a:pt x="87" y="6"/>
                  </a:cubicBezTo>
                  <a:cubicBezTo>
                    <a:pt x="71" y="0"/>
                    <a:pt x="71" y="0"/>
                    <a:pt x="71" y="0"/>
                  </a:cubicBezTo>
                  <a:cubicBezTo>
                    <a:pt x="51" y="37"/>
                    <a:pt x="51" y="37"/>
                    <a:pt x="51" y="37"/>
                  </a:cubicBezTo>
                  <a:cubicBezTo>
                    <a:pt x="51" y="37"/>
                    <a:pt x="43" y="74"/>
                    <a:pt x="34" y="76"/>
                  </a:cubicBezTo>
                  <a:cubicBezTo>
                    <a:pt x="25" y="78"/>
                    <a:pt x="1" y="81"/>
                    <a:pt x="1" y="87"/>
                  </a:cubicBezTo>
                  <a:cubicBezTo>
                    <a:pt x="0" y="92"/>
                    <a:pt x="42" y="113"/>
                    <a:pt x="46" y="120"/>
                  </a:cubicBezTo>
                  <a:cubicBezTo>
                    <a:pt x="48" y="121"/>
                    <a:pt x="49" y="125"/>
                    <a:pt x="51" y="130"/>
                  </a:cubicBezTo>
                  <a:cubicBezTo>
                    <a:pt x="57" y="129"/>
                    <a:pt x="62" y="127"/>
                    <a:pt x="68" y="124"/>
                  </a:cubicBezTo>
                  <a:cubicBezTo>
                    <a:pt x="63" y="113"/>
                    <a:pt x="60" y="104"/>
                    <a:pt x="60" y="98"/>
                  </a:cubicBezTo>
                  <a:close/>
                </a:path>
              </a:pathLst>
            </a:custGeom>
            <a:solidFill>
              <a:srgbClr val="7D14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24">
              <a:extLst>
                <a:ext uri="{FF2B5EF4-FFF2-40B4-BE49-F238E27FC236}">
                  <a16:creationId xmlns:a16="http://schemas.microsoft.com/office/drawing/2014/main" id="{5D6E58E4-C431-4FBA-9702-3507C10691B7}"/>
                </a:ext>
              </a:extLst>
            </p:cNvPr>
            <p:cNvSpPr>
              <a:spLocks/>
            </p:cNvSpPr>
            <p:nvPr/>
          </p:nvSpPr>
          <p:spPr bwMode="auto">
            <a:xfrm>
              <a:off x="2716214" y="3305175"/>
              <a:ext cx="207963" cy="258762"/>
            </a:xfrm>
            <a:custGeom>
              <a:avLst/>
              <a:gdLst>
                <a:gd name="T0" fmla="*/ 54 w 58"/>
                <a:gd name="T1" fmla="*/ 41 h 72"/>
                <a:gd name="T2" fmla="*/ 20 w 58"/>
                <a:gd name="T3" fmla="*/ 70 h 72"/>
                <a:gd name="T4" fmla="*/ 3 w 58"/>
                <a:gd name="T5" fmla="*/ 29 h 72"/>
                <a:gd name="T6" fmla="*/ 34 w 58"/>
                <a:gd name="T7" fmla="*/ 3 h 72"/>
                <a:gd name="T8" fmla="*/ 54 w 58"/>
                <a:gd name="T9" fmla="*/ 41 h 72"/>
              </a:gdLst>
              <a:ahLst/>
              <a:cxnLst>
                <a:cxn ang="0">
                  <a:pos x="T0" y="T1"/>
                </a:cxn>
                <a:cxn ang="0">
                  <a:pos x="T2" y="T3"/>
                </a:cxn>
                <a:cxn ang="0">
                  <a:pos x="T4" y="T5"/>
                </a:cxn>
                <a:cxn ang="0">
                  <a:pos x="T6" y="T7"/>
                </a:cxn>
                <a:cxn ang="0">
                  <a:pos x="T8" y="T9"/>
                </a:cxn>
              </a:cxnLst>
              <a:rect l="0" t="0" r="r" b="b"/>
              <a:pathLst>
                <a:path w="58" h="72">
                  <a:moveTo>
                    <a:pt x="54" y="41"/>
                  </a:moveTo>
                  <a:cubicBezTo>
                    <a:pt x="50" y="60"/>
                    <a:pt x="30" y="72"/>
                    <a:pt x="20" y="70"/>
                  </a:cubicBezTo>
                  <a:cubicBezTo>
                    <a:pt x="10" y="68"/>
                    <a:pt x="0" y="49"/>
                    <a:pt x="3" y="29"/>
                  </a:cubicBezTo>
                  <a:cubicBezTo>
                    <a:pt x="5" y="10"/>
                    <a:pt x="20" y="0"/>
                    <a:pt x="34" y="3"/>
                  </a:cubicBezTo>
                  <a:cubicBezTo>
                    <a:pt x="49" y="6"/>
                    <a:pt x="58" y="21"/>
                    <a:pt x="54" y="41"/>
                  </a:cubicBezTo>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25">
              <a:extLst>
                <a:ext uri="{FF2B5EF4-FFF2-40B4-BE49-F238E27FC236}">
                  <a16:creationId xmlns:a16="http://schemas.microsoft.com/office/drawing/2014/main" id="{1820C7C5-0F94-4222-9D2B-8D49FBCDD755}"/>
                </a:ext>
              </a:extLst>
            </p:cNvPr>
            <p:cNvSpPr>
              <a:spLocks/>
            </p:cNvSpPr>
            <p:nvPr/>
          </p:nvSpPr>
          <p:spPr bwMode="auto">
            <a:xfrm>
              <a:off x="2773364" y="3271837"/>
              <a:ext cx="182563" cy="230187"/>
            </a:xfrm>
            <a:custGeom>
              <a:avLst/>
              <a:gdLst>
                <a:gd name="T0" fmla="*/ 3 w 51"/>
                <a:gd name="T1" fmla="*/ 25 h 64"/>
                <a:gd name="T2" fmla="*/ 22 w 51"/>
                <a:gd name="T3" fmla="*/ 35 h 64"/>
                <a:gd name="T4" fmla="*/ 35 w 51"/>
                <a:gd name="T5" fmla="*/ 53 h 64"/>
                <a:gd name="T6" fmla="*/ 32 w 51"/>
                <a:gd name="T7" fmla="*/ 64 h 64"/>
                <a:gd name="T8" fmla="*/ 36 w 51"/>
                <a:gd name="T9" fmla="*/ 24 h 64"/>
                <a:gd name="T10" fmla="*/ 0 w 51"/>
                <a:gd name="T11" fmla="*/ 14 h 64"/>
                <a:gd name="T12" fmla="*/ 3 w 51"/>
                <a:gd name="T13" fmla="*/ 25 h 64"/>
              </a:gdLst>
              <a:ahLst/>
              <a:cxnLst>
                <a:cxn ang="0">
                  <a:pos x="T0" y="T1"/>
                </a:cxn>
                <a:cxn ang="0">
                  <a:pos x="T2" y="T3"/>
                </a:cxn>
                <a:cxn ang="0">
                  <a:pos x="T4" y="T5"/>
                </a:cxn>
                <a:cxn ang="0">
                  <a:pos x="T6" y="T7"/>
                </a:cxn>
                <a:cxn ang="0">
                  <a:pos x="T8" y="T9"/>
                </a:cxn>
                <a:cxn ang="0">
                  <a:pos x="T10" y="T11"/>
                </a:cxn>
                <a:cxn ang="0">
                  <a:pos x="T12" y="T13"/>
                </a:cxn>
              </a:cxnLst>
              <a:rect l="0" t="0" r="r" b="b"/>
              <a:pathLst>
                <a:path w="51" h="64">
                  <a:moveTo>
                    <a:pt x="3" y="25"/>
                  </a:moveTo>
                  <a:cubicBezTo>
                    <a:pt x="5" y="30"/>
                    <a:pt x="10" y="34"/>
                    <a:pt x="22" y="35"/>
                  </a:cubicBezTo>
                  <a:cubicBezTo>
                    <a:pt x="30" y="37"/>
                    <a:pt x="35" y="49"/>
                    <a:pt x="35" y="53"/>
                  </a:cubicBezTo>
                  <a:cubicBezTo>
                    <a:pt x="34" y="55"/>
                    <a:pt x="32" y="64"/>
                    <a:pt x="32" y="64"/>
                  </a:cubicBezTo>
                  <a:cubicBezTo>
                    <a:pt x="32" y="64"/>
                    <a:pt x="51" y="47"/>
                    <a:pt x="36" y="24"/>
                  </a:cubicBezTo>
                  <a:cubicBezTo>
                    <a:pt x="21" y="0"/>
                    <a:pt x="0" y="12"/>
                    <a:pt x="0" y="14"/>
                  </a:cubicBezTo>
                  <a:cubicBezTo>
                    <a:pt x="0" y="15"/>
                    <a:pt x="2" y="22"/>
                    <a:pt x="3" y="25"/>
                  </a:cubicBezTo>
                  <a:close/>
                </a:path>
              </a:pathLst>
            </a:custGeom>
            <a:solidFill>
              <a:srgbClr val="8E3C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26">
              <a:extLst>
                <a:ext uri="{FF2B5EF4-FFF2-40B4-BE49-F238E27FC236}">
                  <a16:creationId xmlns:a16="http://schemas.microsoft.com/office/drawing/2014/main" id="{85407753-1D50-4F1B-B65B-B244F0130A78}"/>
                </a:ext>
              </a:extLst>
            </p:cNvPr>
            <p:cNvSpPr>
              <a:spLocks/>
            </p:cNvSpPr>
            <p:nvPr/>
          </p:nvSpPr>
          <p:spPr bwMode="auto">
            <a:xfrm>
              <a:off x="2722564" y="3308350"/>
              <a:ext cx="100013" cy="96837"/>
            </a:xfrm>
            <a:custGeom>
              <a:avLst/>
              <a:gdLst>
                <a:gd name="T0" fmla="*/ 22 w 28"/>
                <a:gd name="T1" fmla="*/ 10 h 27"/>
                <a:gd name="T2" fmla="*/ 14 w 28"/>
                <a:gd name="T3" fmla="*/ 20 h 27"/>
                <a:gd name="T4" fmla="*/ 0 w 28"/>
                <a:gd name="T5" fmla="*/ 27 h 27"/>
                <a:gd name="T6" fmla="*/ 14 w 28"/>
                <a:gd name="T7" fmla="*/ 4 h 27"/>
                <a:gd name="T8" fmla="*/ 22 w 28"/>
                <a:gd name="T9" fmla="*/ 10 h 27"/>
              </a:gdLst>
              <a:ahLst/>
              <a:cxnLst>
                <a:cxn ang="0">
                  <a:pos x="T0" y="T1"/>
                </a:cxn>
                <a:cxn ang="0">
                  <a:pos x="T2" y="T3"/>
                </a:cxn>
                <a:cxn ang="0">
                  <a:pos x="T4" y="T5"/>
                </a:cxn>
                <a:cxn ang="0">
                  <a:pos x="T6" y="T7"/>
                </a:cxn>
                <a:cxn ang="0">
                  <a:pos x="T8" y="T9"/>
                </a:cxn>
              </a:cxnLst>
              <a:rect l="0" t="0" r="r" b="b"/>
              <a:pathLst>
                <a:path w="28" h="27">
                  <a:moveTo>
                    <a:pt x="22" y="10"/>
                  </a:moveTo>
                  <a:cubicBezTo>
                    <a:pt x="22" y="10"/>
                    <a:pt x="21" y="19"/>
                    <a:pt x="14" y="20"/>
                  </a:cubicBezTo>
                  <a:cubicBezTo>
                    <a:pt x="7" y="21"/>
                    <a:pt x="0" y="27"/>
                    <a:pt x="0" y="27"/>
                  </a:cubicBezTo>
                  <a:cubicBezTo>
                    <a:pt x="0" y="27"/>
                    <a:pt x="0" y="7"/>
                    <a:pt x="14" y="4"/>
                  </a:cubicBezTo>
                  <a:cubicBezTo>
                    <a:pt x="28" y="0"/>
                    <a:pt x="22" y="10"/>
                    <a:pt x="22" y="10"/>
                  </a:cubicBezTo>
                  <a:close/>
                </a:path>
              </a:pathLst>
            </a:custGeom>
            <a:solidFill>
              <a:srgbClr val="8E3C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27">
              <a:extLst>
                <a:ext uri="{FF2B5EF4-FFF2-40B4-BE49-F238E27FC236}">
                  <a16:creationId xmlns:a16="http://schemas.microsoft.com/office/drawing/2014/main" id="{095444DC-B8C8-425F-8B88-822AD1163FB5}"/>
                </a:ext>
              </a:extLst>
            </p:cNvPr>
            <p:cNvSpPr>
              <a:spLocks/>
            </p:cNvSpPr>
            <p:nvPr/>
          </p:nvSpPr>
          <p:spPr bwMode="auto">
            <a:xfrm>
              <a:off x="2565401" y="3817937"/>
              <a:ext cx="325438" cy="161925"/>
            </a:xfrm>
            <a:custGeom>
              <a:avLst/>
              <a:gdLst>
                <a:gd name="T0" fmla="*/ 2 w 91"/>
                <a:gd name="T1" fmla="*/ 14 h 45"/>
                <a:gd name="T2" fmla="*/ 33 w 91"/>
                <a:gd name="T3" fmla="*/ 35 h 45"/>
                <a:gd name="T4" fmla="*/ 87 w 91"/>
                <a:gd name="T5" fmla="*/ 45 h 45"/>
                <a:gd name="T6" fmla="*/ 91 w 91"/>
                <a:gd name="T7" fmla="*/ 32 h 45"/>
                <a:gd name="T8" fmla="*/ 20 w 91"/>
                <a:gd name="T9" fmla="*/ 5 h 45"/>
                <a:gd name="T10" fmla="*/ 2 w 91"/>
                <a:gd name="T11" fmla="*/ 14 h 45"/>
              </a:gdLst>
              <a:ahLst/>
              <a:cxnLst>
                <a:cxn ang="0">
                  <a:pos x="T0" y="T1"/>
                </a:cxn>
                <a:cxn ang="0">
                  <a:pos x="T2" y="T3"/>
                </a:cxn>
                <a:cxn ang="0">
                  <a:pos x="T4" y="T5"/>
                </a:cxn>
                <a:cxn ang="0">
                  <a:pos x="T6" y="T7"/>
                </a:cxn>
                <a:cxn ang="0">
                  <a:pos x="T8" y="T9"/>
                </a:cxn>
                <a:cxn ang="0">
                  <a:pos x="T10" y="T11"/>
                </a:cxn>
              </a:cxnLst>
              <a:rect l="0" t="0" r="r" b="b"/>
              <a:pathLst>
                <a:path w="91" h="45">
                  <a:moveTo>
                    <a:pt x="2" y="14"/>
                  </a:moveTo>
                  <a:cubicBezTo>
                    <a:pt x="3" y="21"/>
                    <a:pt x="20" y="31"/>
                    <a:pt x="33" y="35"/>
                  </a:cubicBezTo>
                  <a:cubicBezTo>
                    <a:pt x="47" y="38"/>
                    <a:pt x="87" y="45"/>
                    <a:pt x="87" y="45"/>
                  </a:cubicBezTo>
                  <a:cubicBezTo>
                    <a:pt x="91" y="32"/>
                    <a:pt x="91" y="32"/>
                    <a:pt x="91" y="32"/>
                  </a:cubicBezTo>
                  <a:cubicBezTo>
                    <a:pt x="91" y="32"/>
                    <a:pt x="24" y="6"/>
                    <a:pt x="20" y="5"/>
                  </a:cubicBezTo>
                  <a:cubicBezTo>
                    <a:pt x="17" y="4"/>
                    <a:pt x="0" y="0"/>
                    <a:pt x="2" y="14"/>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Freeform 28">
              <a:extLst>
                <a:ext uri="{FF2B5EF4-FFF2-40B4-BE49-F238E27FC236}">
                  <a16:creationId xmlns:a16="http://schemas.microsoft.com/office/drawing/2014/main" id="{F523A7AE-AA98-4C47-AF92-CC57225921A4}"/>
                </a:ext>
              </a:extLst>
            </p:cNvPr>
            <p:cNvSpPr>
              <a:spLocks/>
            </p:cNvSpPr>
            <p:nvPr/>
          </p:nvSpPr>
          <p:spPr bwMode="auto">
            <a:xfrm>
              <a:off x="2841626" y="3598862"/>
              <a:ext cx="157163" cy="646112"/>
            </a:xfrm>
            <a:custGeom>
              <a:avLst/>
              <a:gdLst>
                <a:gd name="T0" fmla="*/ 2 w 44"/>
                <a:gd name="T1" fmla="*/ 6 h 180"/>
                <a:gd name="T2" fmla="*/ 1 w 44"/>
                <a:gd name="T3" fmla="*/ 74 h 180"/>
                <a:gd name="T4" fmla="*/ 4 w 44"/>
                <a:gd name="T5" fmla="*/ 180 h 180"/>
                <a:gd name="T6" fmla="*/ 44 w 44"/>
                <a:gd name="T7" fmla="*/ 166 h 180"/>
                <a:gd name="T8" fmla="*/ 36 w 44"/>
                <a:gd name="T9" fmla="*/ 45 h 180"/>
                <a:gd name="T10" fmla="*/ 30 w 44"/>
                <a:gd name="T11" fmla="*/ 6 h 180"/>
                <a:gd name="T12" fmla="*/ 2 w 44"/>
                <a:gd name="T13" fmla="*/ 6 h 180"/>
              </a:gdLst>
              <a:ahLst/>
              <a:cxnLst>
                <a:cxn ang="0">
                  <a:pos x="T0" y="T1"/>
                </a:cxn>
                <a:cxn ang="0">
                  <a:pos x="T2" y="T3"/>
                </a:cxn>
                <a:cxn ang="0">
                  <a:pos x="T4" y="T5"/>
                </a:cxn>
                <a:cxn ang="0">
                  <a:pos x="T6" y="T7"/>
                </a:cxn>
                <a:cxn ang="0">
                  <a:pos x="T8" y="T9"/>
                </a:cxn>
                <a:cxn ang="0">
                  <a:pos x="T10" y="T11"/>
                </a:cxn>
                <a:cxn ang="0">
                  <a:pos x="T12" y="T13"/>
                </a:cxn>
              </a:cxnLst>
              <a:rect l="0" t="0" r="r" b="b"/>
              <a:pathLst>
                <a:path w="44" h="180">
                  <a:moveTo>
                    <a:pt x="2" y="6"/>
                  </a:moveTo>
                  <a:cubicBezTo>
                    <a:pt x="2" y="6"/>
                    <a:pt x="0" y="43"/>
                    <a:pt x="1" y="74"/>
                  </a:cubicBezTo>
                  <a:cubicBezTo>
                    <a:pt x="3" y="106"/>
                    <a:pt x="4" y="180"/>
                    <a:pt x="4" y="180"/>
                  </a:cubicBezTo>
                  <a:cubicBezTo>
                    <a:pt x="44" y="166"/>
                    <a:pt x="44" y="166"/>
                    <a:pt x="44" y="166"/>
                  </a:cubicBezTo>
                  <a:cubicBezTo>
                    <a:pt x="44" y="166"/>
                    <a:pt x="34" y="65"/>
                    <a:pt x="36" y="45"/>
                  </a:cubicBezTo>
                  <a:cubicBezTo>
                    <a:pt x="38" y="25"/>
                    <a:pt x="41" y="11"/>
                    <a:pt x="30" y="6"/>
                  </a:cubicBezTo>
                  <a:cubicBezTo>
                    <a:pt x="19" y="0"/>
                    <a:pt x="2" y="6"/>
                    <a:pt x="2" y="6"/>
                  </a:cubicBezTo>
                  <a:close/>
                </a:path>
              </a:pathLst>
            </a:custGeom>
            <a:solidFill>
              <a:srgbClr val="99A2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Freeform 29">
              <a:extLst>
                <a:ext uri="{FF2B5EF4-FFF2-40B4-BE49-F238E27FC236}">
                  <a16:creationId xmlns:a16="http://schemas.microsoft.com/office/drawing/2014/main" id="{CB7889BF-F6EF-4DF9-9D47-19467A1A2513}"/>
                </a:ext>
              </a:extLst>
            </p:cNvPr>
            <p:cNvSpPr>
              <a:spLocks/>
            </p:cNvSpPr>
            <p:nvPr/>
          </p:nvSpPr>
          <p:spPr bwMode="auto">
            <a:xfrm>
              <a:off x="2822576" y="3635375"/>
              <a:ext cx="187325" cy="355600"/>
            </a:xfrm>
            <a:custGeom>
              <a:avLst/>
              <a:gdLst>
                <a:gd name="T0" fmla="*/ 42 w 52"/>
                <a:gd name="T1" fmla="*/ 1 h 99"/>
                <a:gd name="T2" fmla="*/ 50 w 52"/>
                <a:gd name="T3" fmla="*/ 24 h 99"/>
                <a:gd name="T4" fmla="*/ 16 w 52"/>
                <a:gd name="T5" fmla="*/ 97 h 99"/>
                <a:gd name="T6" fmla="*/ 1 w 52"/>
                <a:gd name="T7" fmla="*/ 93 h 99"/>
                <a:gd name="T8" fmla="*/ 20 w 52"/>
                <a:gd name="T9" fmla="*/ 24 h 99"/>
                <a:gd name="T10" fmla="*/ 42 w 52"/>
                <a:gd name="T11" fmla="*/ 1 h 99"/>
              </a:gdLst>
              <a:ahLst/>
              <a:cxnLst>
                <a:cxn ang="0">
                  <a:pos x="T0" y="T1"/>
                </a:cxn>
                <a:cxn ang="0">
                  <a:pos x="T2" y="T3"/>
                </a:cxn>
                <a:cxn ang="0">
                  <a:pos x="T4" y="T5"/>
                </a:cxn>
                <a:cxn ang="0">
                  <a:pos x="T6" y="T7"/>
                </a:cxn>
                <a:cxn ang="0">
                  <a:pos x="T8" y="T9"/>
                </a:cxn>
                <a:cxn ang="0">
                  <a:pos x="T10" y="T11"/>
                </a:cxn>
              </a:cxnLst>
              <a:rect l="0" t="0" r="r" b="b"/>
              <a:pathLst>
                <a:path w="52" h="99">
                  <a:moveTo>
                    <a:pt x="42" y="1"/>
                  </a:moveTo>
                  <a:cubicBezTo>
                    <a:pt x="49" y="2"/>
                    <a:pt x="52" y="12"/>
                    <a:pt x="50" y="24"/>
                  </a:cubicBezTo>
                  <a:cubicBezTo>
                    <a:pt x="47" y="36"/>
                    <a:pt x="19" y="96"/>
                    <a:pt x="16" y="97"/>
                  </a:cubicBezTo>
                  <a:cubicBezTo>
                    <a:pt x="12" y="99"/>
                    <a:pt x="2" y="98"/>
                    <a:pt x="1" y="93"/>
                  </a:cubicBezTo>
                  <a:cubicBezTo>
                    <a:pt x="0" y="87"/>
                    <a:pt x="16" y="34"/>
                    <a:pt x="20" y="24"/>
                  </a:cubicBezTo>
                  <a:cubicBezTo>
                    <a:pt x="24" y="15"/>
                    <a:pt x="32" y="0"/>
                    <a:pt x="42" y="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Freeform 30">
              <a:extLst>
                <a:ext uri="{FF2B5EF4-FFF2-40B4-BE49-F238E27FC236}">
                  <a16:creationId xmlns:a16="http://schemas.microsoft.com/office/drawing/2014/main" id="{40F73665-8244-4B60-9692-2BE0A07B9B31}"/>
                </a:ext>
              </a:extLst>
            </p:cNvPr>
            <p:cNvSpPr>
              <a:spLocks/>
            </p:cNvSpPr>
            <p:nvPr/>
          </p:nvSpPr>
          <p:spPr bwMode="auto">
            <a:xfrm>
              <a:off x="2654301" y="3563937"/>
              <a:ext cx="280988" cy="228600"/>
            </a:xfrm>
            <a:custGeom>
              <a:avLst/>
              <a:gdLst>
                <a:gd name="T0" fmla="*/ 62 w 78"/>
                <a:gd name="T1" fmla="*/ 0 h 64"/>
                <a:gd name="T2" fmla="*/ 68 w 78"/>
                <a:gd name="T3" fmla="*/ 5 h 64"/>
                <a:gd name="T4" fmla="*/ 74 w 78"/>
                <a:gd name="T5" fmla="*/ 9 h 64"/>
                <a:gd name="T6" fmla="*/ 77 w 78"/>
                <a:gd name="T7" fmla="*/ 14 h 64"/>
                <a:gd name="T8" fmla="*/ 19 w 78"/>
                <a:gd name="T9" fmla="*/ 62 h 64"/>
                <a:gd name="T10" fmla="*/ 18 w 78"/>
                <a:gd name="T11" fmla="*/ 16 h 64"/>
                <a:gd name="T12" fmla="*/ 33 w 78"/>
                <a:gd name="T13" fmla="*/ 0 h 64"/>
                <a:gd name="T14" fmla="*/ 37 w 78"/>
                <a:gd name="T15" fmla="*/ 13 h 64"/>
                <a:gd name="T16" fmla="*/ 62 w 78"/>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64">
                  <a:moveTo>
                    <a:pt x="62" y="0"/>
                  </a:moveTo>
                  <a:cubicBezTo>
                    <a:pt x="64" y="0"/>
                    <a:pt x="65" y="5"/>
                    <a:pt x="68" y="5"/>
                  </a:cubicBezTo>
                  <a:cubicBezTo>
                    <a:pt x="70" y="6"/>
                    <a:pt x="75" y="8"/>
                    <a:pt x="74" y="9"/>
                  </a:cubicBezTo>
                  <a:cubicBezTo>
                    <a:pt x="74" y="10"/>
                    <a:pt x="78" y="12"/>
                    <a:pt x="77" y="14"/>
                  </a:cubicBezTo>
                  <a:cubicBezTo>
                    <a:pt x="77" y="17"/>
                    <a:pt x="54" y="64"/>
                    <a:pt x="19" y="62"/>
                  </a:cubicBezTo>
                  <a:cubicBezTo>
                    <a:pt x="0" y="61"/>
                    <a:pt x="8" y="33"/>
                    <a:pt x="18" y="16"/>
                  </a:cubicBezTo>
                  <a:cubicBezTo>
                    <a:pt x="25" y="3"/>
                    <a:pt x="33" y="0"/>
                    <a:pt x="33" y="0"/>
                  </a:cubicBezTo>
                  <a:cubicBezTo>
                    <a:pt x="33" y="0"/>
                    <a:pt x="30" y="11"/>
                    <a:pt x="37" y="13"/>
                  </a:cubicBezTo>
                  <a:cubicBezTo>
                    <a:pt x="52" y="17"/>
                    <a:pt x="62" y="0"/>
                    <a:pt x="62" y="0"/>
                  </a:cubicBezTo>
                  <a:close/>
                </a:path>
              </a:pathLst>
            </a:custGeom>
            <a:solidFill>
              <a:srgbClr val="F68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Freeform 31">
              <a:extLst>
                <a:ext uri="{FF2B5EF4-FFF2-40B4-BE49-F238E27FC236}">
                  <a16:creationId xmlns:a16="http://schemas.microsoft.com/office/drawing/2014/main" id="{5F415F58-7395-4EDB-832D-3F1798BDB372}"/>
                </a:ext>
              </a:extLst>
            </p:cNvPr>
            <p:cNvSpPr>
              <a:spLocks/>
            </p:cNvSpPr>
            <p:nvPr/>
          </p:nvSpPr>
          <p:spPr bwMode="auto">
            <a:xfrm>
              <a:off x="2859089" y="3621087"/>
              <a:ext cx="161925" cy="196850"/>
            </a:xfrm>
            <a:custGeom>
              <a:avLst/>
              <a:gdLst>
                <a:gd name="T0" fmla="*/ 15 w 45"/>
                <a:gd name="T1" fmla="*/ 11 h 55"/>
                <a:gd name="T2" fmla="*/ 32 w 45"/>
                <a:gd name="T3" fmla="*/ 2 h 55"/>
                <a:gd name="T4" fmla="*/ 42 w 45"/>
                <a:gd name="T5" fmla="*/ 23 h 55"/>
                <a:gd name="T6" fmla="*/ 29 w 45"/>
                <a:gd name="T7" fmla="*/ 55 h 55"/>
                <a:gd name="T8" fmla="*/ 0 w 45"/>
                <a:gd name="T9" fmla="*/ 40 h 55"/>
                <a:gd name="T10" fmla="*/ 15 w 45"/>
                <a:gd name="T11" fmla="*/ 11 h 55"/>
              </a:gdLst>
              <a:ahLst/>
              <a:cxnLst>
                <a:cxn ang="0">
                  <a:pos x="T0" y="T1"/>
                </a:cxn>
                <a:cxn ang="0">
                  <a:pos x="T2" y="T3"/>
                </a:cxn>
                <a:cxn ang="0">
                  <a:pos x="T4" y="T5"/>
                </a:cxn>
                <a:cxn ang="0">
                  <a:pos x="T6" y="T7"/>
                </a:cxn>
                <a:cxn ang="0">
                  <a:pos x="T8" y="T9"/>
                </a:cxn>
                <a:cxn ang="0">
                  <a:pos x="T10" y="T11"/>
                </a:cxn>
              </a:cxnLst>
              <a:rect l="0" t="0" r="r" b="b"/>
              <a:pathLst>
                <a:path w="45" h="55">
                  <a:moveTo>
                    <a:pt x="15" y="11"/>
                  </a:moveTo>
                  <a:cubicBezTo>
                    <a:pt x="15" y="11"/>
                    <a:pt x="21" y="0"/>
                    <a:pt x="32" y="2"/>
                  </a:cubicBezTo>
                  <a:cubicBezTo>
                    <a:pt x="38" y="3"/>
                    <a:pt x="45" y="9"/>
                    <a:pt x="42" y="23"/>
                  </a:cubicBezTo>
                  <a:cubicBezTo>
                    <a:pt x="39" y="38"/>
                    <a:pt x="29" y="55"/>
                    <a:pt x="29" y="55"/>
                  </a:cubicBezTo>
                  <a:cubicBezTo>
                    <a:pt x="0" y="40"/>
                    <a:pt x="0" y="40"/>
                    <a:pt x="0" y="40"/>
                  </a:cubicBezTo>
                  <a:cubicBezTo>
                    <a:pt x="0" y="40"/>
                    <a:pt x="7" y="21"/>
                    <a:pt x="15" y="11"/>
                  </a:cubicBezTo>
                  <a:close/>
                </a:path>
              </a:pathLst>
            </a:custGeom>
            <a:solidFill>
              <a:srgbClr val="D5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32">
              <a:extLst>
                <a:ext uri="{FF2B5EF4-FFF2-40B4-BE49-F238E27FC236}">
                  <a16:creationId xmlns:a16="http://schemas.microsoft.com/office/drawing/2014/main" id="{CD1AC44C-DF2C-4F5F-9042-C6EDDF420573}"/>
                </a:ext>
              </a:extLst>
            </p:cNvPr>
            <p:cNvSpPr>
              <a:spLocks/>
            </p:cNvSpPr>
            <p:nvPr/>
          </p:nvSpPr>
          <p:spPr bwMode="auto">
            <a:xfrm>
              <a:off x="2730501" y="3692525"/>
              <a:ext cx="165100" cy="301625"/>
            </a:xfrm>
            <a:custGeom>
              <a:avLst/>
              <a:gdLst>
                <a:gd name="T0" fmla="*/ 34 w 46"/>
                <a:gd name="T1" fmla="*/ 83 h 84"/>
                <a:gd name="T2" fmla="*/ 12 w 46"/>
                <a:gd name="T3" fmla="*/ 54 h 84"/>
                <a:gd name="T4" fmla="*/ 0 w 46"/>
                <a:gd name="T5" fmla="*/ 3 h 84"/>
                <a:gd name="T6" fmla="*/ 12 w 46"/>
                <a:gd name="T7" fmla="*/ 0 h 84"/>
                <a:gd name="T8" fmla="*/ 41 w 46"/>
                <a:gd name="T9" fmla="*/ 65 h 84"/>
                <a:gd name="T10" fmla="*/ 34 w 46"/>
                <a:gd name="T11" fmla="*/ 83 h 84"/>
              </a:gdLst>
              <a:ahLst/>
              <a:cxnLst>
                <a:cxn ang="0">
                  <a:pos x="T0" y="T1"/>
                </a:cxn>
                <a:cxn ang="0">
                  <a:pos x="T2" y="T3"/>
                </a:cxn>
                <a:cxn ang="0">
                  <a:pos x="T4" y="T5"/>
                </a:cxn>
                <a:cxn ang="0">
                  <a:pos x="T6" y="T7"/>
                </a:cxn>
                <a:cxn ang="0">
                  <a:pos x="T8" y="T9"/>
                </a:cxn>
                <a:cxn ang="0">
                  <a:pos x="T10" y="T11"/>
                </a:cxn>
              </a:cxnLst>
              <a:rect l="0" t="0" r="r" b="b"/>
              <a:pathLst>
                <a:path w="46" h="84">
                  <a:moveTo>
                    <a:pt x="34" y="83"/>
                  </a:moveTo>
                  <a:cubicBezTo>
                    <a:pt x="26" y="82"/>
                    <a:pt x="16" y="67"/>
                    <a:pt x="12" y="54"/>
                  </a:cubicBezTo>
                  <a:cubicBezTo>
                    <a:pt x="8" y="42"/>
                    <a:pt x="0" y="3"/>
                    <a:pt x="0" y="3"/>
                  </a:cubicBezTo>
                  <a:cubicBezTo>
                    <a:pt x="12" y="0"/>
                    <a:pt x="12" y="0"/>
                    <a:pt x="12" y="0"/>
                  </a:cubicBezTo>
                  <a:cubicBezTo>
                    <a:pt x="12" y="0"/>
                    <a:pt x="39" y="62"/>
                    <a:pt x="41" y="65"/>
                  </a:cubicBezTo>
                  <a:cubicBezTo>
                    <a:pt x="42" y="69"/>
                    <a:pt x="46" y="84"/>
                    <a:pt x="34" y="83"/>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33">
              <a:extLst>
                <a:ext uri="{FF2B5EF4-FFF2-40B4-BE49-F238E27FC236}">
                  <a16:creationId xmlns:a16="http://schemas.microsoft.com/office/drawing/2014/main" id="{68E779AD-27E2-4879-9507-617F725CA2BB}"/>
                </a:ext>
              </a:extLst>
            </p:cNvPr>
            <p:cNvSpPr>
              <a:spLocks/>
            </p:cNvSpPr>
            <p:nvPr/>
          </p:nvSpPr>
          <p:spPr bwMode="auto">
            <a:xfrm>
              <a:off x="2719389" y="3592512"/>
              <a:ext cx="74613" cy="131762"/>
            </a:xfrm>
            <a:custGeom>
              <a:avLst/>
              <a:gdLst>
                <a:gd name="T0" fmla="*/ 15 w 21"/>
                <a:gd name="T1" fmla="*/ 32 h 37"/>
                <a:gd name="T2" fmla="*/ 17 w 21"/>
                <a:gd name="T3" fmla="*/ 23 h 37"/>
                <a:gd name="T4" fmla="*/ 20 w 21"/>
                <a:gd name="T5" fmla="*/ 11 h 37"/>
                <a:gd name="T6" fmla="*/ 19 w 21"/>
                <a:gd name="T7" fmla="*/ 2 h 37"/>
                <a:gd name="T8" fmla="*/ 16 w 21"/>
                <a:gd name="T9" fmla="*/ 2 h 37"/>
                <a:gd name="T10" fmla="*/ 13 w 21"/>
                <a:gd name="T11" fmla="*/ 2 h 37"/>
                <a:gd name="T12" fmla="*/ 11 w 21"/>
                <a:gd name="T13" fmla="*/ 3 h 37"/>
                <a:gd name="T14" fmla="*/ 9 w 21"/>
                <a:gd name="T15" fmla="*/ 5 h 37"/>
                <a:gd name="T16" fmla="*/ 7 w 21"/>
                <a:gd name="T17" fmla="*/ 6 h 37"/>
                <a:gd name="T18" fmla="*/ 7 w 21"/>
                <a:gd name="T19" fmla="*/ 10 h 37"/>
                <a:gd name="T20" fmla="*/ 5 w 21"/>
                <a:gd name="T21" fmla="*/ 18 h 37"/>
                <a:gd name="T22" fmla="*/ 4 w 21"/>
                <a:gd name="T23" fmla="*/ 32 h 37"/>
                <a:gd name="T24" fmla="*/ 15 w 21"/>
                <a:gd name="T25"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7">
                  <a:moveTo>
                    <a:pt x="15" y="32"/>
                  </a:moveTo>
                  <a:cubicBezTo>
                    <a:pt x="15" y="32"/>
                    <a:pt x="13" y="28"/>
                    <a:pt x="17" y="23"/>
                  </a:cubicBezTo>
                  <a:cubicBezTo>
                    <a:pt x="21" y="18"/>
                    <a:pt x="20" y="12"/>
                    <a:pt x="20" y="11"/>
                  </a:cubicBezTo>
                  <a:cubicBezTo>
                    <a:pt x="20" y="9"/>
                    <a:pt x="19" y="2"/>
                    <a:pt x="19" y="2"/>
                  </a:cubicBezTo>
                  <a:cubicBezTo>
                    <a:pt x="17" y="0"/>
                    <a:pt x="17" y="3"/>
                    <a:pt x="16" y="2"/>
                  </a:cubicBezTo>
                  <a:cubicBezTo>
                    <a:pt x="16" y="2"/>
                    <a:pt x="14" y="0"/>
                    <a:pt x="13" y="2"/>
                  </a:cubicBezTo>
                  <a:cubicBezTo>
                    <a:pt x="12" y="3"/>
                    <a:pt x="12" y="3"/>
                    <a:pt x="11" y="3"/>
                  </a:cubicBezTo>
                  <a:cubicBezTo>
                    <a:pt x="10" y="2"/>
                    <a:pt x="9" y="4"/>
                    <a:pt x="9" y="5"/>
                  </a:cubicBezTo>
                  <a:cubicBezTo>
                    <a:pt x="9" y="5"/>
                    <a:pt x="8" y="5"/>
                    <a:pt x="7" y="6"/>
                  </a:cubicBezTo>
                  <a:cubicBezTo>
                    <a:pt x="7" y="7"/>
                    <a:pt x="7" y="8"/>
                    <a:pt x="7" y="10"/>
                  </a:cubicBezTo>
                  <a:cubicBezTo>
                    <a:pt x="7" y="12"/>
                    <a:pt x="7" y="15"/>
                    <a:pt x="5" y="18"/>
                  </a:cubicBezTo>
                  <a:cubicBezTo>
                    <a:pt x="3" y="22"/>
                    <a:pt x="0" y="27"/>
                    <a:pt x="4" y="32"/>
                  </a:cubicBezTo>
                  <a:cubicBezTo>
                    <a:pt x="9" y="37"/>
                    <a:pt x="15" y="32"/>
                    <a:pt x="15" y="3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34">
              <a:extLst>
                <a:ext uri="{FF2B5EF4-FFF2-40B4-BE49-F238E27FC236}">
                  <a16:creationId xmlns:a16="http://schemas.microsoft.com/office/drawing/2014/main" id="{9C5ADC85-50FF-4535-9272-6A2314ABC9E7}"/>
                </a:ext>
              </a:extLst>
            </p:cNvPr>
            <p:cNvSpPr>
              <a:spLocks/>
            </p:cNvSpPr>
            <p:nvPr/>
          </p:nvSpPr>
          <p:spPr bwMode="auto">
            <a:xfrm>
              <a:off x="2779714" y="3527425"/>
              <a:ext cx="14288" cy="20637"/>
            </a:xfrm>
            <a:custGeom>
              <a:avLst/>
              <a:gdLst>
                <a:gd name="T0" fmla="*/ 0 w 4"/>
                <a:gd name="T1" fmla="*/ 4 h 6"/>
                <a:gd name="T2" fmla="*/ 1 w 4"/>
                <a:gd name="T3" fmla="*/ 1 h 6"/>
                <a:gd name="T4" fmla="*/ 3 w 4"/>
                <a:gd name="T5" fmla="*/ 0 h 6"/>
                <a:gd name="T6" fmla="*/ 4 w 4"/>
                <a:gd name="T7" fmla="*/ 2 h 6"/>
                <a:gd name="T8" fmla="*/ 2 w 4"/>
                <a:gd name="T9" fmla="*/ 5 h 6"/>
                <a:gd name="T10" fmla="*/ 0 w 4"/>
                <a:gd name="T11" fmla="*/ 5 h 6"/>
                <a:gd name="T12" fmla="*/ 0 w 4"/>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4"/>
                  </a:moveTo>
                  <a:cubicBezTo>
                    <a:pt x="1" y="1"/>
                    <a:pt x="1" y="1"/>
                    <a:pt x="1" y="1"/>
                  </a:cubicBezTo>
                  <a:cubicBezTo>
                    <a:pt x="2" y="0"/>
                    <a:pt x="2" y="0"/>
                    <a:pt x="3" y="0"/>
                  </a:cubicBezTo>
                  <a:cubicBezTo>
                    <a:pt x="4" y="1"/>
                    <a:pt x="4" y="2"/>
                    <a:pt x="4" y="2"/>
                  </a:cubicBezTo>
                  <a:cubicBezTo>
                    <a:pt x="2" y="5"/>
                    <a:pt x="2" y="5"/>
                    <a:pt x="2" y="5"/>
                  </a:cubicBezTo>
                  <a:cubicBezTo>
                    <a:pt x="2" y="6"/>
                    <a:pt x="1" y="6"/>
                    <a:pt x="0" y="5"/>
                  </a:cubicBezTo>
                  <a:cubicBezTo>
                    <a:pt x="0" y="5"/>
                    <a:pt x="0" y="4"/>
                    <a:pt x="0" y="4"/>
                  </a:cubicBezTo>
                  <a:close/>
                </a:path>
              </a:pathLst>
            </a:custGeom>
            <a:solidFill>
              <a:srgbClr val="8FA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35">
              <a:extLst>
                <a:ext uri="{FF2B5EF4-FFF2-40B4-BE49-F238E27FC236}">
                  <a16:creationId xmlns:a16="http://schemas.microsoft.com/office/drawing/2014/main" id="{1509EB97-AB4C-487C-A765-E3561E2A73B1}"/>
                </a:ext>
              </a:extLst>
            </p:cNvPr>
            <p:cNvSpPr>
              <a:spLocks/>
            </p:cNvSpPr>
            <p:nvPr/>
          </p:nvSpPr>
          <p:spPr bwMode="auto">
            <a:xfrm>
              <a:off x="2708276" y="3538537"/>
              <a:ext cx="82550" cy="153987"/>
            </a:xfrm>
            <a:custGeom>
              <a:avLst/>
              <a:gdLst>
                <a:gd name="T0" fmla="*/ 1 w 23"/>
                <a:gd name="T1" fmla="*/ 43 h 43"/>
                <a:gd name="T2" fmla="*/ 1 w 23"/>
                <a:gd name="T3" fmla="*/ 43 h 43"/>
                <a:gd name="T4" fmla="*/ 2 w 23"/>
                <a:gd name="T5" fmla="*/ 36 h 43"/>
                <a:gd name="T6" fmla="*/ 19 w 23"/>
                <a:gd name="T7" fmla="*/ 1 h 43"/>
                <a:gd name="T8" fmla="*/ 22 w 23"/>
                <a:gd name="T9" fmla="*/ 0 h 43"/>
                <a:gd name="T10" fmla="*/ 23 w 23"/>
                <a:gd name="T11" fmla="*/ 3 h 43"/>
                <a:gd name="T12" fmla="*/ 6 w 23"/>
                <a:gd name="T13" fmla="*/ 38 h 43"/>
                <a:gd name="T14" fmla="*/ 1 w 2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3">
                  <a:moveTo>
                    <a:pt x="1" y="43"/>
                  </a:moveTo>
                  <a:cubicBezTo>
                    <a:pt x="1" y="43"/>
                    <a:pt x="1" y="43"/>
                    <a:pt x="1" y="43"/>
                  </a:cubicBezTo>
                  <a:cubicBezTo>
                    <a:pt x="0" y="42"/>
                    <a:pt x="2" y="37"/>
                    <a:pt x="2" y="36"/>
                  </a:cubicBezTo>
                  <a:cubicBezTo>
                    <a:pt x="19" y="1"/>
                    <a:pt x="19" y="1"/>
                    <a:pt x="19" y="1"/>
                  </a:cubicBezTo>
                  <a:cubicBezTo>
                    <a:pt x="19" y="0"/>
                    <a:pt x="21" y="0"/>
                    <a:pt x="22" y="0"/>
                  </a:cubicBezTo>
                  <a:cubicBezTo>
                    <a:pt x="23" y="1"/>
                    <a:pt x="23" y="2"/>
                    <a:pt x="23" y="3"/>
                  </a:cubicBezTo>
                  <a:cubicBezTo>
                    <a:pt x="6" y="38"/>
                    <a:pt x="6" y="38"/>
                    <a:pt x="6" y="38"/>
                  </a:cubicBezTo>
                  <a:cubicBezTo>
                    <a:pt x="6" y="39"/>
                    <a:pt x="2" y="43"/>
                    <a:pt x="1" y="43"/>
                  </a:cubicBezTo>
                  <a:close/>
                </a:path>
              </a:pathLst>
            </a:custGeom>
            <a:solidFill>
              <a:srgbClr val="4C5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36">
              <a:extLst>
                <a:ext uri="{FF2B5EF4-FFF2-40B4-BE49-F238E27FC236}">
                  <a16:creationId xmlns:a16="http://schemas.microsoft.com/office/drawing/2014/main" id="{09B90572-B490-44A7-A00B-E80C9EBFE21E}"/>
                </a:ext>
              </a:extLst>
            </p:cNvPr>
            <p:cNvSpPr>
              <a:spLocks/>
            </p:cNvSpPr>
            <p:nvPr/>
          </p:nvSpPr>
          <p:spPr bwMode="auto">
            <a:xfrm>
              <a:off x="2770189" y="3548062"/>
              <a:ext cx="17463" cy="15875"/>
            </a:xfrm>
            <a:custGeom>
              <a:avLst/>
              <a:gdLst>
                <a:gd name="T0" fmla="*/ 9 w 11"/>
                <a:gd name="T1" fmla="*/ 10 h 10"/>
                <a:gd name="T2" fmla="*/ 0 w 11"/>
                <a:gd name="T3" fmla="*/ 5 h 10"/>
                <a:gd name="T4" fmla="*/ 2 w 11"/>
                <a:gd name="T5" fmla="*/ 0 h 10"/>
                <a:gd name="T6" fmla="*/ 11 w 11"/>
                <a:gd name="T7" fmla="*/ 5 h 10"/>
                <a:gd name="T8" fmla="*/ 9 w 11"/>
                <a:gd name="T9" fmla="*/ 10 h 10"/>
              </a:gdLst>
              <a:ahLst/>
              <a:cxnLst>
                <a:cxn ang="0">
                  <a:pos x="T0" y="T1"/>
                </a:cxn>
                <a:cxn ang="0">
                  <a:pos x="T2" y="T3"/>
                </a:cxn>
                <a:cxn ang="0">
                  <a:pos x="T4" y="T5"/>
                </a:cxn>
                <a:cxn ang="0">
                  <a:pos x="T6" y="T7"/>
                </a:cxn>
                <a:cxn ang="0">
                  <a:pos x="T8" y="T9"/>
                </a:cxn>
              </a:cxnLst>
              <a:rect l="0" t="0" r="r" b="b"/>
              <a:pathLst>
                <a:path w="11" h="10">
                  <a:moveTo>
                    <a:pt x="9" y="10"/>
                  </a:moveTo>
                  <a:lnTo>
                    <a:pt x="0" y="5"/>
                  </a:lnTo>
                  <a:lnTo>
                    <a:pt x="2" y="0"/>
                  </a:lnTo>
                  <a:lnTo>
                    <a:pt x="11" y="5"/>
                  </a:lnTo>
                  <a:lnTo>
                    <a:pt x="9" y="10"/>
                  </a:lnTo>
                  <a:close/>
                </a:path>
              </a:pathLst>
            </a:custGeom>
            <a:solidFill>
              <a:srgbClr val="8FA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37">
              <a:extLst>
                <a:ext uri="{FF2B5EF4-FFF2-40B4-BE49-F238E27FC236}">
                  <a16:creationId xmlns:a16="http://schemas.microsoft.com/office/drawing/2014/main" id="{A2A87C78-A7EB-4186-8393-224A6B8EAB1B}"/>
                </a:ext>
              </a:extLst>
            </p:cNvPr>
            <p:cNvSpPr>
              <a:spLocks/>
            </p:cNvSpPr>
            <p:nvPr/>
          </p:nvSpPr>
          <p:spPr bwMode="auto">
            <a:xfrm>
              <a:off x="2759076" y="3548062"/>
              <a:ext cx="25400" cy="47625"/>
            </a:xfrm>
            <a:custGeom>
              <a:avLst/>
              <a:gdLst>
                <a:gd name="T0" fmla="*/ 2 w 16"/>
                <a:gd name="T1" fmla="*/ 30 h 30"/>
                <a:gd name="T2" fmla="*/ 2 w 16"/>
                <a:gd name="T3" fmla="*/ 30 h 30"/>
                <a:gd name="T4" fmla="*/ 0 w 16"/>
                <a:gd name="T5" fmla="*/ 28 h 30"/>
                <a:gd name="T6" fmla="*/ 13 w 16"/>
                <a:gd name="T7" fmla="*/ 0 h 30"/>
                <a:gd name="T8" fmla="*/ 16 w 16"/>
                <a:gd name="T9" fmla="*/ 0 h 30"/>
                <a:gd name="T10" fmla="*/ 16 w 16"/>
                <a:gd name="T11" fmla="*/ 3 h 30"/>
                <a:gd name="T12" fmla="*/ 2 w 16"/>
                <a:gd name="T13" fmla="*/ 30 h 30"/>
                <a:gd name="T14" fmla="*/ 2 w 16"/>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0">
                  <a:moveTo>
                    <a:pt x="2" y="30"/>
                  </a:moveTo>
                  <a:lnTo>
                    <a:pt x="2" y="30"/>
                  </a:lnTo>
                  <a:lnTo>
                    <a:pt x="0" y="28"/>
                  </a:lnTo>
                  <a:lnTo>
                    <a:pt x="13" y="0"/>
                  </a:lnTo>
                  <a:lnTo>
                    <a:pt x="16" y="0"/>
                  </a:lnTo>
                  <a:lnTo>
                    <a:pt x="16" y="3"/>
                  </a:lnTo>
                  <a:lnTo>
                    <a:pt x="2" y="30"/>
                  </a:lnTo>
                  <a:lnTo>
                    <a:pt x="2" y="30"/>
                  </a:lnTo>
                  <a:close/>
                </a:path>
              </a:pathLst>
            </a:custGeom>
            <a:solidFill>
              <a:srgbClr val="CAD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38">
              <a:extLst>
                <a:ext uri="{FF2B5EF4-FFF2-40B4-BE49-F238E27FC236}">
                  <a16:creationId xmlns:a16="http://schemas.microsoft.com/office/drawing/2014/main" id="{BCF2E88A-3DE8-4294-8F8A-062229A4D89F}"/>
                </a:ext>
              </a:extLst>
            </p:cNvPr>
            <p:cNvSpPr>
              <a:spLocks/>
            </p:cNvSpPr>
            <p:nvPr/>
          </p:nvSpPr>
          <p:spPr bwMode="auto">
            <a:xfrm>
              <a:off x="2733676" y="3559175"/>
              <a:ext cx="57150" cy="133350"/>
            </a:xfrm>
            <a:custGeom>
              <a:avLst/>
              <a:gdLst>
                <a:gd name="T0" fmla="*/ 7 w 16"/>
                <a:gd name="T1" fmla="*/ 37 h 37"/>
                <a:gd name="T2" fmla="*/ 12 w 16"/>
                <a:gd name="T3" fmla="*/ 28 h 37"/>
                <a:gd name="T4" fmla="*/ 13 w 16"/>
                <a:gd name="T5" fmla="*/ 26 h 37"/>
                <a:gd name="T6" fmla="*/ 14 w 16"/>
                <a:gd name="T7" fmla="*/ 24 h 37"/>
                <a:gd name="T8" fmla="*/ 14 w 16"/>
                <a:gd name="T9" fmla="*/ 23 h 37"/>
                <a:gd name="T10" fmla="*/ 15 w 16"/>
                <a:gd name="T11" fmla="*/ 21 h 37"/>
                <a:gd name="T12" fmla="*/ 15 w 16"/>
                <a:gd name="T13" fmla="*/ 19 h 37"/>
                <a:gd name="T14" fmla="*/ 15 w 16"/>
                <a:gd name="T15" fmla="*/ 17 h 37"/>
                <a:gd name="T16" fmla="*/ 16 w 16"/>
                <a:gd name="T17" fmla="*/ 14 h 37"/>
                <a:gd name="T18" fmla="*/ 12 w 16"/>
                <a:gd name="T19" fmla="*/ 6 h 37"/>
                <a:gd name="T20" fmla="*/ 6 w 16"/>
                <a:gd name="T21" fmla="*/ 0 h 37"/>
                <a:gd name="T22" fmla="*/ 6 w 16"/>
                <a:gd name="T23" fmla="*/ 6 h 37"/>
                <a:gd name="T24" fmla="*/ 9 w 16"/>
                <a:gd name="T25" fmla="*/ 12 h 37"/>
                <a:gd name="T26" fmla="*/ 3 w 16"/>
                <a:gd name="T27" fmla="*/ 9 h 37"/>
                <a:gd name="T28" fmla="*/ 1 w 16"/>
                <a:gd name="T29" fmla="*/ 11 h 37"/>
                <a:gd name="T30" fmla="*/ 3 w 16"/>
                <a:gd name="T31" fmla="*/ 14 h 37"/>
                <a:gd name="T32" fmla="*/ 1 w 16"/>
                <a:gd name="T33" fmla="*/ 15 h 37"/>
                <a:gd name="T34" fmla="*/ 3 w 16"/>
                <a:gd name="T35" fmla="*/ 19 h 37"/>
                <a:gd name="T36" fmla="*/ 1 w 16"/>
                <a:gd name="T37" fmla="*/ 20 h 37"/>
                <a:gd name="T38" fmla="*/ 5 w 16"/>
                <a:gd name="T39" fmla="*/ 28 h 37"/>
                <a:gd name="T40" fmla="*/ 7 w 16"/>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7">
                  <a:moveTo>
                    <a:pt x="7" y="37"/>
                  </a:moveTo>
                  <a:cubicBezTo>
                    <a:pt x="7" y="37"/>
                    <a:pt x="10" y="34"/>
                    <a:pt x="12" y="28"/>
                  </a:cubicBezTo>
                  <a:cubicBezTo>
                    <a:pt x="12" y="27"/>
                    <a:pt x="13" y="27"/>
                    <a:pt x="13" y="26"/>
                  </a:cubicBezTo>
                  <a:cubicBezTo>
                    <a:pt x="14" y="26"/>
                    <a:pt x="14" y="25"/>
                    <a:pt x="14" y="24"/>
                  </a:cubicBezTo>
                  <a:cubicBezTo>
                    <a:pt x="14" y="24"/>
                    <a:pt x="14" y="23"/>
                    <a:pt x="14" y="23"/>
                  </a:cubicBezTo>
                  <a:cubicBezTo>
                    <a:pt x="15" y="22"/>
                    <a:pt x="14" y="21"/>
                    <a:pt x="15" y="21"/>
                  </a:cubicBezTo>
                  <a:cubicBezTo>
                    <a:pt x="15" y="20"/>
                    <a:pt x="15" y="20"/>
                    <a:pt x="15" y="19"/>
                  </a:cubicBezTo>
                  <a:cubicBezTo>
                    <a:pt x="16" y="18"/>
                    <a:pt x="15" y="17"/>
                    <a:pt x="15" y="17"/>
                  </a:cubicBezTo>
                  <a:cubicBezTo>
                    <a:pt x="16" y="15"/>
                    <a:pt x="16" y="14"/>
                    <a:pt x="16" y="14"/>
                  </a:cubicBezTo>
                  <a:cubicBezTo>
                    <a:pt x="16" y="13"/>
                    <a:pt x="12" y="7"/>
                    <a:pt x="12" y="6"/>
                  </a:cubicBezTo>
                  <a:cubicBezTo>
                    <a:pt x="11" y="5"/>
                    <a:pt x="7" y="0"/>
                    <a:pt x="6" y="0"/>
                  </a:cubicBezTo>
                  <a:cubicBezTo>
                    <a:pt x="6" y="0"/>
                    <a:pt x="4" y="3"/>
                    <a:pt x="6" y="6"/>
                  </a:cubicBezTo>
                  <a:cubicBezTo>
                    <a:pt x="8" y="9"/>
                    <a:pt x="10" y="13"/>
                    <a:pt x="9" y="12"/>
                  </a:cubicBezTo>
                  <a:cubicBezTo>
                    <a:pt x="9" y="12"/>
                    <a:pt x="5" y="9"/>
                    <a:pt x="3" y="9"/>
                  </a:cubicBezTo>
                  <a:cubicBezTo>
                    <a:pt x="2" y="8"/>
                    <a:pt x="1" y="10"/>
                    <a:pt x="1" y="11"/>
                  </a:cubicBezTo>
                  <a:cubicBezTo>
                    <a:pt x="1" y="11"/>
                    <a:pt x="3" y="14"/>
                    <a:pt x="3" y="14"/>
                  </a:cubicBezTo>
                  <a:cubicBezTo>
                    <a:pt x="3" y="14"/>
                    <a:pt x="1" y="14"/>
                    <a:pt x="1" y="15"/>
                  </a:cubicBezTo>
                  <a:cubicBezTo>
                    <a:pt x="0" y="17"/>
                    <a:pt x="2" y="18"/>
                    <a:pt x="3" y="19"/>
                  </a:cubicBezTo>
                  <a:cubicBezTo>
                    <a:pt x="3" y="19"/>
                    <a:pt x="1" y="19"/>
                    <a:pt x="1" y="20"/>
                  </a:cubicBezTo>
                  <a:cubicBezTo>
                    <a:pt x="0" y="23"/>
                    <a:pt x="7" y="25"/>
                    <a:pt x="5" y="28"/>
                  </a:cubicBezTo>
                  <a:cubicBezTo>
                    <a:pt x="4" y="29"/>
                    <a:pt x="4" y="35"/>
                    <a:pt x="7" y="37"/>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39">
              <a:extLst>
                <a:ext uri="{FF2B5EF4-FFF2-40B4-BE49-F238E27FC236}">
                  <a16:creationId xmlns:a16="http://schemas.microsoft.com/office/drawing/2014/main" id="{486094A4-7521-4410-83B4-FB2872DD2106}"/>
                </a:ext>
              </a:extLst>
            </p:cNvPr>
            <p:cNvSpPr>
              <a:spLocks/>
            </p:cNvSpPr>
            <p:nvPr/>
          </p:nvSpPr>
          <p:spPr bwMode="auto">
            <a:xfrm>
              <a:off x="2725739" y="3433762"/>
              <a:ext cx="50800" cy="28575"/>
            </a:xfrm>
            <a:custGeom>
              <a:avLst/>
              <a:gdLst>
                <a:gd name="T0" fmla="*/ 12 w 14"/>
                <a:gd name="T1" fmla="*/ 8 h 8"/>
                <a:gd name="T2" fmla="*/ 2 w 14"/>
                <a:gd name="T3" fmla="*/ 8 h 8"/>
                <a:gd name="T4" fmla="*/ 0 w 14"/>
                <a:gd name="T5" fmla="*/ 7 h 8"/>
                <a:gd name="T6" fmla="*/ 0 w 14"/>
                <a:gd name="T7" fmla="*/ 2 h 8"/>
                <a:gd name="T8" fmla="*/ 2 w 14"/>
                <a:gd name="T9" fmla="*/ 0 h 8"/>
                <a:gd name="T10" fmla="*/ 12 w 14"/>
                <a:gd name="T11" fmla="*/ 0 h 8"/>
                <a:gd name="T12" fmla="*/ 14 w 14"/>
                <a:gd name="T13" fmla="*/ 2 h 8"/>
                <a:gd name="T14" fmla="*/ 14 w 14"/>
                <a:gd name="T15" fmla="*/ 7 h 8"/>
                <a:gd name="T16" fmla="*/ 12 w 1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8">
                  <a:moveTo>
                    <a:pt x="12" y="8"/>
                  </a:moveTo>
                  <a:cubicBezTo>
                    <a:pt x="2" y="8"/>
                    <a:pt x="2" y="8"/>
                    <a:pt x="2" y="8"/>
                  </a:cubicBezTo>
                  <a:cubicBezTo>
                    <a:pt x="1" y="8"/>
                    <a:pt x="0" y="8"/>
                    <a:pt x="0" y="7"/>
                  </a:cubicBezTo>
                  <a:cubicBezTo>
                    <a:pt x="0" y="2"/>
                    <a:pt x="0" y="2"/>
                    <a:pt x="0" y="2"/>
                  </a:cubicBezTo>
                  <a:cubicBezTo>
                    <a:pt x="0" y="1"/>
                    <a:pt x="1" y="0"/>
                    <a:pt x="2" y="0"/>
                  </a:cubicBezTo>
                  <a:cubicBezTo>
                    <a:pt x="12" y="0"/>
                    <a:pt x="12" y="0"/>
                    <a:pt x="12" y="0"/>
                  </a:cubicBezTo>
                  <a:cubicBezTo>
                    <a:pt x="13" y="0"/>
                    <a:pt x="14" y="1"/>
                    <a:pt x="14" y="2"/>
                  </a:cubicBezTo>
                  <a:cubicBezTo>
                    <a:pt x="14" y="7"/>
                    <a:pt x="14" y="7"/>
                    <a:pt x="14" y="7"/>
                  </a:cubicBezTo>
                  <a:cubicBezTo>
                    <a:pt x="14" y="8"/>
                    <a:pt x="13" y="8"/>
                    <a:pt x="12" y="8"/>
                  </a:cubicBezTo>
                </a:path>
              </a:pathLst>
            </a:custGeom>
            <a:solidFill>
              <a:srgbClr val="E0E4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Freeform 40">
              <a:extLst>
                <a:ext uri="{FF2B5EF4-FFF2-40B4-BE49-F238E27FC236}">
                  <a16:creationId xmlns:a16="http://schemas.microsoft.com/office/drawing/2014/main" id="{A2A61CE1-C653-4171-9E64-FD9DBE683794}"/>
                </a:ext>
              </a:extLst>
            </p:cNvPr>
            <p:cNvSpPr>
              <a:spLocks/>
            </p:cNvSpPr>
            <p:nvPr/>
          </p:nvSpPr>
          <p:spPr bwMode="auto">
            <a:xfrm>
              <a:off x="2798764" y="3433762"/>
              <a:ext cx="49213" cy="28575"/>
            </a:xfrm>
            <a:custGeom>
              <a:avLst/>
              <a:gdLst>
                <a:gd name="T0" fmla="*/ 12 w 14"/>
                <a:gd name="T1" fmla="*/ 8 h 8"/>
                <a:gd name="T2" fmla="*/ 2 w 14"/>
                <a:gd name="T3" fmla="*/ 8 h 8"/>
                <a:gd name="T4" fmla="*/ 0 w 14"/>
                <a:gd name="T5" fmla="*/ 6 h 8"/>
                <a:gd name="T6" fmla="*/ 0 w 14"/>
                <a:gd name="T7" fmla="*/ 1 h 8"/>
                <a:gd name="T8" fmla="*/ 2 w 14"/>
                <a:gd name="T9" fmla="*/ 0 h 8"/>
                <a:gd name="T10" fmla="*/ 12 w 14"/>
                <a:gd name="T11" fmla="*/ 0 h 8"/>
                <a:gd name="T12" fmla="*/ 14 w 14"/>
                <a:gd name="T13" fmla="*/ 1 h 8"/>
                <a:gd name="T14" fmla="*/ 14 w 14"/>
                <a:gd name="T15" fmla="*/ 6 h 8"/>
                <a:gd name="T16" fmla="*/ 12 w 1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8">
                  <a:moveTo>
                    <a:pt x="12" y="8"/>
                  </a:moveTo>
                  <a:cubicBezTo>
                    <a:pt x="2" y="8"/>
                    <a:pt x="2" y="8"/>
                    <a:pt x="2" y="8"/>
                  </a:cubicBezTo>
                  <a:cubicBezTo>
                    <a:pt x="1" y="8"/>
                    <a:pt x="0" y="7"/>
                    <a:pt x="0" y="6"/>
                  </a:cubicBezTo>
                  <a:cubicBezTo>
                    <a:pt x="0" y="1"/>
                    <a:pt x="0" y="1"/>
                    <a:pt x="0" y="1"/>
                  </a:cubicBezTo>
                  <a:cubicBezTo>
                    <a:pt x="0" y="1"/>
                    <a:pt x="1" y="0"/>
                    <a:pt x="2" y="0"/>
                  </a:cubicBezTo>
                  <a:cubicBezTo>
                    <a:pt x="12" y="0"/>
                    <a:pt x="12" y="0"/>
                    <a:pt x="12" y="0"/>
                  </a:cubicBezTo>
                  <a:cubicBezTo>
                    <a:pt x="13" y="0"/>
                    <a:pt x="14" y="1"/>
                    <a:pt x="14" y="1"/>
                  </a:cubicBezTo>
                  <a:cubicBezTo>
                    <a:pt x="14" y="6"/>
                    <a:pt x="14" y="6"/>
                    <a:pt x="14" y="6"/>
                  </a:cubicBezTo>
                  <a:cubicBezTo>
                    <a:pt x="14" y="7"/>
                    <a:pt x="13" y="8"/>
                    <a:pt x="12" y="8"/>
                  </a:cubicBezTo>
                </a:path>
              </a:pathLst>
            </a:custGeom>
            <a:solidFill>
              <a:srgbClr val="E0E4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Freeform 41">
              <a:extLst>
                <a:ext uri="{FF2B5EF4-FFF2-40B4-BE49-F238E27FC236}">
                  <a16:creationId xmlns:a16="http://schemas.microsoft.com/office/drawing/2014/main" id="{9D6D150F-CEF0-44AF-A754-975911B8F9AD}"/>
                </a:ext>
              </a:extLst>
            </p:cNvPr>
            <p:cNvSpPr>
              <a:spLocks/>
            </p:cNvSpPr>
            <p:nvPr/>
          </p:nvSpPr>
          <p:spPr bwMode="auto">
            <a:xfrm>
              <a:off x="2725739" y="3433762"/>
              <a:ext cx="47625" cy="28575"/>
            </a:xfrm>
            <a:custGeom>
              <a:avLst/>
              <a:gdLst>
                <a:gd name="T0" fmla="*/ 25 w 30"/>
                <a:gd name="T1" fmla="*/ 0 h 18"/>
                <a:gd name="T2" fmla="*/ 25 w 30"/>
                <a:gd name="T3" fmla="*/ 0 h 18"/>
                <a:gd name="T4" fmla="*/ 5 w 30"/>
                <a:gd name="T5" fmla="*/ 0 h 18"/>
                <a:gd name="T6" fmla="*/ 0 w 30"/>
                <a:gd name="T7" fmla="*/ 5 h 18"/>
                <a:gd name="T8" fmla="*/ 0 w 30"/>
                <a:gd name="T9" fmla="*/ 14 h 18"/>
                <a:gd name="T10" fmla="*/ 3 w 30"/>
                <a:gd name="T11" fmla="*/ 18 h 18"/>
                <a:gd name="T12" fmla="*/ 30 w 30"/>
                <a:gd name="T13" fmla="*/ 2 h 18"/>
                <a:gd name="T14" fmla="*/ 25 w 30"/>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8">
                  <a:moveTo>
                    <a:pt x="25" y="0"/>
                  </a:moveTo>
                  <a:lnTo>
                    <a:pt x="25" y="0"/>
                  </a:lnTo>
                  <a:lnTo>
                    <a:pt x="5" y="0"/>
                  </a:lnTo>
                  <a:lnTo>
                    <a:pt x="0" y="5"/>
                  </a:lnTo>
                  <a:lnTo>
                    <a:pt x="0" y="14"/>
                  </a:lnTo>
                  <a:lnTo>
                    <a:pt x="3" y="18"/>
                  </a:lnTo>
                  <a:lnTo>
                    <a:pt x="30" y="2"/>
                  </a:lnTo>
                  <a:lnTo>
                    <a:pt x="25" y="0"/>
                  </a:lnTo>
                  <a:close/>
                </a:path>
              </a:pathLst>
            </a:custGeom>
            <a:solidFill>
              <a:srgbClr val="EEE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42">
              <a:extLst>
                <a:ext uri="{FF2B5EF4-FFF2-40B4-BE49-F238E27FC236}">
                  <a16:creationId xmlns:a16="http://schemas.microsoft.com/office/drawing/2014/main" id="{95EFF464-E2E9-482A-820E-4EBBFB185DF0}"/>
                </a:ext>
              </a:extLst>
            </p:cNvPr>
            <p:cNvSpPr>
              <a:spLocks/>
            </p:cNvSpPr>
            <p:nvPr/>
          </p:nvSpPr>
          <p:spPr bwMode="auto">
            <a:xfrm>
              <a:off x="2725739" y="3433762"/>
              <a:ext cx="47625" cy="28575"/>
            </a:xfrm>
            <a:custGeom>
              <a:avLst/>
              <a:gdLst>
                <a:gd name="T0" fmla="*/ 25 w 30"/>
                <a:gd name="T1" fmla="*/ 0 h 18"/>
                <a:gd name="T2" fmla="*/ 25 w 30"/>
                <a:gd name="T3" fmla="*/ 0 h 18"/>
                <a:gd name="T4" fmla="*/ 5 w 30"/>
                <a:gd name="T5" fmla="*/ 0 h 18"/>
                <a:gd name="T6" fmla="*/ 0 w 30"/>
                <a:gd name="T7" fmla="*/ 5 h 18"/>
                <a:gd name="T8" fmla="*/ 0 w 30"/>
                <a:gd name="T9" fmla="*/ 14 h 18"/>
                <a:gd name="T10" fmla="*/ 3 w 30"/>
                <a:gd name="T11" fmla="*/ 18 h 18"/>
                <a:gd name="T12" fmla="*/ 30 w 30"/>
                <a:gd name="T13" fmla="*/ 2 h 18"/>
                <a:gd name="T14" fmla="*/ 25 w 30"/>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8">
                  <a:moveTo>
                    <a:pt x="25" y="0"/>
                  </a:moveTo>
                  <a:lnTo>
                    <a:pt x="25" y="0"/>
                  </a:lnTo>
                  <a:lnTo>
                    <a:pt x="5" y="0"/>
                  </a:lnTo>
                  <a:lnTo>
                    <a:pt x="0" y="5"/>
                  </a:lnTo>
                  <a:lnTo>
                    <a:pt x="0" y="14"/>
                  </a:lnTo>
                  <a:lnTo>
                    <a:pt x="3" y="18"/>
                  </a:lnTo>
                  <a:lnTo>
                    <a:pt x="30" y="2"/>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Rectangle 43">
              <a:extLst>
                <a:ext uri="{FF2B5EF4-FFF2-40B4-BE49-F238E27FC236}">
                  <a16:creationId xmlns:a16="http://schemas.microsoft.com/office/drawing/2014/main" id="{0E7B6A82-F714-4291-A3F9-4CD56D12486E}"/>
                </a:ext>
              </a:extLst>
            </p:cNvPr>
            <p:cNvSpPr>
              <a:spLocks noChangeArrowheads="1"/>
            </p:cNvSpPr>
            <p:nvPr/>
          </p:nvSpPr>
          <p:spPr bwMode="auto">
            <a:xfrm>
              <a:off x="2798764" y="3448050"/>
              <a:ext cx="1588" cy="7937"/>
            </a:xfrm>
            <a:prstGeom prst="rect">
              <a:avLst/>
            </a:prstGeom>
            <a:solidFill>
              <a:srgbClr val="FDD8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Freeform 44">
              <a:extLst>
                <a:ext uri="{FF2B5EF4-FFF2-40B4-BE49-F238E27FC236}">
                  <a16:creationId xmlns:a16="http://schemas.microsoft.com/office/drawing/2014/main" id="{02898781-E056-47F5-B0FA-1E639B3187D1}"/>
                </a:ext>
              </a:extLst>
            </p:cNvPr>
            <p:cNvSpPr>
              <a:spLocks/>
            </p:cNvSpPr>
            <p:nvPr/>
          </p:nvSpPr>
          <p:spPr bwMode="auto">
            <a:xfrm>
              <a:off x="2798764" y="3448050"/>
              <a:ext cx="0" cy="7937"/>
            </a:xfrm>
            <a:custGeom>
              <a:avLst/>
              <a:gdLst>
                <a:gd name="T0" fmla="*/ 0 h 5"/>
                <a:gd name="T1" fmla="*/ 5 h 5"/>
                <a:gd name="T2" fmla="*/ 5 h 5"/>
                <a:gd name="T3" fmla="*/ 0 h 5"/>
              </a:gdLst>
              <a:ahLst/>
              <a:cxnLst>
                <a:cxn ang="0">
                  <a:pos x="0" y="T0"/>
                </a:cxn>
                <a:cxn ang="0">
                  <a:pos x="0" y="T1"/>
                </a:cxn>
                <a:cxn ang="0">
                  <a:pos x="0" y="T2"/>
                </a:cxn>
                <a:cxn ang="0">
                  <a:pos x="0" y="T3"/>
                </a:cxn>
              </a:cxnLst>
              <a:rect l="0" t="0" r="r" b="b"/>
              <a:pathLst>
                <a:path h="5">
                  <a:moveTo>
                    <a:pt x="0" y="0"/>
                  </a:moveTo>
                  <a:lnTo>
                    <a:pt x="0" y="5"/>
                  </a:ln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45">
              <a:extLst>
                <a:ext uri="{FF2B5EF4-FFF2-40B4-BE49-F238E27FC236}">
                  <a16:creationId xmlns:a16="http://schemas.microsoft.com/office/drawing/2014/main" id="{463AD049-71FD-4C9C-A6A3-A688A26B34C8}"/>
                </a:ext>
              </a:extLst>
            </p:cNvPr>
            <p:cNvSpPr>
              <a:spLocks/>
            </p:cNvSpPr>
            <p:nvPr/>
          </p:nvSpPr>
          <p:spPr bwMode="auto">
            <a:xfrm>
              <a:off x="2798764" y="3433762"/>
              <a:ext cx="46038" cy="25400"/>
            </a:xfrm>
            <a:custGeom>
              <a:avLst/>
              <a:gdLst>
                <a:gd name="T0" fmla="*/ 24 w 29"/>
                <a:gd name="T1" fmla="*/ 0 h 16"/>
                <a:gd name="T2" fmla="*/ 4 w 29"/>
                <a:gd name="T3" fmla="*/ 0 h 16"/>
                <a:gd name="T4" fmla="*/ 0 w 29"/>
                <a:gd name="T5" fmla="*/ 2 h 16"/>
                <a:gd name="T6" fmla="*/ 0 w 29"/>
                <a:gd name="T7" fmla="*/ 9 h 16"/>
                <a:gd name="T8" fmla="*/ 0 w 29"/>
                <a:gd name="T9" fmla="*/ 14 h 16"/>
                <a:gd name="T10" fmla="*/ 0 w 29"/>
                <a:gd name="T11" fmla="*/ 16 h 16"/>
                <a:gd name="T12" fmla="*/ 29 w 29"/>
                <a:gd name="T13" fmla="*/ 2 h 16"/>
                <a:gd name="T14" fmla="*/ 24 w 29"/>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6">
                  <a:moveTo>
                    <a:pt x="24" y="0"/>
                  </a:moveTo>
                  <a:lnTo>
                    <a:pt x="4" y="0"/>
                  </a:lnTo>
                  <a:lnTo>
                    <a:pt x="0" y="2"/>
                  </a:lnTo>
                  <a:lnTo>
                    <a:pt x="0" y="9"/>
                  </a:lnTo>
                  <a:lnTo>
                    <a:pt x="0" y="14"/>
                  </a:lnTo>
                  <a:lnTo>
                    <a:pt x="0" y="16"/>
                  </a:lnTo>
                  <a:lnTo>
                    <a:pt x="29" y="2"/>
                  </a:lnTo>
                  <a:lnTo>
                    <a:pt x="24" y="0"/>
                  </a:lnTo>
                  <a:close/>
                </a:path>
              </a:pathLst>
            </a:custGeom>
            <a:solidFill>
              <a:srgbClr val="EEE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46">
              <a:extLst>
                <a:ext uri="{FF2B5EF4-FFF2-40B4-BE49-F238E27FC236}">
                  <a16:creationId xmlns:a16="http://schemas.microsoft.com/office/drawing/2014/main" id="{83AB885A-5CE7-4E47-B305-9D7FFB1654F6}"/>
                </a:ext>
              </a:extLst>
            </p:cNvPr>
            <p:cNvSpPr>
              <a:spLocks/>
            </p:cNvSpPr>
            <p:nvPr/>
          </p:nvSpPr>
          <p:spPr bwMode="auto">
            <a:xfrm>
              <a:off x="2798764" y="3433762"/>
              <a:ext cx="46038" cy="25400"/>
            </a:xfrm>
            <a:custGeom>
              <a:avLst/>
              <a:gdLst>
                <a:gd name="T0" fmla="*/ 24 w 29"/>
                <a:gd name="T1" fmla="*/ 0 h 16"/>
                <a:gd name="T2" fmla="*/ 4 w 29"/>
                <a:gd name="T3" fmla="*/ 0 h 16"/>
                <a:gd name="T4" fmla="*/ 0 w 29"/>
                <a:gd name="T5" fmla="*/ 2 h 16"/>
                <a:gd name="T6" fmla="*/ 0 w 29"/>
                <a:gd name="T7" fmla="*/ 9 h 16"/>
                <a:gd name="T8" fmla="*/ 0 w 29"/>
                <a:gd name="T9" fmla="*/ 14 h 16"/>
                <a:gd name="T10" fmla="*/ 0 w 29"/>
                <a:gd name="T11" fmla="*/ 16 h 16"/>
                <a:gd name="T12" fmla="*/ 29 w 29"/>
                <a:gd name="T13" fmla="*/ 2 h 16"/>
                <a:gd name="T14" fmla="*/ 24 w 29"/>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6">
                  <a:moveTo>
                    <a:pt x="24" y="0"/>
                  </a:moveTo>
                  <a:lnTo>
                    <a:pt x="4" y="0"/>
                  </a:lnTo>
                  <a:lnTo>
                    <a:pt x="0" y="2"/>
                  </a:lnTo>
                  <a:lnTo>
                    <a:pt x="0" y="9"/>
                  </a:lnTo>
                  <a:lnTo>
                    <a:pt x="0" y="14"/>
                  </a:lnTo>
                  <a:lnTo>
                    <a:pt x="0" y="16"/>
                  </a:lnTo>
                  <a:lnTo>
                    <a:pt x="29" y="2"/>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Freeform 47">
              <a:extLst>
                <a:ext uri="{FF2B5EF4-FFF2-40B4-BE49-F238E27FC236}">
                  <a16:creationId xmlns:a16="http://schemas.microsoft.com/office/drawing/2014/main" id="{9879BC1B-E590-4440-839C-4539FE2A6A9C}"/>
                </a:ext>
              </a:extLst>
            </p:cNvPr>
            <p:cNvSpPr>
              <a:spLocks/>
            </p:cNvSpPr>
            <p:nvPr/>
          </p:nvSpPr>
          <p:spPr bwMode="auto">
            <a:xfrm>
              <a:off x="2779714" y="3441700"/>
              <a:ext cx="14288" cy="6350"/>
            </a:xfrm>
            <a:custGeom>
              <a:avLst/>
              <a:gdLst>
                <a:gd name="T0" fmla="*/ 4 w 4"/>
                <a:gd name="T1" fmla="*/ 1 h 2"/>
                <a:gd name="T2" fmla="*/ 0 w 4"/>
                <a:gd name="T3" fmla="*/ 1 h 2"/>
                <a:gd name="T4" fmla="*/ 0 w 4"/>
                <a:gd name="T5" fmla="*/ 2 h 2"/>
                <a:gd name="T6" fmla="*/ 4 w 4"/>
                <a:gd name="T7" fmla="*/ 2 h 2"/>
                <a:gd name="T8" fmla="*/ 4 w 4"/>
                <a:gd name="T9" fmla="*/ 1 h 2"/>
              </a:gdLst>
              <a:ahLst/>
              <a:cxnLst>
                <a:cxn ang="0">
                  <a:pos x="T0" y="T1"/>
                </a:cxn>
                <a:cxn ang="0">
                  <a:pos x="T2" y="T3"/>
                </a:cxn>
                <a:cxn ang="0">
                  <a:pos x="T4" y="T5"/>
                </a:cxn>
                <a:cxn ang="0">
                  <a:pos x="T6" y="T7"/>
                </a:cxn>
                <a:cxn ang="0">
                  <a:pos x="T8" y="T9"/>
                </a:cxn>
              </a:cxnLst>
              <a:rect l="0" t="0" r="r" b="b"/>
              <a:pathLst>
                <a:path w="4" h="2">
                  <a:moveTo>
                    <a:pt x="4" y="1"/>
                  </a:moveTo>
                  <a:cubicBezTo>
                    <a:pt x="3" y="0"/>
                    <a:pt x="1" y="0"/>
                    <a:pt x="0" y="1"/>
                  </a:cubicBezTo>
                  <a:cubicBezTo>
                    <a:pt x="0" y="2"/>
                    <a:pt x="0" y="2"/>
                    <a:pt x="0" y="2"/>
                  </a:cubicBezTo>
                  <a:cubicBezTo>
                    <a:pt x="1" y="1"/>
                    <a:pt x="3" y="1"/>
                    <a:pt x="4" y="2"/>
                  </a:cubicBezTo>
                  <a:lnTo>
                    <a:pt x="4" y="1"/>
                  </a:lnTo>
                  <a:close/>
                </a:path>
              </a:pathLst>
            </a:custGeom>
            <a:solidFill>
              <a:srgbClr val="27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Rectangle 48">
              <a:extLst>
                <a:ext uri="{FF2B5EF4-FFF2-40B4-BE49-F238E27FC236}">
                  <a16:creationId xmlns:a16="http://schemas.microsoft.com/office/drawing/2014/main" id="{64739252-5FDD-4664-B822-65BD8F68E75B}"/>
                </a:ext>
              </a:extLst>
            </p:cNvPr>
            <p:cNvSpPr>
              <a:spLocks noChangeArrowheads="1"/>
            </p:cNvSpPr>
            <p:nvPr/>
          </p:nvSpPr>
          <p:spPr bwMode="auto">
            <a:xfrm>
              <a:off x="2719389" y="3444875"/>
              <a:ext cx="6350" cy="3175"/>
            </a:xfrm>
            <a:prstGeom prst="rect">
              <a:avLst/>
            </a:prstGeom>
            <a:solidFill>
              <a:srgbClr val="273C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Rectangle 49">
              <a:extLst>
                <a:ext uri="{FF2B5EF4-FFF2-40B4-BE49-F238E27FC236}">
                  <a16:creationId xmlns:a16="http://schemas.microsoft.com/office/drawing/2014/main" id="{39AD9D5D-90F0-4A4F-A7F4-F32CA83D2ED8}"/>
                </a:ext>
              </a:extLst>
            </p:cNvPr>
            <p:cNvSpPr>
              <a:spLocks noChangeArrowheads="1"/>
            </p:cNvSpPr>
            <p:nvPr/>
          </p:nvSpPr>
          <p:spPr bwMode="auto">
            <a:xfrm>
              <a:off x="2847976" y="3444875"/>
              <a:ext cx="11113" cy="3175"/>
            </a:xfrm>
            <a:prstGeom prst="rect">
              <a:avLst/>
            </a:prstGeom>
            <a:solidFill>
              <a:srgbClr val="273C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50">
              <a:extLst>
                <a:ext uri="{FF2B5EF4-FFF2-40B4-BE49-F238E27FC236}">
                  <a16:creationId xmlns:a16="http://schemas.microsoft.com/office/drawing/2014/main" id="{21FB0CA6-1A35-4A17-89D4-4C5D3CF675D7}"/>
                </a:ext>
              </a:extLst>
            </p:cNvPr>
            <p:cNvSpPr>
              <a:spLocks noEditPoints="1"/>
            </p:cNvSpPr>
            <p:nvPr/>
          </p:nvSpPr>
          <p:spPr bwMode="auto">
            <a:xfrm>
              <a:off x="2794001" y="3430587"/>
              <a:ext cx="53975" cy="31750"/>
            </a:xfrm>
            <a:custGeom>
              <a:avLst/>
              <a:gdLst>
                <a:gd name="T0" fmla="*/ 12 w 15"/>
                <a:gd name="T1" fmla="*/ 0 h 9"/>
                <a:gd name="T2" fmla="*/ 4 w 15"/>
                <a:gd name="T3" fmla="*/ 0 h 9"/>
                <a:gd name="T4" fmla="*/ 0 w 15"/>
                <a:gd name="T5" fmla="*/ 4 h 9"/>
                <a:gd name="T6" fmla="*/ 0 w 15"/>
                <a:gd name="T7" fmla="*/ 6 h 9"/>
                <a:gd name="T8" fmla="*/ 4 w 15"/>
                <a:gd name="T9" fmla="*/ 9 h 9"/>
                <a:gd name="T10" fmla="*/ 12 w 15"/>
                <a:gd name="T11" fmla="*/ 9 h 9"/>
                <a:gd name="T12" fmla="*/ 15 w 15"/>
                <a:gd name="T13" fmla="*/ 6 h 9"/>
                <a:gd name="T14" fmla="*/ 15 w 15"/>
                <a:gd name="T15" fmla="*/ 4 h 9"/>
                <a:gd name="T16" fmla="*/ 12 w 15"/>
                <a:gd name="T17" fmla="*/ 0 h 9"/>
                <a:gd name="T18" fmla="*/ 14 w 15"/>
                <a:gd name="T19" fmla="*/ 6 h 9"/>
                <a:gd name="T20" fmla="*/ 11 w 15"/>
                <a:gd name="T21" fmla="*/ 9 h 9"/>
                <a:gd name="T22" fmla="*/ 4 w 15"/>
                <a:gd name="T23" fmla="*/ 9 h 9"/>
                <a:gd name="T24" fmla="*/ 1 w 15"/>
                <a:gd name="T25" fmla="*/ 6 h 9"/>
                <a:gd name="T26" fmla="*/ 1 w 15"/>
                <a:gd name="T27" fmla="*/ 4 h 9"/>
                <a:gd name="T28" fmla="*/ 4 w 15"/>
                <a:gd name="T29" fmla="*/ 1 h 9"/>
                <a:gd name="T30" fmla="*/ 11 w 15"/>
                <a:gd name="T31" fmla="*/ 1 h 9"/>
                <a:gd name="T32" fmla="*/ 14 w 15"/>
                <a:gd name="T33" fmla="*/ 4 h 9"/>
                <a:gd name="T34" fmla="*/ 14 w 15"/>
                <a:gd name="T3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9">
                  <a:moveTo>
                    <a:pt x="12" y="0"/>
                  </a:moveTo>
                  <a:cubicBezTo>
                    <a:pt x="4" y="0"/>
                    <a:pt x="4" y="0"/>
                    <a:pt x="4" y="0"/>
                  </a:cubicBezTo>
                  <a:cubicBezTo>
                    <a:pt x="2" y="0"/>
                    <a:pt x="0" y="2"/>
                    <a:pt x="0" y="4"/>
                  </a:cubicBezTo>
                  <a:cubicBezTo>
                    <a:pt x="0" y="6"/>
                    <a:pt x="0" y="6"/>
                    <a:pt x="0" y="6"/>
                  </a:cubicBezTo>
                  <a:cubicBezTo>
                    <a:pt x="0" y="8"/>
                    <a:pt x="2" y="9"/>
                    <a:pt x="4" y="9"/>
                  </a:cubicBezTo>
                  <a:cubicBezTo>
                    <a:pt x="12" y="9"/>
                    <a:pt x="12" y="9"/>
                    <a:pt x="12" y="9"/>
                  </a:cubicBezTo>
                  <a:cubicBezTo>
                    <a:pt x="14" y="9"/>
                    <a:pt x="15" y="8"/>
                    <a:pt x="15" y="6"/>
                  </a:cubicBezTo>
                  <a:cubicBezTo>
                    <a:pt x="15" y="4"/>
                    <a:pt x="15" y="4"/>
                    <a:pt x="15" y="4"/>
                  </a:cubicBezTo>
                  <a:cubicBezTo>
                    <a:pt x="15" y="2"/>
                    <a:pt x="14" y="0"/>
                    <a:pt x="12" y="0"/>
                  </a:cubicBezTo>
                  <a:close/>
                  <a:moveTo>
                    <a:pt x="14" y="6"/>
                  </a:moveTo>
                  <a:cubicBezTo>
                    <a:pt x="14" y="8"/>
                    <a:pt x="13" y="9"/>
                    <a:pt x="11" y="9"/>
                  </a:cubicBezTo>
                  <a:cubicBezTo>
                    <a:pt x="4" y="9"/>
                    <a:pt x="4" y="9"/>
                    <a:pt x="4" y="9"/>
                  </a:cubicBezTo>
                  <a:cubicBezTo>
                    <a:pt x="2" y="9"/>
                    <a:pt x="1" y="8"/>
                    <a:pt x="1" y="6"/>
                  </a:cubicBezTo>
                  <a:cubicBezTo>
                    <a:pt x="1" y="4"/>
                    <a:pt x="1" y="4"/>
                    <a:pt x="1" y="4"/>
                  </a:cubicBezTo>
                  <a:cubicBezTo>
                    <a:pt x="1" y="2"/>
                    <a:pt x="2" y="1"/>
                    <a:pt x="4" y="1"/>
                  </a:cubicBezTo>
                  <a:cubicBezTo>
                    <a:pt x="11" y="1"/>
                    <a:pt x="11" y="1"/>
                    <a:pt x="11" y="1"/>
                  </a:cubicBezTo>
                  <a:cubicBezTo>
                    <a:pt x="13" y="1"/>
                    <a:pt x="14" y="2"/>
                    <a:pt x="14" y="4"/>
                  </a:cubicBezTo>
                  <a:lnTo>
                    <a:pt x="14" y="6"/>
                  </a:lnTo>
                  <a:close/>
                </a:path>
              </a:pathLst>
            </a:custGeom>
            <a:solidFill>
              <a:srgbClr val="27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Freeform 51">
              <a:extLst>
                <a:ext uri="{FF2B5EF4-FFF2-40B4-BE49-F238E27FC236}">
                  <a16:creationId xmlns:a16="http://schemas.microsoft.com/office/drawing/2014/main" id="{046635E3-F8FD-4AB3-9976-6980236401DD}"/>
                </a:ext>
              </a:extLst>
            </p:cNvPr>
            <p:cNvSpPr>
              <a:spLocks noEditPoints="1"/>
            </p:cNvSpPr>
            <p:nvPr/>
          </p:nvSpPr>
          <p:spPr bwMode="auto">
            <a:xfrm>
              <a:off x="2725739" y="3433762"/>
              <a:ext cx="53975" cy="31750"/>
            </a:xfrm>
            <a:custGeom>
              <a:avLst/>
              <a:gdLst>
                <a:gd name="T0" fmla="*/ 11 w 15"/>
                <a:gd name="T1" fmla="*/ 0 h 9"/>
                <a:gd name="T2" fmla="*/ 3 w 15"/>
                <a:gd name="T3" fmla="*/ 0 h 9"/>
                <a:gd name="T4" fmla="*/ 0 w 15"/>
                <a:gd name="T5" fmla="*/ 3 h 9"/>
                <a:gd name="T6" fmla="*/ 0 w 15"/>
                <a:gd name="T7" fmla="*/ 6 h 9"/>
                <a:gd name="T8" fmla="*/ 3 w 15"/>
                <a:gd name="T9" fmla="*/ 9 h 9"/>
                <a:gd name="T10" fmla="*/ 11 w 15"/>
                <a:gd name="T11" fmla="*/ 9 h 9"/>
                <a:gd name="T12" fmla="*/ 15 w 15"/>
                <a:gd name="T13" fmla="*/ 6 h 9"/>
                <a:gd name="T14" fmla="*/ 15 w 15"/>
                <a:gd name="T15" fmla="*/ 3 h 9"/>
                <a:gd name="T16" fmla="*/ 11 w 15"/>
                <a:gd name="T17" fmla="*/ 0 h 9"/>
                <a:gd name="T18" fmla="*/ 14 w 15"/>
                <a:gd name="T19" fmla="*/ 5 h 9"/>
                <a:gd name="T20" fmla="*/ 11 w 15"/>
                <a:gd name="T21" fmla="*/ 8 h 9"/>
                <a:gd name="T22" fmla="*/ 4 w 15"/>
                <a:gd name="T23" fmla="*/ 8 h 9"/>
                <a:gd name="T24" fmla="*/ 1 w 15"/>
                <a:gd name="T25" fmla="*/ 5 h 9"/>
                <a:gd name="T26" fmla="*/ 1 w 15"/>
                <a:gd name="T27" fmla="*/ 3 h 9"/>
                <a:gd name="T28" fmla="*/ 4 w 15"/>
                <a:gd name="T29" fmla="*/ 1 h 9"/>
                <a:gd name="T30" fmla="*/ 11 w 15"/>
                <a:gd name="T31" fmla="*/ 1 h 9"/>
                <a:gd name="T32" fmla="*/ 14 w 15"/>
                <a:gd name="T33" fmla="*/ 3 h 9"/>
                <a:gd name="T34" fmla="*/ 14 w 15"/>
                <a:gd name="T3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9">
                  <a:moveTo>
                    <a:pt x="11" y="0"/>
                  </a:moveTo>
                  <a:cubicBezTo>
                    <a:pt x="3" y="0"/>
                    <a:pt x="3" y="0"/>
                    <a:pt x="3" y="0"/>
                  </a:cubicBezTo>
                  <a:cubicBezTo>
                    <a:pt x="1" y="0"/>
                    <a:pt x="0" y="1"/>
                    <a:pt x="0" y="3"/>
                  </a:cubicBezTo>
                  <a:cubicBezTo>
                    <a:pt x="0" y="6"/>
                    <a:pt x="0" y="6"/>
                    <a:pt x="0" y="6"/>
                  </a:cubicBezTo>
                  <a:cubicBezTo>
                    <a:pt x="0" y="7"/>
                    <a:pt x="1" y="9"/>
                    <a:pt x="3" y="9"/>
                  </a:cubicBezTo>
                  <a:cubicBezTo>
                    <a:pt x="11" y="9"/>
                    <a:pt x="11" y="9"/>
                    <a:pt x="11" y="9"/>
                  </a:cubicBezTo>
                  <a:cubicBezTo>
                    <a:pt x="13" y="9"/>
                    <a:pt x="15" y="7"/>
                    <a:pt x="15" y="6"/>
                  </a:cubicBezTo>
                  <a:cubicBezTo>
                    <a:pt x="15" y="3"/>
                    <a:pt x="15" y="3"/>
                    <a:pt x="15" y="3"/>
                  </a:cubicBezTo>
                  <a:cubicBezTo>
                    <a:pt x="15" y="1"/>
                    <a:pt x="13" y="0"/>
                    <a:pt x="11" y="0"/>
                  </a:cubicBezTo>
                  <a:close/>
                  <a:moveTo>
                    <a:pt x="14" y="5"/>
                  </a:moveTo>
                  <a:cubicBezTo>
                    <a:pt x="14" y="7"/>
                    <a:pt x="13" y="8"/>
                    <a:pt x="11" y="8"/>
                  </a:cubicBezTo>
                  <a:cubicBezTo>
                    <a:pt x="4" y="8"/>
                    <a:pt x="4" y="8"/>
                    <a:pt x="4" y="8"/>
                  </a:cubicBezTo>
                  <a:cubicBezTo>
                    <a:pt x="2" y="8"/>
                    <a:pt x="1" y="7"/>
                    <a:pt x="1" y="5"/>
                  </a:cubicBezTo>
                  <a:cubicBezTo>
                    <a:pt x="1" y="3"/>
                    <a:pt x="1" y="3"/>
                    <a:pt x="1" y="3"/>
                  </a:cubicBezTo>
                  <a:cubicBezTo>
                    <a:pt x="1" y="2"/>
                    <a:pt x="2" y="1"/>
                    <a:pt x="4" y="1"/>
                  </a:cubicBezTo>
                  <a:cubicBezTo>
                    <a:pt x="11" y="1"/>
                    <a:pt x="11" y="1"/>
                    <a:pt x="11" y="1"/>
                  </a:cubicBezTo>
                  <a:cubicBezTo>
                    <a:pt x="13" y="1"/>
                    <a:pt x="14" y="2"/>
                    <a:pt x="14" y="3"/>
                  </a:cubicBezTo>
                  <a:lnTo>
                    <a:pt x="14" y="5"/>
                  </a:lnTo>
                  <a:close/>
                </a:path>
              </a:pathLst>
            </a:custGeom>
            <a:solidFill>
              <a:srgbClr val="27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Freeform 52">
              <a:extLst>
                <a:ext uri="{FF2B5EF4-FFF2-40B4-BE49-F238E27FC236}">
                  <a16:creationId xmlns:a16="http://schemas.microsoft.com/office/drawing/2014/main" id="{D4974B0A-9857-4620-9391-622EB37921C5}"/>
                </a:ext>
              </a:extLst>
            </p:cNvPr>
            <p:cNvSpPr>
              <a:spLocks/>
            </p:cNvSpPr>
            <p:nvPr/>
          </p:nvSpPr>
          <p:spPr bwMode="auto">
            <a:xfrm>
              <a:off x="2859089" y="3433762"/>
              <a:ext cx="36513" cy="14287"/>
            </a:xfrm>
            <a:custGeom>
              <a:avLst/>
              <a:gdLst>
                <a:gd name="T0" fmla="*/ 23 w 23"/>
                <a:gd name="T1" fmla="*/ 2 h 9"/>
                <a:gd name="T2" fmla="*/ 0 w 23"/>
                <a:gd name="T3" fmla="*/ 9 h 9"/>
                <a:gd name="T4" fmla="*/ 0 w 23"/>
                <a:gd name="T5" fmla="*/ 7 h 9"/>
                <a:gd name="T6" fmla="*/ 23 w 23"/>
                <a:gd name="T7" fmla="*/ 0 h 9"/>
                <a:gd name="T8" fmla="*/ 23 w 23"/>
                <a:gd name="T9" fmla="*/ 2 h 9"/>
              </a:gdLst>
              <a:ahLst/>
              <a:cxnLst>
                <a:cxn ang="0">
                  <a:pos x="T0" y="T1"/>
                </a:cxn>
                <a:cxn ang="0">
                  <a:pos x="T2" y="T3"/>
                </a:cxn>
                <a:cxn ang="0">
                  <a:pos x="T4" y="T5"/>
                </a:cxn>
                <a:cxn ang="0">
                  <a:pos x="T6" y="T7"/>
                </a:cxn>
                <a:cxn ang="0">
                  <a:pos x="T8" y="T9"/>
                </a:cxn>
              </a:cxnLst>
              <a:rect l="0" t="0" r="r" b="b"/>
              <a:pathLst>
                <a:path w="23" h="9">
                  <a:moveTo>
                    <a:pt x="23" y="2"/>
                  </a:moveTo>
                  <a:lnTo>
                    <a:pt x="0" y="9"/>
                  </a:lnTo>
                  <a:lnTo>
                    <a:pt x="0" y="7"/>
                  </a:lnTo>
                  <a:lnTo>
                    <a:pt x="23" y="0"/>
                  </a:lnTo>
                  <a:lnTo>
                    <a:pt x="23" y="2"/>
                  </a:lnTo>
                  <a:close/>
                </a:path>
              </a:pathLst>
            </a:custGeom>
            <a:solidFill>
              <a:srgbClr val="27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5" name="Rectangle: Rounded Corners 284">
            <a:extLst>
              <a:ext uri="{FF2B5EF4-FFF2-40B4-BE49-F238E27FC236}">
                <a16:creationId xmlns:a16="http://schemas.microsoft.com/office/drawing/2014/main" id="{F87E5152-67ED-43D6-8834-C1D1BCA86BDE}"/>
              </a:ext>
            </a:extLst>
          </p:cNvPr>
          <p:cNvSpPr/>
          <p:nvPr/>
        </p:nvSpPr>
        <p:spPr bwMode="auto">
          <a:xfrm>
            <a:off x="3989717" y="13993"/>
            <a:ext cx="1164566" cy="339836"/>
          </a:xfrm>
          <a:prstGeom prst="roundRect">
            <a:avLst>
              <a:gd name="adj" fmla="val 31897"/>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Overview</a:t>
            </a:r>
          </a:p>
        </p:txBody>
      </p:sp>
    </p:spTree>
    <p:extLst>
      <p:ext uri="{BB962C8B-B14F-4D97-AF65-F5344CB8AC3E}">
        <p14:creationId xmlns:p14="http://schemas.microsoft.com/office/powerpoint/2010/main" val="4190280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4A44BCD-17F1-4753-B0C6-C7842EF01AA3}"/>
              </a:ext>
            </a:extLst>
          </p:cNvPr>
          <p:cNvSpPr/>
          <p:nvPr/>
        </p:nvSpPr>
        <p:spPr bwMode="auto">
          <a:xfrm>
            <a:off x="2009956" y="0"/>
            <a:ext cx="7134043" cy="1034634"/>
          </a:xfrm>
          <a:prstGeom prst="rect">
            <a:avLst/>
          </a:prstGeom>
          <a:solidFill>
            <a:srgbClr val="65E5FF"/>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3200" dirty="0">
                <a:solidFill>
                  <a:schemeClr val="accent2">
                    <a:lumMod val="75000"/>
                  </a:schemeClr>
                </a:solidFill>
                <a:latin typeface="+mj-lt"/>
              </a:rPr>
              <a:t>     Prioritization</a:t>
            </a:r>
            <a:endParaRPr kumimoji="0" lang="en-US" sz="3200" i="0" u="none" strike="noStrike" cap="none" normalizeH="0" baseline="0" dirty="0">
              <a:ln>
                <a:noFill/>
              </a:ln>
              <a:solidFill>
                <a:schemeClr val="accent2">
                  <a:lumMod val="75000"/>
                </a:schemeClr>
              </a:solidFill>
              <a:effectLst/>
              <a:latin typeface="+mj-lt"/>
            </a:endParaRPr>
          </a:p>
        </p:txBody>
      </p:sp>
      <p:sp>
        <p:nvSpPr>
          <p:cNvPr id="19" name="Rectangle 18">
            <a:extLst>
              <a:ext uri="{FF2B5EF4-FFF2-40B4-BE49-F238E27FC236}">
                <a16:creationId xmlns:a16="http://schemas.microsoft.com/office/drawing/2014/main" id="{A225E83C-D3DA-4134-B0B2-FE1B7960C6E7}"/>
              </a:ext>
            </a:extLst>
          </p:cNvPr>
          <p:cNvSpPr/>
          <p:nvPr/>
        </p:nvSpPr>
        <p:spPr bwMode="auto">
          <a:xfrm>
            <a:off x="0" y="0"/>
            <a:ext cx="2009955" cy="1034634"/>
          </a:xfrm>
          <a:prstGeom prst="rect">
            <a:avLst/>
          </a:prstGeom>
          <a:solidFill>
            <a:srgbClr val="0089A6"/>
          </a:solidFill>
          <a:ln w="1016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latin typeface="+mj-lt"/>
            </a:endParaRPr>
          </a:p>
        </p:txBody>
      </p:sp>
      <p:grpSp>
        <p:nvGrpSpPr>
          <p:cNvPr id="15" name="Group 14">
            <a:extLst>
              <a:ext uri="{FF2B5EF4-FFF2-40B4-BE49-F238E27FC236}">
                <a16:creationId xmlns:a16="http://schemas.microsoft.com/office/drawing/2014/main" id="{96802123-5516-41F0-BB0F-12CD76620F53}"/>
              </a:ext>
            </a:extLst>
          </p:cNvPr>
          <p:cNvGrpSpPr/>
          <p:nvPr/>
        </p:nvGrpSpPr>
        <p:grpSpPr>
          <a:xfrm>
            <a:off x="309660" y="79008"/>
            <a:ext cx="1489497" cy="1024634"/>
            <a:chOff x="4854714" y="3684941"/>
            <a:chExt cx="1489497" cy="1024634"/>
          </a:xfrm>
        </p:grpSpPr>
        <p:sp>
          <p:nvSpPr>
            <p:cNvPr id="8" name="Rectangle 7">
              <a:extLst>
                <a:ext uri="{FF2B5EF4-FFF2-40B4-BE49-F238E27FC236}">
                  <a16:creationId xmlns:a16="http://schemas.microsoft.com/office/drawing/2014/main" id="{364217F6-DC22-40A9-8C07-DA796C921E4A}"/>
                </a:ext>
              </a:extLst>
            </p:cNvPr>
            <p:cNvSpPr/>
            <p:nvPr/>
          </p:nvSpPr>
          <p:spPr>
            <a:xfrm>
              <a:off x="4854714" y="3950393"/>
              <a:ext cx="1489497" cy="759182"/>
            </a:xfrm>
            <a:prstGeom prst="rect">
              <a:avLst/>
            </a:prstGeom>
          </p:spPr>
          <p:txBody>
            <a:bodyPr wrap="square">
              <a:spAutoFit/>
            </a:bodyPr>
            <a:lstStyle/>
            <a:p>
              <a:pPr algn="ctr" fontAlgn="base">
                <a:lnSpc>
                  <a:spcPts val="2600"/>
                </a:lnSpc>
                <a:spcBef>
                  <a:spcPct val="0"/>
                </a:spcBef>
                <a:spcAft>
                  <a:spcPct val="0"/>
                </a:spcAft>
              </a:pPr>
              <a:r>
                <a:rPr lang="en-US" sz="5400" dirty="0">
                  <a:solidFill>
                    <a:schemeClr val="bg1"/>
                  </a:solidFill>
                  <a:latin typeface="Franklin Gothic Medium Cond" panose="020B0606030402020204" pitchFamily="34" charset="0"/>
                </a:rPr>
                <a:t> </a:t>
              </a:r>
              <a:endParaRPr lang="en-US" sz="2000" dirty="0">
                <a:solidFill>
                  <a:schemeClr val="bg1"/>
                </a:solidFill>
                <a:latin typeface="Franklin Gothic Medium Cond" panose="020B0606030402020204" pitchFamily="34" charset="0"/>
              </a:endParaRPr>
            </a:p>
            <a:p>
              <a:pPr algn="ctr" fontAlgn="base">
                <a:lnSpc>
                  <a:spcPts val="2600"/>
                </a:lnSpc>
                <a:spcBef>
                  <a:spcPct val="0"/>
                </a:spcBef>
                <a:spcAft>
                  <a:spcPct val="0"/>
                </a:spcAft>
              </a:pPr>
              <a:r>
                <a:rPr lang="en-US" sz="2000" dirty="0">
                  <a:solidFill>
                    <a:schemeClr val="bg1"/>
                  </a:solidFill>
                  <a:latin typeface="Franklin Gothic Medium Cond" panose="020B0606030402020204" pitchFamily="34" charset="0"/>
                </a:rPr>
                <a:t>Prioritize</a:t>
              </a:r>
            </a:p>
          </p:txBody>
        </p:sp>
        <p:pic>
          <p:nvPicPr>
            <p:cNvPr id="11" name="Graphic 10" descr="Filter">
              <a:extLst>
                <a:ext uri="{FF2B5EF4-FFF2-40B4-BE49-F238E27FC236}">
                  <a16:creationId xmlns:a16="http://schemas.microsoft.com/office/drawing/2014/main" id="{2EF60EAA-DAFD-4BF6-93F6-5E5A5E81C0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4288" y="3684941"/>
              <a:ext cx="723976" cy="723976"/>
            </a:xfrm>
            <a:prstGeom prst="rect">
              <a:avLst/>
            </a:prstGeom>
          </p:spPr>
        </p:pic>
      </p:grpSp>
      <p:sp>
        <p:nvSpPr>
          <p:cNvPr id="17" name="Rectangle 16">
            <a:extLst>
              <a:ext uri="{FF2B5EF4-FFF2-40B4-BE49-F238E27FC236}">
                <a16:creationId xmlns:a16="http://schemas.microsoft.com/office/drawing/2014/main" id="{054E18E3-066C-4CE3-B3AD-B258AC2A542B}"/>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16A937FB-0890-4829-B467-8C12787BEF14}"/>
              </a:ext>
            </a:extLst>
          </p:cNvPr>
          <p:cNvSpPr/>
          <p:nvPr/>
        </p:nvSpPr>
        <p:spPr bwMode="auto">
          <a:xfrm>
            <a:off x="4903925" y="5400136"/>
            <a:ext cx="4140250" cy="145786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a:ln>
                <a:noFill/>
              </a:ln>
              <a:solidFill>
                <a:schemeClr val="accent2"/>
              </a:solidFill>
              <a:effectLst/>
              <a:latin typeface="+mj-lt"/>
            </a:endParaRPr>
          </a:p>
        </p:txBody>
      </p:sp>
      <p:sp>
        <p:nvSpPr>
          <p:cNvPr id="25" name="Title 1">
            <a:extLst>
              <a:ext uri="{FF2B5EF4-FFF2-40B4-BE49-F238E27FC236}">
                <a16:creationId xmlns:a16="http://schemas.microsoft.com/office/drawing/2014/main" id="{6C95819D-F39B-4F63-A752-24F7E245FE06}"/>
              </a:ext>
            </a:extLst>
          </p:cNvPr>
          <p:cNvSpPr>
            <a:spLocks noGrp="1"/>
          </p:cNvSpPr>
          <p:nvPr>
            <p:ph type="title"/>
          </p:nvPr>
        </p:nvSpPr>
        <p:spPr>
          <a:xfrm>
            <a:off x="466259" y="1152103"/>
            <a:ext cx="1940511" cy="293295"/>
          </a:xfrm>
        </p:spPr>
        <p:txBody>
          <a:bodyPr/>
          <a:lstStyle/>
          <a:p>
            <a:r>
              <a:rPr lang="en-US" sz="2000" dirty="0"/>
              <a:t>When To Use It</a:t>
            </a:r>
          </a:p>
        </p:txBody>
      </p:sp>
      <p:sp>
        <p:nvSpPr>
          <p:cNvPr id="26" name="Title 1">
            <a:extLst>
              <a:ext uri="{FF2B5EF4-FFF2-40B4-BE49-F238E27FC236}">
                <a16:creationId xmlns:a16="http://schemas.microsoft.com/office/drawing/2014/main" id="{6B0C3448-550B-4FC4-9EE4-0D819A7BAAEC}"/>
              </a:ext>
            </a:extLst>
          </p:cNvPr>
          <p:cNvSpPr txBox="1">
            <a:spLocks/>
          </p:cNvSpPr>
          <p:nvPr/>
        </p:nvSpPr>
        <p:spPr bwMode="auto">
          <a:xfrm>
            <a:off x="466256" y="3063952"/>
            <a:ext cx="1940511" cy="29329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r>
              <a:rPr lang="en-US" sz="2000" kern="0" dirty="0"/>
              <a:t>Approach</a:t>
            </a:r>
          </a:p>
        </p:txBody>
      </p:sp>
      <p:sp>
        <p:nvSpPr>
          <p:cNvPr id="27" name="Title 1">
            <a:extLst>
              <a:ext uri="{FF2B5EF4-FFF2-40B4-BE49-F238E27FC236}">
                <a16:creationId xmlns:a16="http://schemas.microsoft.com/office/drawing/2014/main" id="{83D1114D-3314-4A53-9EFC-3ACB10AC203B}"/>
              </a:ext>
            </a:extLst>
          </p:cNvPr>
          <p:cNvSpPr txBox="1">
            <a:spLocks/>
          </p:cNvSpPr>
          <p:nvPr/>
        </p:nvSpPr>
        <p:spPr bwMode="auto">
          <a:xfrm>
            <a:off x="4903926" y="1152102"/>
            <a:ext cx="1940511" cy="29329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r>
              <a:rPr lang="en-US" sz="2000" kern="0" dirty="0"/>
              <a:t>Why Use It</a:t>
            </a:r>
          </a:p>
        </p:txBody>
      </p:sp>
      <p:sp>
        <p:nvSpPr>
          <p:cNvPr id="28" name="Title 1">
            <a:extLst>
              <a:ext uri="{FF2B5EF4-FFF2-40B4-BE49-F238E27FC236}">
                <a16:creationId xmlns:a16="http://schemas.microsoft.com/office/drawing/2014/main" id="{D0189BF8-F533-45BF-B7A2-BB43767B283A}"/>
              </a:ext>
            </a:extLst>
          </p:cNvPr>
          <p:cNvSpPr txBox="1">
            <a:spLocks/>
          </p:cNvSpPr>
          <p:nvPr/>
        </p:nvSpPr>
        <p:spPr bwMode="auto">
          <a:xfrm>
            <a:off x="5036605" y="5550790"/>
            <a:ext cx="2091678" cy="16798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r>
              <a:rPr lang="en-US" sz="2000" kern="0" dirty="0"/>
              <a:t>Tips</a:t>
            </a:r>
          </a:p>
        </p:txBody>
      </p:sp>
      <p:sp>
        <p:nvSpPr>
          <p:cNvPr id="29" name="Title 1">
            <a:extLst>
              <a:ext uri="{FF2B5EF4-FFF2-40B4-BE49-F238E27FC236}">
                <a16:creationId xmlns:a16="http://schemas.microsoft.com/office/drawing/2014/main" id="{4C90146A-D04A-4194-A6F4-342D43E02337}"/>
              </a:ext>
            </a:extLst>
          </p:cNvPr>
          <p:cNvSpPr txBox="1">
            <a:spLocks/>
          </p:cNvSpPr>
          <p:nvPr/>
        </p:nvSpPr>
        <p:spPr bwMode="auto">
          <a:xfrm>
            <a:off x="7401873" y="284671"/>
            <a:ext cx="1543719" cy="453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algn="r"/>
            <a:r>
              <a:rPr lang="en-US" sz="1400" kern="0" dirty="0">
                <a:solidFill>
                  <a:schemeClr val="accent2"/>
                </a:solidFill>
              </a:rPr>
              <a:t>Assessing ideas by going narrow &amp; specific</a:t>
            </a:r>
          </a:p>
        </p:txBody>
      </p:sp>
      <p:sp>
        <p:nvSpPr>
          <p:cNvPr id="30" name="Title 1">
            <a:extLst>
              <a:ext uri="{FF2B5EF4-FFF2-40B4-BE49-F238E27FC236}">
                <a16:creationId xmlns:a16="http://schemas.microsoft.com/office/drawing/2014/main" id="{BB5925E4-F631-4384-9D06-452CE7A2DA2B}"/>
              </a:ext>
            </a:extLst>
          </p:cNvPr>
          <p:cNvSpPr txBox="1">
            <a:spLocks/>
          </p:cNvSpPr>
          <p:nvPr/>
        </p:nvSpPr>
        <p:spPr bwMode="auto">
          <a:xfrm>
            <a:off x="466257" y="1497155"/>
            <a:ext cx="4002226" cy="1556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a:spcAft>
                <a:spcPts val="600"/>
              </a:spcAft>
            </a:pPr>
            <a:r>
              <a:rPr lang="en-US" sz="1000" kern="0" dirty="0">
                <a:solidFill>
                  <a:schemeClr val="accent2"/>
                </a:solidFill>
                <a:latin typeface="+mn-lt"/>
              </a:rPr>
              <a:t>After your brainstorming session you will have a lot of “seed ideas”. The next step is to cluster them all into themes, remove duplicates, and prioritize them.</a:t>
            </a:r>
          </a:p>
          <a:p>
            <a:pPr>
              <a:spcAft>
                <a:spcPts val="600"/>
              </a:spcAft>
            </a:pPr>
            <a:r>
              <a:rPr lang="en-US" sz="1000" kern="0" dirty="0">
                <a:solidFill>
                  <a:schemeClr val="accent2"/>
                </a:solidFill>
                <a:latin typeface="+mn-lt"/>
              </a:rPr>
              <a:t>Prioritization usually happens immediately following the brainstorming session. This can be done as part of the brainstorming session itself, or shortly thereafter. To maintain continuity, try to work with the same individuals who created the ideas in the brainstorming session.</a:t>
            </a:r>
          </a:p>
          <a:p>
            <a:pPr>
              <a:spcAft>
                <a:spcPts val="600"/>
              </a:spcAft>
            </a:pPr>
            <a:r>
              <a:rPr lang="en-US" sz="1000" kern="0" dirty="0">
                <a:solidFill>
                  <a:schemeClr val="accent2"/>
                </a:solidFill>
                <a:latin typeface="+mn-lt"/>
              </a:rPr>
              <a:t>Prioritization is the first step in “turning the corner” in the innovation process since it involves selecting one or more concrete ideas to pursue. </a:t>
            </a:r>
          </a:p>
        </p:txBody>
      </p:sp>
      <p:sp>
        <p:nvSpPr>
          <p:cNvPr id="31" name="Title 1">
            <a:extLst>
              <a:ext uri="{FF2B5EF4-FFF2-40B4-BE49-F238E27FC236}">
                <a16:creationId xmlns:a16="http://schemas.microsoft.com/office/drawing/2014/main" id="{0932BA62-99B9-4324-9C0E-AF918CAE1FD3}"/>
              </a:ext>
            </a:extLst>
          </p:cNvPr>
          <p:cNvSpPr txBox="1">
            <a:spLocks/>
          </p:cNvSpPr>
          <p:nvPr/>
        </p:nvSpPr>
        <p:spPr bwMode="auto">
          <a:xfrm>
            <a:off x="5036605" y="5784988"/>
            <a:ext cx="3908987" cy="10126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marL="228600" indent="-228600">
              <a:spcAft>
                <a:spcPts val="600"/>
              </a:spcAft>
              <a:buFont typeface="Wingdings" panose="05000000000000000000" pitchFamily="2" charset="2"/>
              <a:buChar char="ü"/>
            </a:pPr>
            <a:r>
              <a:rPr lang="en-US" sz="1000" kern="0" dirty="0">
                <a:solidFill>
                  <a:schemeClr val="accent2"/>
                </a:solidFill>
                <a:latin typeface="+mn-lt"/>
              </a:rPr>
              <a:t>In the voting step, instruct people to place a single dot on a single idea, not to put multiple dots onto an idea that they really like.</a:t>
            </a:r>
          </a:p>
          <a:p>
            <a:pPr marL="228600" indent="-228600">
              <a:spcAft>
                <a:spcPts val="600"/>
              </a:spcAft>
              <a:buFont typeface="Wingdings" panose="05000000000000000000" pitchFamily="2" charset="2"/>
              <a:buChar char="ü"/>
            </a:pPr>
            <a:r>
              <a:rPr lang="en-US" sz="1000" kern="0" dirty="0">
                <a:solidFill>
                  <a:schemeClr val="accent2"/>
                </a:solidFill>
                <a:latin typeface="+mn-lt"/>
              </a:rPr>
              <a:t>After completing the prioritization process, be sure to capture all ideas (not just the leading ideas) as a bulleted list in a simple Word or Excel document. All ideas are worth preserving as they may be used in future work. </a:t>
            </a:r>
          </a:p>
          <a:p>
            <a:pPr marL="228600" indent="-228600">
              <a:spcAft>
                <a:spcPts val="600"/>
              </a:spcAft>
              <a:buFont typeface="Wingdings" panose="05000000000000000000" pitchFamily="2" charset="2"/>
              <a:buChar char="ü"/>
            </a:pPr>
            <a:endParaRPr lang="en-US" sz="1000" kern="0" dirty="0">
              <a:solidFill>
                <a:schemeClr val="accent2"/>
              </a:solidFill>
              <a:latin typeface="+mn-lt"/>
            </a:endParaRPr>
          </a:p>
        </p:txBody>
      </p:sp>
      <p:sp>
        <p:nvSpPr>
          <p:cNvPr id="32" name="Title 1">
            <a:extLst>
              <a:ext uri="{FF2B5EF4-FFF2-40B4-BE49-F238E27FC236}">
                <a16:creationId xmlns:a16="http://schemas.microsoft.com/office/drawing/2014/main" id="{FA3D2B2C-F181-46CD-A094-A06E6133CED9}"/>
              </a:ext>
            </a:extLst>
          </p:cNvPr>
          <p:cNvSpPr txBox="1">
            <a:spLocks/>
          </p:cNvSpPr>
          <p:nvPr/>
        </p:nvSpPr>
        <p:spPr bwMode="auto">
          <a:xfrm>
            <a:off x="466259" y="3499186"/>
            <a:ext cx="3890081" cy="27031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marL="228600" indent="-228600">
              <a:spcAft>
                <a:spcPts val="600"/>
              </a:spcAft>
              <a:buAutoNum type="arabicPeriod"/>
            </a:pPr>
            <a:r>
              <a:rPr lang="en-US" sz="1000" b="1" kern="0" dirty="0">
                <a:latin typeface="+mn-lt"/>
              </a:rPr>
              <a:t>DEFINE THE EVALUATION CRITERIA:</a:t>
            </a:r>
            <a:r>
              <a:rPr lang="en-US" sz="1000" kern="0" dirty="0">
                <a:latin typeface="+mn-lt"/>
              </a:rPr>
              <a:t> </a:t>
            </a:r>
            <a:r>
              <a:rPr lang="en-US" sz="1000" kern="0" dirty="0">
                <a:solidFill>
                  <a:schemeClr val="accent2"/>
                </a:solidFill>
                <a:latin typeface="+mn-lt"/>
              </a:rPr>
              <a:t>Create a set of selection criteria by which to evaluate the ideas. A set of 2–3 criteria is recommended. Common examples include strategic fit, customer value, ROI, ‘WOW’ factor, feasibility… etc. Once the criteria have been agreed upon, write them up on a flip chart in the front of the room.</a:t>
            </a:r>
          </a:p>
          <a:p>
            <a:pPr marL="228600" indent="-228600">
              <a:spcAft>
                <a:spcPts val="600"/>
              </a:spcAft>
              <a:buAutoNum type="arabicPeriod"/>
            </a:pPr>
            <a:r>
              <a:rPr lang="en-US" sz="1000" b="1" kern="0" dirty="0">
                <a:latin typeface="+mn-lt"/>
              </a:rPr>
              <a:t>REVIEW IDEAS: </a:t>
            </a:r>
            <a:r>
              <a:rPr lang="en-US" sz="1000" kern="0" dirty="0">
                <a:solidFill>
                  <a:schemeClr val="accent2"/>
                </a:solidFill>
                <a:latin typeface="+mn-lt"/>
              </a:rPr>
              <a:t>Do a ‘wall walk’ and review all the available ideas. If the ideas came from a brainstorming session, review the already grouped/clustered ideas. Review every idea to make sure everyone understands them.</a:t>
            </a:r>
          </a:p>
          <a:p>
            <a:pPr marL="228600" indent="-228600">
              <a:spcAft>
                <a:spcPts val="600"/>
              </a:spcAft>
              <a:buAutoNum type="arabicPeriod"/>
            </a:pPr>
            <a:r>
              <a:rPr lang="en-US" sz="1000" b="1" kern="0" dirty="0">
                <a:latin typeface="+mn-lt"/>
              </a:rPr>
              <a:t>INDIVIDUAL EVALUATION OF IDEAS:</a:t>
            </a:r>
            <a:r>
              <a:rPr lang="en-US" sz="1000" kern="0" dirty="0">
                <a:solidFill>
                  <a:schemeClr val="accent2"/>
                </a:solidFill>
                <a:latin typeface="+mn-lt"/>
              </a:rPr>
              <a:t> Ask everyone to use a notepad during the review process to write down their votes for their top ideas. This approach eliminates the possibility of “group think.” After everyone has written down their top ideas, then go to the next step. </a:t>
            </a:r>
          </a:p>
        </p:txBody>
      </p:sp>
      <p:cxnSp>
        <p:nvCxnSpPr>
          <p:cNvPr id="33" name="Straight Connector 32">
            <a:extLst>
              <a:ext uri="{FF2B5EF4-FFF2-40B4-BE49-F238E27FC236}">
                <a16:creationId xmlns:a16="http://schemas.microsoft.com/office/drawing/2014/main" id="{564DB1D7-8D45-424D-90F7-68626CA180C9}"/>
              </a:ext>
            </a:extLst>
          </p:cNvPr>
          <p:cNvCxnSpPr>
            <a:cxnSpLocks/>
          </p:cNvCxnSpPr>
          <p:nvPr/>
        </p:nvCxnSpPr>
        <p:spPr bwMode="auto">
          <a:xfrm>
            <a:off x="384930" y="3398809"/>
            <a:ext cx="8659245" cy="0"/>
          </a:xfrm>
          <a:prstGeom prst="line">
            <a:avLst/>
          </a:prstGeom>
          <a:noFill/>
          <a:ln w="12700" cap="flat" cmpd="sng" algn="ctr">
            <a:solidFill>
              <a:schemeClr val="tx2"/>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DE82E484-E03E-4463-B496-6DA7D4E56C23}"/>
              </a:ext>
            </a:extLst>
          </p:cNvPr>
          <p:cNvCxnSpPr>
            <a:cxnSpLocks/>
          </p:cNvCxnSpPr>
          <p:nvPr/>
        </p:nvCxnSpPr>
        <p:spPr bwMode="auto">
          <a:xfrm>
            <a:off x="466256" y="1445399"/>
            <a:ext cx="4002227" cy="0"/>
          </a:xfrm>
          <a:prstGeom prst="line">
            <a:avLst/>
          </a:prstGeom>
          <a:noFill/>
          <a:ln w="12700" cap="flat" cmpd="sng" algn="ctr">
            <a:solidFill>
              <a:schemeClr val="tx2"/>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10CE5BB9-E4A7-4A11-94C9-7DFA5CCA540E}"/>
              </a:ext>
            </a:extLst>
          </p:cNvPr>
          <p:cNvCxnSpPr>
            <a:cxnSpLocks/>
          </p:cNvCxnSpPr>
          <p:nvPr/>
        </p:nvCxnSpPr>
        <p:spPr bwMode="auto">
          <a:xfrm>
            <a:off x="4903926" y="1447307"/>
            <a:ext cx="4002227" cy="0"/>
          </a:xfrm>
          <a:prstGeom prst="line">
            <a:avLst/>
          </a:prstGeom>
          <a:noFill/>
          <a:ln w="12700" cap="flat" cmpd="sng" algn="ctr">
            <a:solidFill>
              <a:schemeClr val="tx2"/>
            </a:solidFill>
            <a:prstDash val="solid"/>
            <a:round/>
            <a:headEnd type="none" w="med" len="med"/>
            <a:tailEnd type="none" w="med" len="med"/>
          </a:ln>
          <a:effectLst/>
        </p:spPr>
      </p:cxnSp>
      <p:sp>
        <p:nvSpPr>
          <p:cNvPr id="36" name="Title 1">
            <a:extLst>
              <a:ext uri="{FF2B5EF4-FFF2-40B4-BE49-F238E27FC236}">
                <a16:creationId xmlns:a16="http://schemas.microsoft.com/office/drawing/2014/main" id="{A541CCE6-8EA0-4A20-9AA8-DBC5F44F3E5F}"/>
              </a:ext>
            </a:extLst>
          </p:cNvPr>
          <p:cNvSpPr txBox="1">
            <a:spLocks/>
          </p:cNvSpPr>
          <p:nvPr/>
        </p:nvSpPr>
        <p:spPr bwMode="auto">
          <a:xfrm>
            <a:off x="4903926" y="1497148"/>
            <a:ext cx="4041667" cy="14856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marL="171450" indent="-171450">
              <a:spcAft>
                <a:spcPts val="600"/>
              </a:spcAft>
              <a:buFont typeface="Arial" panose="020B0604020202020204" pitchFamily="34" charset="0"/>
              <a:buChar char="•"/>
            </a:pPr>
            <a:r>
              <a:rPr lang="en-US" sz="1000" kern="0" dirty="0">
                <a:solidFill>
                  <a:schemeClr val="accent2"/>
                </a:solidFill>
                <a:latin typeface="+mn-lt"/>
              </a:rPr>
              <a:t>Comparing different ideas across a common set of principles or criteria</a:t>
            </a:r>
          </a:p>
          <a:p>
            <a:pPr marL="171450" indent="-171450">
              <a:spcAft>
                <a:spcPts val="600"/>
              </a:spcAft>
              <a:buFont typeface="Arial" panose="020B0604020202020204" pitchFamily="34" charset="0"/>
              <a:buChar char="•"/>
            </a:pPr>
            <a:r>
              <a:rPr lang="en-US" sz="1000" kern="0" dirty="0">
                <a:solidFill>
                  <a:schemeClr val="accent2"/>
                </a:solidFill>
                <a:latin typeface="+mn-lt"/>
              </a:rPr>
              <a:t>Uncovering the team’s natural energy for specific ideas, tapping on their collective experiences and knowledge</a:t>
            </a:r>
          </a:p>
          <a:p>
            <a:pPr marL="171450" indent="-171450">
              <a:spcAft>
                <a:spcPts val="600"/>
              </a:spcAft>
              <a:buFont typeface="Arial" panose="020B0604020202020204" pitchFamily="34" charset="0"/>
              <a:buChar char="•"/>
            </a:pPr>
            <a:r>
              <a:rPr lang="en-US" sz="1000" kern="0" dirty="0">
                <a:solidFill>
                  <a:schemeClr val="accent2"/>
                </a:solidFill>
                <a:latin typeface="+mn-lt"/>
              </a:rPr>
              <a:t>Identifying which ideas to select for further development</a:t>
            </a:r>
          </a:p>
        </p:txBody>
      </p:sp>
      <p:sp>
        <p:nvSpPr>
          <p:cNvPr id="37" name="Title 1">
            <a:extLst>
              <a:ext uri="{FF2B5EF4-FFF2-40B4-BE49-F238E27FC236}">
                <a16:creationId xmlns:a16="http://schemas.microsoft.com/office/drawing/2014/main" id="{E5C1941C-E609-4205-912A-2DEB98AF69B7}"/>
              </a:ext>
            </a:extLst>
          </p:cNvPr>
          <p:cNvSpPr txBox="1">
            <a:spLocks/>
          </p:cNvSpPr>
          <p:nvPr/>
        </p:nvSpPr>
        <p:spPr bwMode="auto">
          <a:xfrm>
            <a:off x="4903925" y="3499186"/>
            <a:ext cx="3895018" cy="15715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marL="228600" indent="-228600">
              <a:spcAft>
                <a:spcPts val="600"/>
              </a:spcAft>
              <a:buFont typeface="+mj-lt"/>
              <a:buAutoNum type="arabicPeriod" startAt="4"/>
            </a:pPr>
            <a:r>
              <a:rPr lang="en-US" sz="1000" b="1" kern="0" dirty="0">
                <a:latin typeface="+mn-lt"/>
              </a:rPr>
              <a:t>VOTE FOR BEST IDEAS:</a:t>
            </a:r>
            <a:r>
              <a:rPr lang="en-US" sz="1000" b="1" kern="0" dirty="0">
                <a:solidFill>
                  <a:schemeClr val="accent2"/>
                </a:solidFill>
                <a:latin typeface="+mn-lt"/>
              </a:rPr>
              <a:t> </a:t>
            </a:r>
            <a:r>
              <a:rPr lang="en-US" sz="1000" kern="0" dirty="0">
                <a:solidFill>
                  <a:schemeClr val="accent2"/>
                </a:solidFill>
                <a:latin typeface="+mn-lt"/>
              </a:rPr>
              <a:t>Hand everyone a set of colored dots. Ask everyone to place a single dot on each of their priority ideas (depending on the number of ideas, ask each person to select their top 5-7-10 ideas). A general rule of thumb is to use N/5 rule – this means each person receives 1 vote for every 5 ideas in the room.</a:t>
            </a:r>
          </a:p>
          <a:p>
            <a:pPr marL="228600" indent="-228600">
              <a:spcAft>
                <a:spcPts val="600"/>
              </a:spcAft>
              <a:buFont typeface="+mj-lt"/>
              <a:buAutoNum type="arabicPeriod" startAt="4"/>
            </a:pPr>
            <a:r>
              <a:rPr lang="en-US" sz="1000" b="1" kern="0" dirty="0">
                <a:latin typeface="+mn-lt"/>
              </a:rPr>
              <a:t>REVIEW AND FINALIZE:</a:t>
            </a:r>
            <a:r>
              <a:rPr lang="en-US" sz="1000" kern="0" dirty="0">
                <a:latin typeface="+mn-lt"/>
              </a:rPr>
              <a:t> </a:t>
            </a:r>
            <a:r>
              <a:rPr lang="en-US" sz="1000" kern="0" dirty="0">
                <a:solidFill>
                  <a:schemeClr val="accent2"/>
                </a:solidFill>
                <a:latin typeface="+mn-lt"/>
              </a:rPr>
              <a:t>When everyone has voted, it should quickly become apparent which ideas the group sees as the top priorities. Briefly discuss the results, noting anything that’s surprising or has been missed. Capture the top ideas on a flip chart as a Master List, noting the number of votes each one received. Select your top idea(s) to carry forward into the Experimentation step.</a:t>
            </a:r>
          </a:p>
        </p:txBody>
      </p:sp>
    </p:spTree>
    <p:extLst>
      <p:ext uri="{BB962C8B-B14F-4D97-AF65-F5344CB8AC3E}">
        <p14:creationId xmlns:p14="http://schemas.microsoft.com/office/powerpoint/2010/main" val="3300035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0E00FC-119D-49C1-B06A-0D0CFC6F2BC5}"/>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02B75894-EDF3-49AE-AD48-FD3B46BC8B92}"/>
              </a:ext>
            </a:extLst>
          </p:cNvPr>
          <p:cNvSpPr/>
          <p:nvPr/>
        </p:nvSpPr>
        <p:spPr bwMode="auto">
          <a:xfrm>
            <a:off x="0" y="572878"/>
            <a:ext cx="9144000" cy="1039955"/>
          </a:xfrm>
          <a:prstGeom prst="rect">
            <a:avLst/>
          </a:prstGeom>
          <a:solidFill>
            <a:srgbClr val="65E5FF"/>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a:ln>
                <a:noFill/>
              </a:ln>
              <a:solidFill>
                <a:schemeClr val="accent2">
                  <a:lumMod val="75000"/>
                </a:schemeClr>
              </a:solidFill>
              <a:effectLst/>
              <a:latin typeface="+mj-lt"/>
            </a:endParaRPr>
          </a:p>
        </p:txBody>
      </p:sp>
      <p:grpSp>
        <p:nvGrpSpPr>
          <p:cNvPr id="11" name="Group 10">
            <a:extLst>
              <a:ext uri="{FF2B5EF4-FFF2-40B4-BE49-F238E27FC236}">
                <a16:creationId xmlns:a16="http://schemas.microsoft.com/office/drawing/2014/main" id="{E406DD2A-E12D-4C6B-A5C6-6273EE1B2214}"/>
              </a:ext>
            </a:extLst>
          </p:cNvPr>
          <p:cNvGrpSpPr/>
          <p:nvPr/>
        </p:nvGrpSpPr>
        <p:grpSpPr>
          <a:xfrm>
            <a:off x="3016272" y="570156"/>
            <a:ext cx="3091236" cy="6287844"/>
            <a:chOff x="3117272" y="1320664"/>
            <a:chExt cx="3171388" cy="3792107"/>
          </a:xfrm>
        </p:grpSpPr>
        <p:cxnSp>
          <p:nvCxnSpPr>
            <p:cNvPr id="12" name="Straight Connector 11">
              <a:extLst>
                <a:ext uri="{FF2B5EF4-FFF2-40B4-BE49-F238E27FC236}">
                  <a16:creationId xmlns:a16="http://schemas.microsoft.com/office/drawing/2014/main" id="{FB2F8029-5C0E-486F-B710-13A208E8916E}"/>
                </a:ext>
              </a:extLst>
            </p:cNvPr>
            <p:cNvCxnSpPr>
              <a:cxnSpLocks/>
            </p:cNvCxnSpPr>
            <p:nvPr/>
          </p:nvCxnSpPr>
          <p:spPr bwMode="auto">
            <a:xfrm>
              <a:off x="3117272" y="1320664"/>
              <a:ext cx="0" cy="3792107"/>
            </a:xfrm>
            <a:prstGeom prst="line">
              <a:avLst/>
            </a:prstGeom>
            <a:noFill/>
            <a:ln w="12700" cap="flat" cmpd="sng" algn="ctr">
              <a:solidFill>
                <a:schemeClr val="accent2"/>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C6A8CD99-5396-42BB-932E-57416560C867}"/>
                </a:ext>
              </a:extLst>
            </p:cNvPr>
            <p:cNvCxnSpPr>
              <a:cxnSpLocks/>
            </p:cNvCxnSpPr>
            <p:nvPr/>
          </p:nvCxnSpPr>
          <p:spPr bwMode="auto">
            <a:xfrm>
              <a:off x="6288660" y="1320664"/>
              <a:ext cx="0" cy="3792107"/>
            </a:xfrm>
            <a:prstGeom prst="line">
              <a:avLst/>
            </a:prstGeom>
            <a:noFill/>
            <a:ln w="12700" cap="flat" cmpd="sng" algn="ctr">
              <a:solidFill>
                <a:schemeClr val="accent2"/>
              </a:solidFill>
              <a:prstDash val="solid"/>
              <a:round/>
              <a:headEnd type="none" w="med" len="med"/>
              <a:tailEnd type="none" w="med" len="med"/>
            </a:ln>
            <a:effectLst/>
          </p:spPr>
        </p:cxnSp>
      </p:grpSp>
      <p:sp>
        <p:nvSpPr>
          <p:cNvPr id="14" name="TextBox 13">
            <a:extLst>
              <a:ext uri="{FF2B5EF4-FFF2-40B4-BE49-F238E27FC236}">
                <a16:creationId xmlns:a16="http://schemas.microsoft.com/office/drawing/2014/main" id="{95FAC212-6BAA-4EC6-9062-F47E54F0537C}"/>
              </a:ext>
            </a:extLst>
          </p:cNvPr>
          <p:cNvSpPr txBox="1"/>
          <p:nvPr/>
        </p:nvSpPr>
        <p:spPr>
          <a:xfrm>
            <a:off x="0" y="773260"/>
            <a:ext cx="3022399" cy="590931"/>
          </a:xfrm>
          <a:prstGeom prst="rect">
            <a:avLst/>
          </a:prstGeom>
          <a:noFill/>
        </p:spPr>
        <p:txBody>
          <a:bodyPr wrap="square" rtlCol="0">
            <a:spAutoFit/>
          </a:bodyPr>
          <a:lstStyle/>
          <a:p>
            <a:pPr algn="ctr">
              <a:lnSpc>
                <a:spcPct val="90000"/>
              </a:lnSpc>
            </a:pPr>
            <a:r>
              <a:rPr lang="en-US" kern="0" dirty="0">
                <a:solidFill>
                  <a:schemeClr val="accent2">
                    <a:lumMod val="75000"/>
                  </a:schemeClr>
                </a:solidFill>
                <a:latin typeface="+mj-lt"/>
              </a:rPr>
              <a:t>Define selection criteria </a:t>
            </a:r>
            <a:br>
              <a:rPr lang="en-US" kern="0" dirty="0">
                <a:solidFill>
                  <a:schemeClr val="accent2">
                    <a:lumMod val="75000"/>
                  </a:schemeClr>
                </a:solidFill>
                <a:latin typeface="+mj-lt"/>
              </a:rPr>
            </a:br>
            <a:r>
              <a:rPr lang="en-US" kern="0" dirty="0">
                <a:solidFill>
                  <a:schemeClr val="accent2">
                    <a:lumMod val="75000"/>
                  </a:schemeClr>
                </a:solidFill>
                <a:latin typeface="+mj-lt"/>
              </a:rPr>
              <a:t>and review ideas</a:t>
            </a:r>
          </a:p>
        </p:txBody>
      </p:sp>
      <p:sp>
        <p:nvSpPr>
          <p:cNvPr id="15" name="TextBox 14">
            <a:extLst>
              <a:ext uri="{FF2B5EF4-FFF2-40B4-BE49-F238E27FC236}">
                <a16:creationId xmlns:a16="http://schemas.microsoft.com/office/drawing/2014/main" id="{A8FEC198-C5A1-4C4D-B654-7CE21172060B}"/>
              </a:ext>
            </a:extLst>
          </p:cNvPr>
          <p:cNvSpPr txBox="1"/>
          <p:nvPr/>
        </p:nvSpPr>
        <p:spPr>
          <a:xfrm>
            <a:off x="3022399" y="777733"/>
            <a:ext cx="3085109" cy="590931"/>
          </a:xfrm>
          <a:prstGeom prst="rect">
            <a:avLst/>
          </a:prstGeom>
          <a:noFill/>
        </p:spPr>
        <p:txBody>
          <a:bodyPr wrap="square" rtlCol="0">
            <a:spAutoFit/>
          </a:bodyPr>
          <a:lstStyle/>
          <a:p>
            <a:pPr algn="ctr">
              <a:lnSpc>
                <a:spcPct val="90000"/>
              </a:lnSpc>
            </a:pPr>
            <a:r>
              <a:rPr lang="en-US" kern="0" dirty="0">
                <a:solidFill>
                  <a:schemeClr val="accent2">
                    <a:lumMod val="75000"/>
                  </a:schemeClr>
                </a:solidFill>
                <a:latin typeface="+mj-lt"/>
              </a:rPr>
              <a:t>Individually evaluate ideas </a:t>
            </a:r>
            <a:br>
              <a:rPr lang="en-US" kern="0" dirty="0">
                <a:solidFill>
                  <a:schemeClr val="accent2">
                    <a:lumMod val="75000"/>
                  </a:schemeClr>
                </a:solidFill>
                <a:latin typeface="+mj-lt"/>
              </a:rPr>
            </a:br>
            <a:r>
              <a:rPr lang="en-US" kern="0" dirty="0">
                <a:solidFill>
                  <a:schemeClr val="accent2">
                    <a:lumMod val="75000"/>
                  </a:schemeClr>
                </a:solidFill>
                <a:latin typeface="+mj-lt"/>
              </a:rPr>
              <a:t>and vote for the best ones</a:t>
            </a:r>
          </a:p>
        </p:txBody>
      </p:sp>
      <p:sp>
        <p:nvSpPr>
          <p:cNvPr id="16" name="TextBox 15">
            <a:extLst>
              <a:ext uri="{FF2B5EF4-FFF2-40B4-BE49-F238E27FC236}">
                <a16:creationId xmlns:a16="http://schemas.microsoft.com/office/drawing/2014/main" id="{1D3E6664-8D3A-4B5C-8AD7-2BA9D2D26A6E}"/>
              </a:ext>
            </a:extLst>
          </p:cNvPr>
          <p:cNvSpPr txBox="1"/>
          <p:nvPr/>
        </p:nvSpPr>
        <p:spPr>
          <a:xfrm>
            <a:off x="6176520" y="773259"/>
            <a:ext cx="2671406" cy="590931"/>
          </a:xfrm>
          <a:prstGeom prst="rect">
            <a:avLst/>
          </a:prstGeom>
          <a:noFill/>
        </p:spPr>
        <p:txBody>
          <a:bodyPr wrap="square" rtlCol="0">
            <a:spAutoFit/>
          </a:bodyPr>
          <a:lstStyle/>
          <a:p>
            <a:pPr algn="ctr">
              <a:lnSpc>
                <a:spcPct val="90000"/>
              </a:lnSpc>
            </a:pPr>
            <a:r>
              <a:rPr lang="en-US" kern="0" dirty="0">
                <a:solidFill>
                  <a:schemeClr val="accent2">
                    <a:lumMod val="75000"/>
                  </a:schemeClr>
                </a:solidFill>
                <a:latin typeface="+mj-lt"/>
              </a:rPr>
              <a:t>Document prioritized list of ideas, review and finalize </a:t>
            </a:r>
          </a:p>
        </p:txBody>
      </p:sp>
      <p:grpSp>
        <p:nvGrpSpPr>
          <p:cNvPr id="17" name="Group 16">
            <a:extLst>
              <a:ext uri="{FF2B5EF4-FFF2-40B4-BE49-F238E27FC236}">
                <a16:creationId xmlns:a16="http://schemas.microsoft.com/office/drawing/2014/main" id="{3EB3D76B-03A7-4253-9CDB-9ED0C4992728}"/>
              </a:ext>
            </a:extLst>
          </p:cNvPr>
          <p:cNvGrpSpPr/>
          <p:nvPr/>
        </p:nvGrpSpPr>
        <p:grpSpPr>
          <a:xfrm>
            <a:off x="3581629" y="2404617"/>
            <a:ext cx="2053536" cy="1429788"/>
            <a:chOff x="6719115" y="2215605"/>
            <a:chExt cx="2053536" cy="1429788"/>
          </a:xfrm>
        </p:grpSpPr>
        <p:sp>
          <p:nvSpPr>
            <p:cNvPr id="18" name="Rectangle 17">
              <a:extLst>
                <a:ext uri="{FF2B5EF4-FFF2-40B4-BE49-F238E27FC236}">
                  <a16:creationId xmlns:a16="http://schemas.microsoft.com/office/drawing/2014/main" id="{3C5FF1CC-4476-4DA7-AF42-B2E39EF72020}"/>
                </a:ext>
              </a:extLst>
            </p:cNvPr>
            <p:cNvSpPr/>
            <p:nvPr/>
          </p:nvSpPr>
          <p:spPr bwMode="auto">
            <a:xfrm>
              <a:off x="6719115" y="2215605"/>
              <a:ext cx="2021276" cy="1429788"/>
            </a:xfrm>
            <a:prstGeom prst="rect">
              <a:avLst/>
            </a:prstGeom>
            <a:solidFill>
              <a:srgbClr val="E4E8EB"/>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745F7032-F233-42C1-A1B4-2E559346E983}"/>
                </a:ext>
              </a:extLst>
            </p:cNvPr>
            <p:cNvSpPr/>
            <p:nvPr/>
          </p:nvSpPr>
          <p:spPr bwMode="auto">
            <a:xfrm>
              <a:off x="7150362" y="2318985"/>
              <a:ext cx="434283" cy="593769"/>
            </a:xfrm>
            <a:prstGeom prst="rect">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F1DC3E87-5F34-49A0-AF66-4825B253EA29}"/>
                </a:ext>
              </a:extLst>
            </p:cNvPr>
            <p:cNvSpPr txBox="1"/>
            <p:nvPr/>
          </p:nvSpPr>
          <p:spPr>
            <a:xfrm>
              <a:off x="7006760" y="2320612"/>
              <a:ext cx="722993" cy="288541"/>
            </a:xfrm>
            <a:prstGeom prst="rect">
              <a:avLst/>
            </a:prstGeom>
            <a:noFill/>
          </p:spPr>
          <p:txBody>
            <a:bodyPr wrap="square" rtlCol="0">
              <a:spAutoFit/>
            </a:bodyPr>
            <a:lstStyle/>
            <a:p>
              <a:pPr algn="ctr">
                <a:lnSpc>
                  <a:spcPct val="70000"/>
                </a:lnSpc>
              </a:pPr>
              <a:r>
                <a:rPr lang="en-US" sz="900" dirty="0">
                  <a:solidFill>
                    <a:schemeClr val="accent2">
                      <a:lumMod val="50000"/>
                    </a:schemeClr>
                  </a:solidFill>
                  <a:latin typeface="+mj-lt"/>
                </a:rPr>
                <a:t>Idea 1 Headline</a:t>
              </a:r>
            </a:p>
          </p:txBody>
        </p:sp>
        <p:sp>
          <p:nvSpPr>
            <p:cNvPr id="22" name="Rectangle 21">
              <a:extLst>
                <a:ext uri="{FF2B5EF4-FFF2-40B4-BE49-F238E27FC236}">
                  <a16:creationId xmlns:a16="http://schemas.microsoft.com/office/drawing/2014/main" id="{3A79172B-927D-4BF0-9471-B9073722687D}"/>
                </a:ext>
              </a:extLst>
            </p:cNvPr>
            <p:cNvSpPr/>
            <p:nvPr/>
          </p:nvSpPr>
          <p:spPr bwMode="auto">
            <a:xfrm>
              <a:off x="7692228" y="2318985"/>
              <a:ext cx="434283" cy="593769"/>
            </a:xfrm>
            <a:prstGeom prst="rect">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9BC5A84E-1F69-4CB9-A329-A734E184DA29}"/>
                </a:ext>
              </a:extLst>
            </p:cNvPr>
            <p:cNvSpPr/>
            <p:nvPr/>
          </p:nvSpPr>
          <p:spPr bwMode="auto">
            <a:xfrm>
              <a:off x="8195006" y="2318985"/>
              <a:ext cx="434283" cy="593769"/>
            </a:xfrm>
            <a:prstGeom prst="rect">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67087557-D3E8-435B-9480-DDFDD7EFB698}"/>
                </a:ext>
              </a:extLst>
            </p:cNvPr>
            <p:cNvSpPr/>
            <p:nvPr/>
          </p:nvSpPr>
          <p:spPr bwMode="auto">
            <a:xfrm>
              <a:off x="7787246" y="2637265"/>
              <a:ext cx="119393" cy="106834"/>
            </a:xfrm>
            <a:prstGeom prst="rect">
              <a:avLst/>
            </a:prstGeom>
            <a:solidFill>
              <a:srgbClr val="E6A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6AEDA0F8-9F3E-448E-AD29-8279F8544141}"/>
                </a:ext>
              </a:extLst>
            </p:cNvPr>
            <p:cNvSpPr/>
            <p:nvPr/>
          </p:nvSpPr>
          <p:spPr bwMode="auto">
            <a:xfrm>
              <a:off x="7944658" y="2754501"/>
              <a:ext cx="119393" cy="106834"/>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BE9A2D64-0A01-4BB1-9C35-7BEA16C9FA8C}"/>
                </a:ext>
              </a:extLst>
            </p:cNvPr>
            <p:cNvSpPr txBox="1"/>
            <p:nvPr/>
          </p:nvSpPr>
          <p:spPr>
            <a:xfrm>
              <a:off x="7552204" y="2322233"/>
              <a:ext cx="722993" cy="288541"/>
            </a:xfrm>
            <a:prstGeom prst="rect">
              <a:avLst/>
            </a:prstGeom>
            <a:noFill/>
          </p:spPr>
          <p:txBody>
            <a:bodyPr wrap="square" rtlCol="0">
              <a:spAutoFit/>
            </a:bodyPr>
            <a:lstStyle/>
            <a:p>
              <a:pPr algn="ctr">
                <a:lnSpc>
                  <a:spcPct val="70000"/>
                </a:lnSpc>
              </a:pPr>
              <a:r>
                <a:rPr lang="en-US" sz="900" dirty="0">
                  <a:solidFill>
                    <a:schemeClr val="accent2">
                      <a:lumMod val="50000"/>
                    </a:schemeClr>
                  </a:solidFill>
                  <a:latin typeface="+mj-lt"/>
                </a:rPr>
                <a:t>Idea 2 Headline</a:t>
              </a:r>
            </a:p>
          </p:txBody>
        </p:sp>
        <p:sp>
          <p:nvSpPr>
            <p:cNvPr id="27" name="Rectangle 26">
              <a:extLst>
                <a:ext uri="{FF2B5EF4-FFF2-40B4-BE49-F238E27FC236}">
                  <a16:creationId xmlns:a16="http://schemas.microsoft.com/office/drawing/2014/main" id="{5A75A437-AFED-4670-8190-0A9B33450617}"/>
                </a:ext>
              </a:extLst>
            </p:cNvPr>
            <p:cNvSpPr/>
            <p:nvPr/>
          </p:nvSpPr>
          <p:spPr bwMode="auto">
            <a:xfrm>
              <a:off x="8290729" y="2602759"/>
              <a:ext cx="119393" cy="106834"/>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66FA1F10-66A3-4A88-AE4D-0BC3CEE68C9C}"/>
                </a:ext>
              </a:extLst>
            </p:cNvPr>
            <p:cNvSpPr/>
            <p:nvPr/>
          </p:nvSpPr>
          <p:spPr bwMode="auto">
            <a:xfrm>
              <a:off x="8452337" y="2584803"/>
              <a:ext cx="119393" cy="106834"/>
            </a:xfrm>
            <a:prstGeom prst="rect">
              <a:avLst/>
            </a:prstGeom>
            <a:solidFill>
              <a:srgbClr val="E6A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FD3495A0-059D-4184-AC3B-481BA0DE5068}"/>
                </a:ext>
              </a:extLst>
            </p:cNvPr>
            <p:cNvSpPr/>
            <p:nvPr/>
          </p:nvSpPr>
          <p:spPr bwMode="auto">
            <a:xfrm>
              <a:off x="8441539" y="2762796"/>
              <a:ext cx="119393" cy="106834"/>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CD80139A-1E45-4F21-B081-BE491588BAE0}"/>
                </a:ext>
              </a:extLst>
            </p:cNvPr>
            <p:cNvSpPr/>
            <p:nvPr/>
          </p:nvSpPr>
          <p:spPr bwMode="auto">
            <a:xfrm>
              <a:off x="7361955" y="2567806"/>
              <a:ext cx="119393" cy="106834"/>
            </a:xfrm>
            <a:prstGeom prst="rect">
              <a:avLst/>
            </a:prstGeom>
            <a:solidFill>
              <a:srgbClr val="E6A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31" name="TextBox 30">
              <a:extLst>
                <a:ext uri="{FF2B5EF4-FFF2-40B4-BE49-F238E27FC236}">
                  <a16:creationId xmlns:a16="http://schemas.microsoft.com/office/drawing/2014/main" id="{DCC4A671-71DB-47C9-8500-3FA1AD1224CA}"/>
                </a:ext>
              </a:extLst>
            </p:cNvPr>
            <p:cNvSpPr txBox="1"/>
            <p:nvPr/>
          </p:nvSpPr>
          <p:spPr>
            <a:xfrm>
              <a:off x="8049658" y="2319361"/>
              <a:ext cx="722993" cy="288541"/>
            </a:xfrm>
            <a:prstGeom prst="rect">
              <a:avLst/>
            </a:prstGeom>
            <a:noFill/>
          </p:spPr>
          <p:txBody>
            <a:bodyPr wrap="square" rtlCol="0">
              <a:spAutoFit/>
            </a:bodyPr>
            <a:lstStyle/>
            <a:p>
              <a:pPr algn="ctr">
                <a:lnSpc>
                  <a:spcPct val="70000"/>
                </a:lnSpc>
              </a:pPr>
              <a:r>
                <a:rPr lang="en-US" sz="900" dirty="0">
                  <a:solidFill>
                    <a:schemeClr val="accent2">
                      <a:lumMod val="50000"/>
                    </a:schemeClr>
                  </a:solidFill>
                  <a:latin typeface="+mj-lt"/>
                </a:rPr>
                <a:t>Idea 3 Headline</a:t>
              </a:r>
            </a:p>
          </p:txBody>
        </p:sp>
      </p:grpSp>
      <p:grpSp>
        <p:nvGrpSpPr>
          <p:cNvPr id="2" name="Group 1">
            <a:extLst>
              <a:ext uri="{FF2B5EF4-FFF2-40B4-BE49-F238E27FC236}">
                <a16:creationId xmlns:a16="http://schemas.microsoft.com/office/drawing/2014/main" id="{FA73AD3C-FD13-4A34-969E-5A252FB73347}"/>
              </a:ext>
            </a:extLst>
          </p:cNvPr>
          <p:cNvGrpSpPr/>
          <p:nvPr/>
        </p:nvGrpSpPr>
        <p:grpSpPr>
          <a:xfrm>
            <a:off x="542398" y="2667710"/>
            <a:ext cx="1037217" cy="2276755"/>
            <a:chOff x="196173" y="2513346"/>
            <a:chExt cx="1191134" cy="2614613"/>
          </a:xfrm>
        </p:grpSpPr>
        <p:sp>
          <p:nvSpPr>
            <p:cNvPr id="48" name="Rectangle 47">
              <a:extLst>
                <a:ext uri="{FF2B5EF4-FFF2-40B4-BE49-F238E27FC236}">
                  <a16:creationId xmlns:a16="http://schemas.microsoft.com/office/drawing/2014/main" id="{9B8F8E52-BC88-4CFA-8117-C936CF92ED71}"/>
                </a:ext>
              </a:extLst>
            </p:cNvPr>
            <p:cNvSpPr/>
            <p:nvPr/>
          </p:nvSpPr>
          <p:spPr bwMode="auto">
            <a:xfrm>
              <a:off x="714319" y="2551347"/>
              <a:ext cx="540500" cy="620683"/>
            </a:xfrm>
            <a:prstGeom prst="rect">
              <a:avLst/>
            </a:prstGeom>
            <a:solidFill>
              <a:srgbClr val="DDDDDF"/>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grpSp>
          <p:nvGrpSpPr>
            <p:cNvPr id="49" name="Group 48">
              <a:extLst>
                <a:ext uri="{FF2B5EF4-FFF2-40B4-BE49-F238E27FC236}">
                  <a16:creationId xmlns:a16="http://schemas.microsoft.com/office/drawing/2014/main" id="{254B8C82-8D3C-4908-A18F-F0A6D36923EA}"/>
                </a:ext>
              </a:extLst>
            </p:cNvPr>
            <p:cNvGrpSpPr/>
            <p:nvPr/>
          </p:nvGrpSpPr>
          <p:grpSpPr>
            <a:xfrm>
              <a:off x="220938" y="2513346"/>
              <a:ext cx="1114425" cy="2614613"/>
              <a:chOff x="-1341438" y="1657706"/>
              <a:chExt cx="1114425" cy="2614613"/>
            </a:xfrm>
          </p:grpSpPr>
          <p:sp>
            <p:nvSpPr>
              <p:cNvPr id="50" name="Rectangle 5">
                <a:extLst>
                  <a:ext uri="{FF2B5EF4-FFF2-40B4-BE49-F238E27FC236}">
                    <a16:creationId xmlns:a16="http://schemas.microsoft.com/office/drawing/2014/main" id="{EC19E26C-B8B2-47C2-8B00-FF3D43992A53}"/>
                  </a:ext>
                </a:extLst>
              </p:cNvPr>
              <p:cNvSpPr>
                <a:spLocks noChangeArrowheads="1"/>
              </p:cNvSpPr>
              <p:nvPr/>
            </p:nvSpPr>
            <p:spPr bwMode="auto">
              <a:xfrm>
                <a:off x="-1252538" y="3035656"/>
                <a:ext cx="52388" cy="1236663"/>
              </a:xfrm>
              <a:prstGeom prst="rect">
                <a:avLst/>
              </a:prstGeom>
              <a:solidFill>
                <a:srgbClr val="AEAD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6">
                <a:extLst>
                  <a:ext uri="{FF2B5EF4-FFF2-40B4-BE49-F238E27FC236}">
                    <a16:creationId xmlns:a16="http://schemas.microsoft.com/office/drawing/2014/main" id="{F1A2420E-9586-4991-873E-A9B21AF81CCD}"/>
                  </a:ext>
                </a:extLst>
              </p:cNvPr>
              <p:cNvSpPr>
                <a:spLocks noChangeArrowheads="1"/>
              </p:cNvSpPr>
              <p:nvPr/>
            </p:nvSpPr>
            <p:spPr bwMode="auto">
              <a:xfrm>
                <a:off x="-373063" y="3035656"/>
                <a:ext cx="47625" cy="1236663"/>
              </a:xfrm>
              <a:prstGeom prst="rect">
                <a:avLst/>
              </a:prstGeom>
              <a:solidFill>
                <a:srgbClr val="AEAD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7">
                <a:extLst>
                  <a:ext uri="{FF2B5EF4-FFF2-40B4-BE49-F238E27FC236}">
                    <a16:creationId xmlns:a16="http://schemas.microsoft.com/office/drawing/2014/main" id="{1F46B1D0-DAA0-448E-8F07-73200FC10D38}"/>
                  </a:ext>
                </a:extLst>
              </p:cNvPr>
              <p:cNvSpPr>
                <a:spLocks noChangeArrowheads="1"/>
              </p:cNvSpPr>
              <p:nvPr/>
            </p:nvSpPr>
            <p:spPr bwMode="auto">
              <a:xfrm>
                <a:off x="-569913" y="3035656"/>
                <a:ext cx="46038" cy="1085850"/>
              </a:xfrm>
              <a:prstGeom prst="rect">
                <a:avLst/>
              </a:prstGeom>
              <a:solidFill>
                <a:srgbClr val="9091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8">
                <a:extLst>
                  <a:ext uri="{FF2B5EF4-FFF2-40B4-BE49-F238E27FC236}">
                    <a16:creationId xmlns:a16="http://schemas.microsoft.com/office/drawing/2014/main" id="{F98F4D87-BAF7-4AFF-93C0-801DE32A8532}"/>
                  </a:ext>
                </a:extLst>
              </p:cNvPr>
              <p:cNvSpPr>
                <a:spLocks noChangeArrowheads="1"/>
              </p:cNvSpPr>
              <p:nvPr/>
            </p:nvSpPr>
            <p:spPr bwMode="auto">
              <a:xfrm>
                <a:off x="-569913" y="3035656"/>
                <a:ext cx="4603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9">
                <a:extLst>
                  <a:ext uri="{FF2B5EF4-FFF2-40B4-BE49-F238E27FC236}">
                    <a16:creationId xmlns:a16="http://schemas.microsoft.com/office/drawing/2014/main" id="{6DD588F2-8075-438B-B871-203FAA591909}"/>
                  </a:ext>
                </a:extLst>
              </p:cNvPr>
              <p:cNvSpPr>
                <a:spLocks noChangeArrowheads="1"/>
              </p:cNvSpPr>
              <p:nvPr/>
            </p:nvSpPr>
            <p:spPr bwMode="auto">
              <a:xfrm>
                <a:off x="-1077913" y="3035656"/>
                <a:ext cx="50800" cy="1085850"/>
              </a:xfrm>
              <a:prstGeom prst="rect">
                <a:avLst/>
              </a:prstGeom>
              <a:solidFill>
                <a:srgbClr val="9091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0">
                <a:extLst>
                  <a:ext uri="{FF2B5EF4-FFF2-40B4-BE49-F238E27FC236}">
                    <a16:creationId xmlns:a16="http://schemas.microsoft.com/office/drawing/2014/main" id="{02FE7E89-179D-403E-9FDA-BDC392708BB6}"/>
                  </a:ext>
                </a:extLst>
              </p:cNvPr>
              <p:cNvSpPr>
                <a:spLocks noChangeArrowheads="1"/>
              </p:cNvSpPr>
              <p:nvPr/>
            </p:nvSpPr>
            <p:spPr bwMode="auto">
              <a:xfrm>
                <a:off x="-1077913" y="3035656"/>
                <a:ext cx="50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1">
                <a:extLst>
                  <a:ext uri="{FF2B5EF4-FFF2-40B4-BE49-F238E27FC236}">
                    <a16:creationId xmlns:a16="http://schemas.microsoft.com/office/drawing/2014/main" id="{4D264CED-F115-4EED-9185-E7D4C80FFE35}"/>
                  </a:ext>
                </a:extLst>
              </p:cNvPr>
              <p:cNvSpPr>
                <a:spLocks/>
              </p:cNvSpPr>
              <p:nvPr/>
            </p:nvSpPr>
            <p:spPr bwMode="auto">
              <a:xfrm>
                <a:off x="-1341438" y="1657706"/>
                <a:ext cx="1114425" cy="1493838"/>
              </a:xfrm>
              <a:custGeom>
                <a:avLst/>
                <a:gdLst>
                  <a:gd name="T0" fmla="*/ 231 w 237"/>
                  <a:gd name="T1" fmla="*/ 319 h 319"/>
                  <a:gd name="T2" fmla="*/ 5 w 237"/>
                  <a:gd name="T3" fmla="*/ 319 h 319"/>
                  <a:gd name="T4" fmla="*/ 0 w 237"/>
                  <a:gd name="T5" fmla="*/ 314 h 319"/>
                  <a:gd name="T6" fmla="*/ 0 w 237"/>
                  <a:gd name="T7" fmla="*/ 6 h 319"/>
                  <a:gd name="T8" fmla="*/ 5 w 237"/>
                  <a:gd name="T9" fmla="*/ 0 h 319"/>
                  <a:gd name="T10" fmla="*/ 231 w 237"/>
                  <a:gd name="T11" fmla="*/ 0 h 319"/>
                  <a:gd name="T12" fmla="*/ 237 w 237"/>
                  <a:gd name="T13" fmla="*/ 6 h 319"/>
                  <a:gd name="T14" fmla="*/ 237 w 237"/>
                  <a:gd name="T15" fmla="*/ 314 h 319"/>
                  <a:gd name="T16" fmla="*/ 231 w 237"/>
                  <a:gd name="T17"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319">
                    <a:moveTo>
                      <a:pt x="231" y="319"/>
                    </a:moveTo>
                    <a:cubicBezTo>
                      <a:pt x="5" y="319"/>
                      <a:pt x="5" y="319"/>
                      <a:pt x="5" y="319"/>
                    </a:cubicBezTo>
                    <a:cubicBezTo>
                      <a:pt x="2" y="319"/>
                      <a:pt x="0" y="316"/>
                      <a:pt x="0" y="314"/>
                    </a:cubicBezTo>
                    <a:cubicBezTo>
                      <a:pt x="0" y="6"/>
                      <a:pt x="0" y="6"/>
                      <a:pt x="0" y="6"/>
                    </a:cubicBezTo>
                    <a:cubicBezTo>
                      <a:pt x="0" y="3"/>
                      <a:pt x="2" y="0"/>
                      <a:pt x="5" y="0"/>
                    </a:cubicBezTo>
                    <a:cubicBezTo>
                      <a:pt x="231" y="0"/>
                      <a:pt x="231" y="0"/>
                      <a:pt x="231" y="0"/>
                    </a:cubicBezTo>
                    <a:cubicBezTo>
                      <a:pt x="234" y="0"/>
                      <a:pt x="237" y="3"/>
                      <a:pt x="237" y="6"/>
                    </a:cubicBezTo>
                    <a:cubicBezTo>
                      <a:pt x="237" y="314"/>
                      <a:pt x="237" y="314"/>
                      <a:pt x="237" y="314"/>
                    </a:cubicBezTo>
                    <a:cubicBezTo>
                      <a:pt x="237" y="316"/>
                      <a:pt x="234" y="319"/>
                      <a:pt x="231" y="319"/>
                    </a:cubicBezTo>
                    <a:close/>
                  </a:path>
                </a:pathLst>
              </a:custGeom>
              <a:solidFill>
                <a:srgbClr val="AEAD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2">
                <a:extLst>
                  <a:ext uri="{FF2B5EF4-FFF2-40B4-BE49-F238E27FC236}">
                    <a16:creationId xmlns:a16="http://schemas.microsoft.com/office/drawing/2014/main" id="{02DC6754-DB9E-43C2-B909-CF21E05CEAF0}"/>
                  </a:ext>
                </a:extLst>
              </p:cNvPr>
              <p:cNvSpPr>
                <a:spLocks/>
              </p:cNvSpPr>
              <p:nvPr/>
            </p:nvSpPr>
            <p:spPr bwMode="auto">
              <a:xfrm>
                <a:off x="-1327150" y="1676756"/>
                <a:ext cx="1085850" cy="1455738"/>
              </a:xfrm>
              <a:custGeom>
                <a:avLst/>
                <a:gdLst>
                  <a:gd name="T0" fmla="*/ 226 w 231"/>
                  <a:gd name="T1" fmla="*/ 311 h 311"/>
                  <a:gd name="T2" fmla="*/ 5 w 231"/>
                  <a:gd name="T3" fmla="*/ 311 h 311"/>
                  <a:gd name="T4" fmla="*/ 0 w 231"/>
                  <a:gd name="T5" fmla="*/ 306 h 311"/>
                  <a:gd name="T6" fmla="*/ 0 w 231"/>
                  <a:gd name="T7" fmla="*/ 5 h 311"/>
                  <a:gd name="T8" fmla="*/ 5 w 231"/>
                  <a:gd name="T9" fmla="*/ 0 h 311"/>
                  <a:gd name="T10" fmla="*/ 226 w 231"/>
                  <a:gd name="T11" fmla="*/ 0 h 311"/>
                  <a:gd name="T12" fmla="*/ 231 w 231"/>
                  <a:gd name="T13" fmla="*/ 5 h 311"/>
                  <a:gd name="T14" fmla="*/ 231 w 231"/>
                  <a:gd name="T15" fmla="*/ 306 h 311"/>
                  <a:gd name="T16" fmla="*/ 226 w 231"/>
                  <a:gd name="T17"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11">
                    <a:moveTo>
                      <a:pt x="226" y="311"/>
                    </a:moveTo>
                    <a:cubicBezTo>
                      <a:pt x="5" y="311"/>
                      <a:pt x="5" y="311"/>
                      <a:pt x="5" y="311"/>
                    </a:cubicBezTo>
                    <a:cubicBezTo>
                      <a:pt x="2" y="311"/>
                      <a:pt x="0" y="308"/>
                      <a:pt x="0" y="306"/>
                    </a:cubicBezTo>
                    <a:cubicBezTo>
                      <a:pt x="0" y="5"/>
                      <a:pt x="0" y="5"/>
                      <a:pt x="0" y="5"/>
                    </a:cubicBezTo>
                    <a:cubicBezTo>
                      <a:pt x="0" y="2"/>
                      <a:pt x="2" y="0"/>
                      <a:pt x="5" y="0"/>
                    </a:cubicBezTo>
                    <a:cubicBezTo>
                      <a:pt x="226" y="0"/>
                      <a:pt x="226" y="0"/>
                      <a:pt x="226" y="0"/>
                    </a:cubicBezTo>
                    <a:cubicBezTo>
                      <a:pt x="228" y="0"/>
                      <a:pt x="231" y="2"/>
                      <a:pt x="231" y="5"/>
                    </a:cubicBezTo>
                    <a:cubicBezTo>
                      <a:pt x="231" y="306"/>
                      <a:pt x="231" y="306"/>
                      <a:pt x="231" y="306"/>
                    </a:cubicBezTo>
                    <a:cubicBezTo>
                      <a:pt x="231" y="308"/>
                      <a:pt x="228" y="311"/>
                      <a:pt x="226" y="311"/>
                    </a:cubicBezTo>
                    <a:close/>
                  </a:path>
                </a:pathLst>
              </a:custGeom>
              <a:solidFill>
                <a:srgbClr val="DDDD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3">
                <a:extLst>
                  <a:ext uri="{FF2B5EF4-FFF2-40B4-BE49-F238E27FC236}">
                    <a16:creationId xmlns:a16="http://schemas.microsoft.com/office/drawing/2014/main" id="{DD2434BA-9527-48C3-812A-225A3BA08B73}"/>
                  </a:ext>
                </a:extLst>
              </p:cNvPr>
              <p:cNvSpPr>
                <a:spLocks/>
              </p:cNvSpPr>
              <p:nvPr/>
            </p:nvSpPr>
            <p:spPr bwMode="auto">
              <a:xfrm>
                <a:off x="-1252538" y="3151543"/>
                <a:ext cx="52388" cy="88900"/>
              </a:xfrm>
              <a:custGeom>
                <a:avLst/>
                <a:gdLst>
                  <a:gd name="T0" fmla="*/ 0 w 33"/>
                  <a:gd name="T1" fmla="*/ 0 h 56"/>
                  <a:gd name="T2" fmla="*/ 0 w 33"/>
                  <a:gd name="T3" fmla="*/ 56 h 56"/>
                  <a:gd name="T4" fmla="*/ 33 w 33"/>
                  <a:gd name="T5" fmla="*/ 45 h 56"/>
                  <a:gd name="T6" fmla="*/ 33 w 33"/>
                  <a:gd name="T7" fmla="*/ 0 h 56"/>
                  <a:gd name="T8" fmla="*/ 0 w 33"/>
                  <a:gd name="T9" fmla="*/ 0 h 56"/>
                </a:gdLst>
                <a:ahLst/>
                <a:cxnLst>
                  <a:cxn ang="0">
                    <a:pos x="T0" y="T1"/>
                  </a:cxn>
                  <a:cxn ang="0">
                    <a:pos x="T2" y="T3"/>
                  </a:cxn>
                  <a:cxn ang="0">
                    <a:pos x="T4" y="T5"/>
                  </a:cxn>
                  <a:cxn ang="0">
                    <a:pos x="T6" y="T7"/>
                  </a:cxn>
                  <a:cxn ang="0">
                    <a:pos x="T8" y="T9"/>
                  </a:cxn>
                </a:cxnLst>
                <a:rect l="0" t="0" r="r" b="b"/>
                <a:pathLst>
                  <a:path w="33" h="56">
                    <a:moveTo>
                      <a:pt x="0" y="0"/>
                    </a:moveTo>
                    <a:lnTo>
                      <a:pt x="0" y="56"/>
                    </a:lnTo>
                    <a:lnTo>
                      <a:pt x="33" y="45"/>
                    </a:lnTo>
                    <a:lnTo>
                      <a:pt x="33" y="0"/>
                    </a:lnTo>
                    <a:lnTo>
                      <a:pt x="0" y="0"/>
                    </a:lnTo>
                    <a:close/>
                  </a:path>
                </a:pathLst>
              </a:custGeom>
              <a:solidFill>
                <a:srgbClr val="9091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4">
                <a:extLst>
                  <a:ext uri="{FF2B5EF4-FFF2-40B4-BE49-F238E27FC236}">
                    <a16:creationId xmlns:a16="http://schemas.microsoft.com/office/drawing/2014/main" id="{9A36AED8-F5E6-423D-B666-62C2BFC5064A}"/>
                  </a:ext>
                </a:extLst>
              </p:cNvPr>
              <p:cNvSpPr>
                <a:spLocks/>
              </p:cNvSpPr>
              <p:nvPr/>
            </p:nvSpPr>
            <p:spPr bwMode="auto">
              <a:xfrm>
                <a:off x="-373063" y="3151543"/>
                <a:ext cx="47625" cy="88900"/>
              </a:xfrm>
              <a:custGeom>
                <a:avLst/>
                <a:gdLst>
                  <a:gd name="T0" fmla="*/ 0 w 30"/>
                  <a:gd name="T1" fmla="*/ 0 h 56"/>
                  <a:gd name="T2" fmla="*/ 0 w 30"/>
                  <a:gd name="T3" fmla="*/ 56 h 56"/>
                  <a:gd name="T4" fmla="*/ 30 w 30"/>
                  <a:gd name="T5" fmla="*/ 45 h 56"/>
                  <a:gd name="T6" fmla="*/ 30 w 30"/>
                  <a:gd name="T7" fmla="*/ 0 h 56"/>
                  <a:gd name="T8" fmla="*/ 0 w 30"/>
                  <a:gd name="T9" fmla="*/ 0 h 56"/>
                </a:gdLst>
                <a:ahLst/>
                <a:cxnLst>
                  <a:cxn ang="0">
                    <a:pos x="T0" y="T1"/>
                  </a:cxn>
                  <a:cxn ang="0">
                    <a:pos x="T2" y="T3"/>
                  </a:cxn>
                  <a:cxn ang="0">
                    <a:pos x="T4" y="T5"/>
                  </a:cxn>
                  <a:cxn ang="0">
                    <a:pos x="T6" y="T7"/>
                  </a:cxn>
                  <a:cxn ang="0">
                    <a:pos x="T8" y="T9"/>
                  </a:cxn>
                </a:cxnLst>
                <a:rect l="0" t="0" r="r" b="b"/>
                <a:pathLst>
                  <a:path w="30" h="56">
                    <a:moveTo>
                      <a:pt x="0" y="0"/>
                    </a:moveTo>
                    <a:lnTo>
                      <a:pt x="0" y="56"/>
                    </a:lnTo>
                    <a:lnTo>
                      <a:pt x="30" y="45"/>
                    </a:lnTo>
                    <a:lnTo>
                      <a:pt x="30" y="0"/>
                    </a:lnTo>
                    <a:lnTo>
                      <a:pt x="0" y="0"/>
                    </a:lnTo>
                    <a:close/>
                  </a:path>
                </a:pathLst>
              </a:custGeom>
              <a:solidFill>
                <a:srgbClr val="9091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5">
                <a:extLst>
                  <a:ext uri="{FF2B5EF4-FFF2-40B4-BE49-F238E27FC236}">
                    <a16:creationId xmlns:a16="http://schemas.microsoft.com/office/drawing/2014/main" id="{4183011B-150E-4B49-9468-4D90A3199851}"/>
                  </a:ext>
                </a:extLst>
              </p:cNvPr>
              <p:cNvSpPr>
                <a:spLocks/>
              </p:cNvSpPr>
              <p:nvPr/>
            </p:nvSpPr>
            <p:spPr bwMode="auto">
              <a:xfrm>
                <a:off x="-1077913" y="3151543"/>
                <a:ext cx="50800" cy="187325"/>
              </a:xfrm>
              <a:custGeom>
                <a:avLst/>
                <a:gdLst>
                  <a:gd name="T0" fmla="*/ 29 w 32"/>
                  <a:gd name="T1" fmla="*/ 0 h 118"/>
                  <a:gd name="T2" fmla="*/ 0 w 32"/>
                  <a:gd name="T3" fmla="*/ 0 h 118"/>
                  <a:gd name="T4" fmla="*/ 0 w 32"/>
                  <a:gd name="T5" fmla="*/ 118 h 118"/>
                  <a:gd name="T6" fmla="*/ 32 w 32"/>
                  <a:gd name="T7" fmla="*/ 92 h 118"/>
                  <a:gd name="T8" fmla="*/ 29 w 32"/>
                  <a:gd name="T9" fmla="*/ 0 h 118"/>
                </a:gdLst>
                <a:ahLst/>
                <a:cxnLst>
                  <a:cxn ang="0">
                    <a:pos x="T0" y="T1"/>
                  </a:cxn>
                  <a:cxn ang="0">
                    <a:pos x="T2" y="T3"/>
                  </a:cxn>
                  <a:cxn ang="0">
                    <a:pos x="T4" y="T5"/>
                  </a:cxn>
                  <a:cxn ang="0">
                    <a:pos x="T6" y="T7"/>
                  </a:cxn>
                  <a:cxn ang="0">
                    <a:pos x="T8" y="T9"/>
                  </a:cxn>
                </a:cxnLst>
                <a:rect l="0" t="0" r="r" b="b"/>
                <a:pathLst>
                  <a:path w="32" h="118">
                    <a:moveTo>
                      <a:pt x="29" y="0"/>
                    </a:moveTo>
                    <a:lnTo>
                      <a:pt x="0" y="0"/>
                    </a:lnTo>
                    <a:lnTo>
                      <a:pt x="0" y="118"/>
                    </a:lnTo>
                    <a:lnTo>
                      <a:pt x="32" y="92"/>
                    </a:lnTo>
                    <a:lnTo>
                      <a:pt x="29" y="0"/>
                    </a:lnTo>
                    <a:close/>
                  </a:path>
                </a:pathLst>
              </a:custGeom>
              <a:solidFill>
                <a:srgbClr val="757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
                <a:extLst>
                  <a:ext uri="{FF2B5EF4-FFF2-40B4-BE49-F238E27FC236}">
                    <a16:creationId xmlns:a16="http://schemas.microsoft.com/office/drawing/2014/main" id="{70E7D82B-3EA5-4B20-BAD5-9C114B1A2E21}"/>
                  </a:ext>
                </a:extLst>
              </p:cNvPr>
              <p:cNvSpPr>
                <a:spLocks/>
              </p:cNvSpPr>
              <p:nvPr/>
            </p:nvSpPr>
            <p:spPr bwMode="auto">
              <a:xfrm>
                <a:off x="-1077913" y="3151543"/>
                <a:ext cx="50800" cy="187325"/>
              </a:xfrm>
              <a:custGeom>
                <a:avLst/>
                <a:gdLst>
                  <a:gd name="T0" fmla="*/ 29 w 32"/>
                  <a:gd name="T1" fmla="*/ 0 h 118"/>
                  <a:gd name="T2" fmla="*/ 0 w 32"/>
                  <a:gd name="T3" fmla="*/ 0 h 118"/>
                  <a:gd name="T4" fmla="*/ 0 w 32"/>
                  <a:gd name="T5" fmla="*/ 118 h 118"/>
                  <a:gd name="T6" fmla="*/ 32 w 32"/>
                  <a:gd name="T7" fmla="*/ 92 h 118"/>
                  <a:gd name="T8" fmla="*/ 29 w 32"/>
                  <a:gd name="T9" fmla="*/ 0 h 118"/>
                </a:gdLst>
                <a:ahLst/>
                <a:cxnLst>
                  <a:cxn ang="0">
                    <a:pos x="T0" y="T1"/>
                  </a:cxn>
                  <a:cxn ang="0">
                    <a:pos x="T2" y="T3"/>
                  </a:cxn>
                  <a:cxn ang="0">
                    <a:pos x="T4" y="T5"/>
                  </a:cxn>
                  <a:cxn ang="0">
                    <a:pos x="T6" y="T7"/>
                  </a:cxn>
                  <a:cxn ang="0">
                    <a:pos x="T8" y="T9"/>
                  </a:cxn>
                </a:cxnLst>
                <a:rect l="0" t="0" r="r" b="b"/>
                <a:pathLst>
                  <a:path w="32" h="118">
                    <a:moveTo>
                      <a:pt x="29" y="0"/>
                    </a:moveTo>
                    <a:lnTo>
                      <a:pt x="0" y="0"/>
                    </a:lnTo>
                    <a:lnTo>
                      <a:pt x="0" y="118"/>
                    </a:lnTo>
                    <a:lnTo>
                      <a:pt x="32" y="92"/>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7">
                <a:extLst>
                  <a:ext uri="{FF2B5EF4-FFF2-40B4-BE49-F238E27FC236}">
                    <a16:creationId xmlns:a16="http://schemas.microsoft.com/office/drawing/2014/main" id="{8779BA03-C030-429E-A922-F04813E91D16}"/>
                  </a:ext>
                </a:extLst>
              </p:cNvPr>
              <p:cNvSpPr>
                <a:spLocks/>
              </p:cNvSpPr>
              <p:nvPr/>
            </p:nvSpPr>
            <p:spPr bwMode="auto">
              <a:xfrm>
                <a:off x="-569913" y="3151543"/>
                <a:ext cx="46038" cy="187325"/>
              </a:xfrm>
              <a:custGeom>
                <a:avLst/>
                <a:gdLst>
                  <a:gd name="T0" fmla="*/ 29 w 29"/>
                  <a:gd name="T1" fmla="*/ 0 h 118"/>
                  <a:gd name="T2" fmla="*/ 0 w 29"/>
                  <a:gd name="T3" fmla="*/ 0 h 118"/>
                  <a:gd name="T4" fmla="*/ 0 w 29"/>
                  <a:gd name="T5" fmla="*/ 118 h 118"/>
                  <a:gd name="T6" fmla="*/ 29 w 29"/>
                  <a:gd name="T7" fmla="*/ 92 h 118"/>
                  <a:gd name="T8" fmla="*/ 29 w 29"/>
                  <a:gd name="T9" fmla="*/ 0 h 118"/>
                </a:gdLst>
                <a:ahLst/>
                <a:cxnLst>
                  <a:cxn ang="0">
                    <a:pos x="T0" y="T1"/>
                  </a:cxn>
                  <a:cxn ang="0">
                    <a:pos x="T2" y="T3"/>
                  </a:cxn>
                  <a:cxn ang="0">
                    <a:pos x="T4" y="T5"/>
                  </a:cxn>
                  <a:cxn ang="0">
                    <a:pos x="T6" y="T7"/>
                  </a:cxn>
                  <a:cxn ang="0">
                    <a:pos x="T8" y="T9"/>
                  </a:cxn>
                </a:cxnLst>
                <a:rect l="0" t="0" r="r" b="b"/>
                <a:pathLst>
                  <a:path w="29" h="118">
                    <a:moveTo>
                      <a:pt x="29" y="0"/>
                    </a:moveTo>
                    <a:lnTo>
                      <a:pt x="0" y="0"/>
                    </a:lnTo>
                    <a:lnTo>
                      <a:pt x="0" y="118"/>
                    </a:lnTo>
                    <a:lnTo>
                      <a:pt x="29" y="92"/>
                    </a:lnTo>
                    <a:lnTo>
                      <a:pt x="29" y="0"/>
                    </a:lnTo>
                    <a:close/>
                  </a:path>
                </a:pathLst>
              </a:custGeom>
              <a:solidFill>
                <a:srgbClr val="757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8">
                <a:extLst>
                  <a:ext uri="{FF2B5EF4-FFF2-40B4-BE49-F238E27FC236}">
                    <a16:creationId xmlns:a16="http://schemas.microsoft.com/office/drawing/2014/main" id="{0BF7282C-6284-465B-BD36-545EC826C998}"/>
                  </a:ext>
                </a:extLst>
              </p:cNvPr>
              <p:cNvSpPr>
                <a:spLocks/>
              </p:cNvSpPr>
              <p:nvPr/>
            </p:nvSpPr>
            <p:spPr bwMode="auto">
              <a:xfrm>
                <a:off x="-569913" y="3151543"/>
                <a:ext cx="46038" cy="187325"/>
              </a:xfrm>
              <a:custGeom>
                <a:avLst/>
                <a:gdLst>
                  <a:gd name="T0" fmla="*/ 29 w 29"/>
                  <a:gd name="T1" fmla="*/ 0 h 118"/>
                  <a:gd name="T2" fmla="*/ 0 w 29"/>
                  <a:gd name="T3" fmla="*/ 0 h 118"/>
                  <a:gd name="T4" fmla="*/ 0 w 29"/>
                  <a:gd name="T5" fmla="*/ 118 h 118"/>
                  <a:gd name="T6" fmla="*/ 29 w 29"/>
                  <a:gd name="T7" fmla="*/ 92 h 118"/>
                  <a:gd name="T8" fmla="*/ 29 w 29"/>
                  <a:gd name="T9" fmla="*/ 0 h 118"/>
                </a:gdLst>
                <a:ahLst/>
                <a:cxnLst>
                  <a:cxn ang="0">
                    <a:pos x="T0" y="T1"/>
                  </a:cxn>
                  <a:cxn ang="0">
                    <a:pos x="T2" y="T3"/>
                  </a:cxn>
                  <a:cxn ang="0">
                    <a:pos x="T4" y="T5"/>
                  </a:cxn>
                  <a:cxn ang="0">
                    <a:pos x="T6" y="T7"/>
                  </a:cxn>
                  <a:cxn ang="0">
                    <a:pos x="T8" y="T9"/>
                  </a:cxn>
                </a:cxnLst>
                <a:rect l="0" t="0" r="r" b="b"/>
                <a:pathLst>
                  <a:path w="29" h="118">
                    <a:moveTo>
                      <a:pt x="29" y="0"/>
                    </a:moveTo>
                    <a:lnTo>
                      <a:pt x="0" y="0"/>
                    </a:lnTo>
                    <a:lnTo>
                      <a:pt x="0" y="118"/>
                    </a:lnTo>
                    <a:lnTo>
                      <a:pt x="29" y="92"/>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4" name="Rectangle 63">
              <a:extLst>
                <a:ext uri="{FF2B5EF4-FFF2-40B4-BE49-F238E27FC236}">
                  <a16:creationId xmlns:a16="http://schemas.microsoft.com/office/drawing/2014/main" id="{50FF5FCB-2272-4392-B189-DDDE6B36EAC0}"/>
                </a:ext>
              </a:extLst>
            </p:cNvPr>
            <p:cNvSpPr/>
            <p:nvPr/>
          </p:nvSpPr>
          <p:spPr bwMode="auto">
            <a:xfrm>
              <a:off x="229409" y="2551347"/>
              <a:ext cx="540500" cy="1383684"/>
            </a:xfrm>
            <a:prstGeom prst="rect">
              <a:avLst/>
            </a:prstGeom>
            <a:solidFill>
              <a:srgbClr val="DDDDDF"/>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65" name="Rectangle 64">
              <a:extLst>
                <a:ext uri="{FF2B5EF4-FFF2-40B4-BE49-F238E27FC236}">
                  <a16:creationId xmlns:a16="http://schemas.microsoft.com/office/drawing/2014/main" id="{3B2F832E-EB73-409A-967E-0809BEAC4534}"/>
                </a:ext>
              </a:extLst>
            </p:cNvPr>
            <p:cNvSpPr/>
            <p:nvPr/>
          </p:nvSpPr>
          <p:spPr bwMode="auto">
            <a:xfrm>
              <a:off x="271738" y="2551347"/>
              <a:ext cx="1011238" cy="14019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grpSp>
          <p:nvGrpSpPr>
            <p:cNvPr id="66" name="Group 65">
              <a:extLst>
                <a:ext uri="{FF2B5EF4-FFF2-40B4-BE49-F238E27FC236}">
                  <a16:creationId xmlns:a16="http://schemas.microsoft.com/office/drawing/2014/main" id="{D901DFD9-2164-485F-A2CB-279B76B2B5EB}"/>
                </a:ext>
              </a:extLst>
            </p:cNvPr>
            <p:cNvGrpSpPr/>
            <p:nvPr/>
          </p:nvGrpSpPr>
          <p:grpSpPr>
            <a:xfrm>
              <a:off x="196173" y="2576731"/>
              <a:ext cx="1191134" cy="1247091"/>
              <a:chOff x="327819" y="2410066"/>
              <a:chExt cx="1191134" cy="1247091"/>
            </a:xfrm>
          </p:grpSpPr>
          <p:sp>
            <p:nvSpPr>
              <p:cNvPr id="67" name="TextBox 66">
                <a:extLst>
                  <a:ext uri="{FF2B5EF4-FFF2-40B4-BE49-F238E27FC236}">
                    <a16:creationId xmlns:a16="http://schemas.microsoft.com/office/drawing/2014/main" id="{884848CB-715D-46A0-8F0C-16A816F3FC97}"/>
                  </a:ext>
                </a:extLst>
              </p:cNvPr>
              <p:cNvSpPr txBox="1"/>
              <p:nvPr/>
            </p:nvSpPr>
            <p:spPr>
              <a:xfrm>
                <a:off x="327819" y="2410066"/>
                <a:ext cx="1149569" cy="230832"/>
              </a:xfrm>
              <a:prstGeom prst="rect">
                <a:avLst/>
              </a:prstGeom>
              <a:noFill/>
            </p:spPr>
            <p:txBody>
              <a:bodyPr wrap="square" rtlCol="0">
                <a:spAutoFit/>
              </a:bodyPr>
              <a:lstStyle/>
              <a:p>
                <a:pPr algn="ctr">
                  <a:lnSpc>
                    <a:spcPct val="90000"/>
                  </a:lnSpc>
                </a:pPr>
                <a:r>
                  <a:rPr lang="en-US" sz="1000" dirty="0">
                    <a:solidFill>
                      <a:srgbClr val="FF0000"/>
                    </a:solidFill>
                    <a:latin typeface="+mj-lt"/>
                  </a:rPr>
                  <a:t>Selection Criteria</a:t>
                </a:r>
              </a:p>
            </p:txBody>
          </p:sp>
          <p:sp>
            <p:nvSpPr>
              <p:cNvPr id="68" name="TextBox 67">
                <a:extLst>
                  <a:ext uri="{FF2B5EF4-FFF2-40B4-BE49-F238E27FC236}">
                    <a16:creationId xmlns:a16="http://schemas.microsoft.com/office/drawing/2014/main" id="{31A52B08-3261-40AB-89FF-64334079B7FC}"/>
                  </a:ext>
                </a:extLst>
              </p:cNvPr>
              <p:cNvSpPr txBox="1"/>
              <p:nvPr/>
            </p:nvSpPr>
            <p:spPr>
              <a:xfrm>
                <a:off x="369384" y="2659448"/>
                <a:ext cx="1149569" cy="997709"/>
              </a:xfrm>
              <a:prstGeom prst="rect">
                <a:avLst/>
              </a:prstGeom>
              <a:noFill/>
            </p:spPr>
            <p:txBody>
              <a:bodyPr wrap="square" rtlCol="0">
                <a:spAutoFit/>
              </a:bodyPr>
              <a:lstStyle/>
              <a:p>
                <a:pPr>
                  <a:lnSpc>
                    <a:spcPct val="90000"/>
                  </a:lnSpc>
                  <a:spcAft>
                    <a:spcPts val="600"/>
                  </a:spcAft>
                </a:pPr>
                <a:r>
                  <a:rPr lang="en-US" sz="900" dirty="0">
                    <a:solidFill>
                      <a:schemeClr val="accent2">
                        <a:lumMod val="50000"/>
                      </a:schemeClr>
                    </a:solidFill>
                    <a:latin typeface="+mj-lt"/>
                  </a:rPr>
                  <a:t>Strategic fit</a:t>
                </a:r>
              </a:p>
              <a:p>
                <a:pPr>
                  <a:lnSpc>
                    <a:spcPct val="90000"/>
                  </a:lnSpc>
                  <a:spcAft>
                    <a:spcPts val="400"/>
                  </a:spcAft>
                </a:pPr>
                <a:r>
                  <a:rPr lang="en-US" sz="900" dirty="0">
                    <a:solidFill>
                      <a:schemeClr val="accent2">
                        <a:lumMod val="50000"/>
                      </a:schemeClr>
                    </a:solidFill>
                    <a:latin typeface="+mj-lt"/>
                  </a:rPr>
                  <a:t>Customer value</a:t>
                </a:r>
              </a:p>
              <a:p>
                <a:pPr>
                  <a:lnSpc>
                    <a:spcPct val="90000"/>
                  </a:lnSpc>
                  <a:spcAft>
                    <a:spcPts val="600"/>
                  </a:spcAft>
                </a:pPr>
                <a:r>
                  <a:rPr lang="en-US" sz="900" dirty="0">
                    <a:solidFill>
                      <a:schemeClr val="accent2">
                        <a:lumMod val="50000"/>
                      </a:schemeClr>
                    </a:solidFill>
                    <a:latin typeface="+mj-lt"/>
                  </a:rPr>
                  <a:t>ROI</a:t>
                </a:r>
              </a:p>
              <a:p>
                <a:pPr>
                  <a:lnSpc>
                    <a:spcPct val="90000"/>
                  </a:lnSpc>
                  <a:spcAft>
                    <a:spcPts val="600"/>
                  </a:spcAft>
                </a:pPr>
                <a:r>
                  <a:rPr lang="en-US" sz="900" dirty="0">
                    <a:solidFill>
                      <a:schemeClr val="accent2">
                        <a:lumMod val="50000"/>
                      </a:schemeClr>
                    </a:solidFill>
                    <a:latin typeface="+mj-lt"/>
                  </a:rPr>
                  <a:t>‘WOW’ factor</a:t>
                </a:r>
              </a:p>
              <a:p>
                <a:pPr>
                  <a:lnSpc>
                    <a:spcPct val="90000"/>
                  </a:lnSpc>
                  <a:spcAft>
                    <a:spcPts val="600"/>
                  </a:spcAft>
                </a:pPr>
                <a:r>
                  <a:rPr lang="en-US" sz="900" dirty="0">
                    <a:solidFill>
                      <a:schemeClr val="accent2">
                        <a:lumMod val="50000"/>
                      </a:schemeClr>
                    </a:solidFill>
                    <a:latin typeface="+mj-lt"/>
                  </a:rPr>
                  <a:t>Feasibility</a:t>
                </a:r>
              </a:p>
            </p:txBody>
          </p:sp>
          <p:cxnSp>
            <p:nvCxnSpPr>
              <p:cNvPr id="69" name="Straight Connector 68">
                <a:extLst>
                  <a:ext uri="{FF2B5EF4-FFF2-40B4-BE49-F238E27FC236}">
                    <a16:creationId xmlns:a16="http://schemas.microsoft.com/office/drawing/2014/main" id="{48B2AC64-4A7A-4C0A-A037-CCBFE6ED5B8E}"/>
                  </a:ext>
                </a:extLst>
              </p:cNvPr>
              <p:cNvCxnSpPr/>
              <p:nvPr/>
            </p:nvCxnSpPr>
            <p:spPr bwMode="auto">
              <a:xfrm>
                <a:off x="457778" y="2654748"/>
                <a:ext cx="912279" cy="0"/>
              </a:xfrm>
              <a:prstGeom prst="line">
                <a:avLst/>
              </a:prstGeom>
              <a:noFill/>
              <a:ln w="12700" cap="flat" cmpd="sng" algn="ctr">
                <a:solidFill>
                  <a:srgbClr val="FF0000"/>
                </a:solidFill>
                <a:prstDash val="solid"/>
                <a:round/>
                <a:headEnd type="none" w="med" len="med"/>
                <a:tailEnd type="none" w="med" len="med"/>
              </a:ln>
              <a:effectLst/>
            </p:spPr>
          </p:cxnSp>
        </p:grpSp>
      </p:grpSp>
      <p:grpSp>
        <p:nvGrpSpPr>
          <p:cNvPr id="70" name="Group 69">
            <a:extLst>
              <a:ext uri="{FF2B5EF4-FFF2-40B4-BE49-F238E27FC236}">
                <a16:creationId xmlns:a16="http://schemas.microsoft.com/office/drawing/2014/main" id="{93FCE292-3AE3-4898-B3FC-639F5D3512D6}"/>
              </a:ext>
            </a:extLst>
          </p:cNvPr>
          <p:cNvGrpSpPr/>
          <p:nvPr/>
        </p:nvGrpSpPr>
        <p:grpSpPr>
          <a:xfrm flipH="1">
            <a:off x="1335580" y="2986565"/>
            <a:ext cx="1063332" cy="1969454"/>
            <a:chOff x="-2070101" y="1806931"/>
            <a:chExt cx="1363663" cy="2525713"/>
          </a:xfrm>
        </p:grpSpPr>
        <p:sp>
          <p:nvSpPr>
            <p:cNvPr id="71" name="Freeform 19">
              <a:extLst>
                <a:ext uri="{FF2B5EF4-FFF2-40B4-BE49-F238E27FC236}">
                  <a16:creationId xmlns:a16="http://schemas.microsoft.com/office/drawing/2014/main" id="{15539814-EBDF-4FD4-B920-AF84A7749251}"/>
                </a:ext>
              </a:extLst>
            </p:cNvPr>
            <p:cNvSpPr>
              <a:spLocks/>
            </p:cNvSpPr>
            <p:nvPr/>
          </p:nvSpPr>
          <p:spPr bwMode="auto">
            <a:xfrm>
              <a:off x="-2036763" y="3278543"/>
              <a:ext cx="65088" cy="79375"/>
            </a:xfrm>
            <a:custGeom>
              <a:avLst/>
              <a:gdLst>
                <a:gd name="T0" fmla="*/ 5 w 14"/>
                <a:gd name="T1" fmla="*/ 0 h 17"/>
                <a:gd name="T2" fmla="*/ 8 w 14"/>
                <a:gd name="T3" fmla="*/ 7 h 17"/>
                <a:gd name="T4" fmla="*/ 12 w 14"/>
                <a:gd name="T5" fmla="*/ 12 h 17"/>
                <a:gd name="T6" fmla="*/ 14 w 14"/>
                <a:gd name="T7" fmla="*/ 16 h 17"/>
                <a:gd name="T8" fmla="*/ 10 w 14"/>
                <a:gd name="T9" fmla="*/ 15 h 17"/>
                <a:gd name="T10" fmla="*/ 5 w 14"/>
                <a:gd name="T11" fmla="*/ 10 h 17"/>
                <a:gd name="T12" fmla="*/ 1 w 14"/>
                <a:gd name="T13" fmla="*/ 3 h 17"/>
                <a:gd name="T14" fmla="*/ 5 w 14"/>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7">
                  <a:moveTo>
                    <a:pt x="5" y="0"/>
                  </a:moveTo>
                  <a:cubicBezTo>
                    <a:pt x="5" y="0"/>
                    <a:pt x="7" y="6"/>
                    <a:pt x="8" y="7"/>
                  </a:cubicBezTo>
                  <a:cubicBezTo>
                    <a:pt x="9" y="9"/>
                    <a:pt x="11" y="10"/>
                    <a:pt x="12" y="12"/>
                  </a:cubicBezTo>
                  <a:cubicBezTo>
                    <a:pt x="13" y="13"/>
                    <a:pt x="14" y="15"/>
                    <a:pt x="14" y="16"/>
                  </a:cubicBezTo>
                  <a:cubicBezTo>
                    <a:pt x="13" y="17"/>
                    <a:pt x="11" y="16"/>
                    <a:pt x="10" y="15"/>
                  </a:cubicBezTo>
                  <a:cubicBezTo>
                    <a:pt x="9" y="14"/>
                    <a:pt x="6" y="12"/>
                    <a:pt x="5" y="10"/>
                  </a:cubicBezTo>
                  <a:cubicBezTo>
                    <a:pt x="4" y="8"/>
                    <a:pt x="1" y="4"/>
                    <a:pt x="1" y="3"/>
                  </a:cubicBezTo>
                  <a:cubicBezTo>
                    <a:pt x="0" y="1"/>
                    <a:pt x="5" y="0"/>
                    <a:pt x="5" y="0"/>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0">
              <a:extLst>
                <a:ext uri="{FF2B5EF4-FFF2-40B4-BE49-F238E27FC236}">
                  <a16:creationId xmlns:a16="http://schemas.microsoft.com/office/drawing/2014/main" id="{A9D73EBB-2F80-4882-A042-DC90DF97323C}"/>
                </a:ext>
              </a:extLst>
            </p:cNvPr>
            <p:cNvSpPr>
              <a:spLocks/>
            </p:cNvSpPr>
            <p:nvPr/>
          </p:nvSpPr>
          <p:spPr bwMode="auto">
            <a:xfrm>
              <a:off x="-2036763" y="3269018"/>
              <a:ext cx="79375" cy="52388"/>
            </a:xfrm>
            <a:custGeom>
              <a:avLst/>
              <a:gdLst>
                <a:gd name="T0" fmla="*/ 3 w 17"/>
                <a:gd name="T1" fmla="*/ 0 h 11"/>
                <a:gd name="T2" fmla="*/ 8 w 17"/>
                <a:gd name="T3" fmla="*/ 6 h 11"/>
                <a:gd name="T4" fmla="*/ 13 w 17"/>
                <a:gd name="T5" fmla="*/ 7 h 11"/>
                <a:gd name="T6" fmla="*/ 17 w 17"/>
                <a:gd name="T7" fmla="*/ 10 h 11"/>
                <a:gd name="T8" fmla="*/ 13 w 17"/>
                <a:gd name="T9" fmla="*/ 11 h 11"/>
                <a:gd name="T10" fmla="*/ 7 w 17"/>
                <a:gd name="T11" fmla="*/ 9 h 11"/>
                <a:gd name="T12" fmla="*/ 1 w 17"/>
                <a:gd name="T13" fmla="*/ 4 h 11"/>
                <a:gd name="T14" fmla="*/ 3 w 1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3" y="0"/>
                  </a:moveTo>
                  <a:cubicBezTo>
                    <a:pt x="3" y="0"/>
                    <a:pt x="7" y="5"/>
                    <a:pt x="8" y="6"/>
                  </a:cubicBezTo>
                  <a:cubicBezTo>
                    <a:pt x="10" y="7"/>
                    <a:pt x="11" y="7"/>
                    <a:pt x="13" y="7"/>
                  </a:cubicBezTo>
                  <a:cubicBezTo>
                    <a:pt x="14" y="7"/>
                    <a:pt x="16" y="8"/>
                    <a:pt x="17" y="10"/>
                  </a:cubicBezTo>
                  <a:cubicBezTo>
                    <a:pt x="17" y="11"/>
                    <a:pt x="14" y="11"/>
                    <a:pt x="13" y="11"/>
                  </a:cubicBezTo>
                  <a:cubicBezTo>
                    <a:pt x="11" y="11"/>
                    <a:pt x="8" y="10"/>
                    <a:pt x="7" y="9"/>
                  </a:cubicBezTo>
                  <a:cubicBezTo>
                    <a:pt x="5" y="8"/>
                    <a:pt x="1" y="5"/>
                    <a:pt x="1" y="4"/>
                  </a:cubicBezTo>
                  <a:cubicBezTo>
                    <a:pt x="0" y="2"/>
                    <a:pt x="3" y="0"/>
                    <a:pt x="3" y="0"/>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1">
              <a:extLst>
                <a:ext uri="{FF2B5EF4-FFF2-40B4-BE49-F238E27FC236}">
                  <a16:creationId xmlns:a16="http://schemas.microsoft.com/office/drawing/2014/main" id="{0E841ADF-6B32-4A47-A38D-143BF13BC934}"/>
                </a:ext>
              </a:extLst>
            </p:cNvPr>
            <p:cNvSpPr>
              <a:spLocks/>
            </p:cNvSpPr>
            <p:nvPr/>
          </p:nvSpPr>
          <p:spPr bwMode="auto">
            <a:xfrm>
              <a:off x="-2032000" y="3264256"/>
              <a:ext cx="69850" cy="38100"/>
            </a:xfrm>
            <a:custGeom>
              <a:avLst/>
              <a:gdLst>
                <a:gd name="T0" fmla="*/ 2 w 15"/>
                <a:gd name="T1" fmla="*/ 0 h 8"/>
                <a:gd name="T2" fmla="*/ 7 w 15"/>
                <a:gd name="T3" fmla="*/ 4 h 8"/>
                <a:gd name="T4" fmla="*/ 11 w 15"/>
                <a:gd name="T5" fmla="*/ 4 h 8"/>
                <a:gd name="T6" fmla="*/ 15 w 15"/>
                <a:gd name="T7" fmla="*/ 6 h 8"/>
                <a:gd name="T8" fmla="*/ 12 w 15"/>
                <a:gd name="T9" fmla="*/ 8 h 8"/>
                <a:gd name="T10" fmla="*/ 6 w 15"/>
                <a:gd name="T11" fmla="*/ 7 h 8"/>
                <a:gd name="T12" fmla="*/ 1 w 15"/>
                <a:gd name="T13" fmla="*/ 3 h 8"/>
                <a:gd name="T14" fmla="*/ 2 w 1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0"/>
                  </a:moveTo>
                  <a:cubicBezTo>
                    <a:pt x="2" y="0"/>
                    <a:pt x="6" y="4"/>
                    <a:pt x="7" y="4"/>
                  </a:cubicBezTo>
                  <a:cubicBezTo>
                    <a:pt x="9" y="5"/>
                    <a:pt x="9" y="4"/>
                    <a:pt x="11" y="4"/>
                  </a:cubicBezTo>
                  <a:cubicBezTo>
                    <a:pt x="12" y="4"/>
                    <a:pt x="14" y="5"/>
                    <a:pt x="15" y="6"/>
                  </a:cubicBezTo>
                  <a:cubicBezTo>
                    <a:pt x="15" y="7"/>
                    <a:pt x="13" y="7"/>
                    <a:pt x="12" y="8"/>
                  </a:cubicBezTo>
                  <a:cubicBezTo>
                    <a:pt x="10" y="8"/>
                    <a:pt x="8" y="8"/>
                    <a:pt x="6" y="7"/>
                  </a:cubicBezTo>
                  <a:cubicBezTo>
                    <a:pt x="5" y="6"/>
                    <a:pt x="1" y="4"/>
                    <a:pt x="1" y="3"/>
                  </a:cubicBezTo>
                  <a:cubicBezTo>
                    <a:pt x="0" y="2"/>
                    <a:pt x="2" y="0"/>
                    <a:pt x="2" y="0"/>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2">
              <a:extLst>
                <a:ext uri="{FF2B5EF4-FFF2-40B4-BE49-F238E27FC236}">
                  <a16:creationId xmlns:a16="http://schemas.microsoft.com/office/drawing/2014/main" id="{7B44F451-939F-40F6-9C94-C68924E73CB0}"/>
                </a:ext>
              </a:extLst>
            </p:cNvPr>
            <p:cNvSpPr>
              <a:spLocks/>
            </p:cNvSpPr>
            <p:nvPr/>
          </p:nvSpPr>
          <p:spPr bwMode="auto">
            <a:xfrm>
              <a:off x="-2055813" y="3095981"/>
              <a:ext cx="127000" cy="290513"/>
            </a:xfrm>
            <a:custGeom>
              <a:avLst/>
              <a:gdLst>
                <a:gd name="T0" fmla="*/ 26 w 27"/>
                <a:gd name="T1" fmla="*/ 44 h 62"/>
                <a:gd name="T2" fmla="*/ 22 w 27"/>
                <a:gd name="T3" fmla="*/ 44 h 62"/>
                <a:gd name="T4" fmla="*/ 18 w 27"/>
                <a:gd name="T5" fmla="*/ 37 h 62"/>
                <a:gd name="T6" fmla="*/ 14 w 27"/>
                <a:gd name="T7" fmla="*/ 32 h 62"/>
                <a:gd name="T8" fmla="*/ 8 w 27"/>
                <a:gd name="T9" fmla="*/ 39 h 62"/>
                <a:gd name="T10" fmla="*/ 8 w 27"/>
                <a:gd name="T11" fmla="*/ 48 h 62"/>
                <a:gd name="T12" fmla="*/ 13 w 27"/>
                <a:gd name="T13" fmla="*/ 54 h 62"/>
                <a:gd name="T14" fmla="*/ 16 w 27"/>
                <a:gd name="T15" fmla="*/ 59 h 62"/>
                <a:gd name="T16" fmla="*/ 15 w 27"/>
                <a:gd name="T17" fmla="*/ 61 h 62"/>
                <a:gd name="T18" fmla="*/ 11 w 27"/>
                <a:gd name="T19" fmla="*/ 58 h 62"/>
                <a:gd name="T20" fmla="*/ 4 w 27"/>
                <a:gd name="T21" fmla="*/ 51 h 62"/>
                <a:gd name="T22" fmla="*/ 1 w 27"/>
                <a:gd name="T23" fmla="*/ 40 h 62"/>
                <a:gd name="T24" fmla="*/ 3 w 27"/>
                <a:gd name="T25" fmla="*/ 23 h 62"/>
                <a:gd name="T26" fmla="*/ 3 w 27"/>
                <a:gd name="T27" fmla="*/ 3 h 62"/>
                <a:gd name="T28" fmla="*/ 18 w 27"/>
                <a:gd name="T29" fmla="*/ 0 h 62"/>
                <a:gd name="T30" fmla="*/ 16 w 27"/>
                <a:gd name="T31" fmla="*/ 17 h 62"/>
                <a:gd name="T32" fmla="*/ 20 w 27"/>
                <a:gd name="T33" fmla="*/ 24 h 62"/>
                <a:gd name="T34" fmla="*/ 23 w 27"/>
                <a:gd name="T35" fmla="*/ 36 h 62"/>
                <a:gd name="T36" fmla="*/ 26 w 27"/>
                <a:gd name="T37"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62">
                  <a:moveTo>
                    <a:pt x="26" y="44"/>
                  </a:moveTo>
                  <a:cubicBezTo>
                    <a:pt x="26" y="45"/>
                    <a:pt x="24" y="45"/>
                    <a:pt x="22" y="44"/>
                  </a:cubicBezTo>
                  <a:cubicBezTo>
                    <a:pt x="20" y="43"/>
                    <a:pt x="18" y="39"/>
                    <a:pt x="18" y="37"/>
                  </a:cubicBezTo>
                  <a:cubicBezTo>
                    <a:pt x="17" y="35"/>
                    <a:pt x="16" y="32"/>
                    <a:pt x="14" y="32"/>
                  </a:cubicBezTo>
                  <a:cubicBezTo>
                    <a:pt x="13" y="33"/>
                    <a:pt x="9" y="37"/>
                    <a:pt x="8" y="39"/>
                  </a:cubicBezTo>
                  <a:cubicBezTo>
                    <a:pt x="8" y="42"/>
                    <a:pt x="7" y="46"/>
                    <a:pt x="8" y="48"/>
                  </a:cubicBezTo>
                  <a:cubicBezTo>
                    <a:pt x="9" y="50"/>
                    <a:pt x="12" y="53"/>
                    <a:pt x="13" y="54"/>
                  </a:cubicBezTo>
                  <a:cubicBezTo>
                    <a:pt x="14" y="56"/>
                    <a:pt x="16" y="57"/>
                    <a:pt x="16" y="59"/>
                  </a:cubicBezTo>
                  <a:cubicBezTo>
                    <a:pt x="17" y="60"/>
                    <a:pt x="16" y="61"/>
                    <a:pt x="15" y="61"/>
                  </a:cubicBezTo>
                  <a:cubicBezTo>
                    <a:pt x="15" y="62"/>
                    <a:pt x="13" y="59"/>
                    <a:pt x="11" y="58"/>
                  </a:cubicBezTo>
                  <a:cubicBezTo>
                    <a:pt x="9" y="56"/>
                    <a:pt x="4" y="52"/>
                    <a:pt x="4" y="51"/>
                  </a:cubicBezTo>
                  <a:cubicBezTo>
                    <a:pt x="3" y="51"/>
                    <a:pt x="1" y="42"/>
                    <a:pt x="1" y="40"/>
                  </a:cubicBezTo>
                  <a:cubicBezTo>
                    <a:pt x="0" y="37"/>
                    <a:pt x="4" y="24"/>
                    <a:pt x="3" y="23"/>
                  </a:cubicBezTo>
                  <a:cubicBezTo>
                    <a:pt x="3" y="22"/>
                    <a:pt x="3" y="3"/>
                    <a:pt x="3" y="3"/>
                  </a:cubicBezTo>
                  <a:cubicBezTo>
                    <a:pt x="18" y="0"/>
                    <a:pt x="18" y="0"/>
                    <a:pt x="18" y="0"/>
                  </a:cubicBezTo>
                  <a:cubicBezTo>
                    <a:pt x="18" y="0"/>
                    <a:pt x="15" y="15"/>
                    <a:pt x="16" y="17"/>
                  </a:cubicBezTo>
                  <a:cubicBezTo>
                    <a:pt x="17" y="19"/>
                    <a:pt x="19" y="22"/>
                    <a:pt x="20" y="24"/>
                  </a:cubicBezTo>
                  <a:cubicBezTo>
                    <a:pt x="23" y="28"/>
                    <a:pt x="23" y="34"/>
                    <a:pt x="23" y="36"/>
                  </a:cubicBezTo>
                  <a:cubicBezTo>
                    <a:pt x="23" y="40"/>
                    <a:pt x="27" y="43"/>
                    <a:pt x="26" y="4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3">
              <a:extLst>
                <a:ext uri="{FF2B5EF4-FFF2-40B4-BE49-F238E27FC236}">
                  <a16:creationId xmlns:a16="http://schemas.microsoft.com/office/drawing/2014/main" id="{F3C4C4B4-8547-44E3-AB3D-5C75060EBFF0}"/>
                </a:ext>
              </a:extLst>
            </p:cNvPr>
            <p:cNvSpPr>
              <a:spLocks/>
            </p:cNvSpPr>
            <p:nvPr/>
          </p:nvSpPr>
          <p:spPr bwMode="auto">
            <a:xfrm>
              <a:off x="-2070101" y="2267306"/>
              <a:ext cx="160338" cy="917575"/>
            </a:xfrm>
            <a:custGeom>
              <a:avLst/>
              <a:gdLst>
                <a:gd name="T0" fmla="*/ 18 w 34"/>
                <a:gd name="T1" fmla="*/ 0 h 196"/>
                <a:gd name="T2" fmla="*/ 8 w 34"/>
                <a:gd name="T3" fmla="*/ 11 h 196"/>
                <a:gd name="T4" fmla="*/ 1 w 34"/>
                <a:gd name="T5" fmla="*/ 104 h 196"/>
                <a:gd name="T6" fmla="*/ 0 w 34"/>
                <a:gd name="T7" fmla="*/ 137 h 196"/>
                <a:gd name="T8" fmla="*/ 3 w 34"/>
                <a:gd name="T9" fmla="*/ 195 h 196"/>
                <a:gd name="T10" fmla="*/ 23 w 34"/>
                <a:gd name="T11" fmla="*/ 196 h 196"/>
                <a:gd name="T12" fmla="*/ 32 w 34"/>
                <a:gd name="T13" fmla="*/ 145 h 196"/>
                <a:gd name="T14" fmla="*/ 34 w 34"/>
                <a:gd name="T15" fmla="*/ 68 h 196"/>
                <a:gd name="T16" fmla="*/ 18 w 34"/>
                <a:gd name="T1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96">
                  <a:moveTo>
                    <a:pt x="18" y="0"/>
                  </a:moveTo>
                  <a:cubicBezTo>
                    <a:pt x="18" y="0"/>
                    <a:pt x="11" y="1"/>
                    <a:pt x="8" y="11"/>
                  </a:cubicBezTo>
                  <a:cubicBezTo>
                    <a:pt x="3" y="40"/>
                    <a:pt x="2" y="101"/>
                    <a:pt x="1" y="104"/>
                  </a:cubicBezTo>
                  <a:cubicBezTo>
                    <a:pt x="1" y="108"/>
                    <a:pt x="0" y="129"/>
                    <a:pt x="0" y="137"/>
                  </a:cubicBezTo>
                  <a:cubicBezTo>
                    <a:pt x="0" y="145"/>
                    <a:pt x="3" y="195"/>
                    <a:pt x="3" y="195"/>
                  </a:cubicBezTo>
                  <a:cubicBezTo>
                    <a:pt x="23" y="196"/>
                    <a:pt x="23" y="196"/>
                    <a:pt x="23" y="196"/>
                  </a:cubicBezTo>
                  <a:cubicBezTo>
                    <a:pt x="23" y="196"/>
                    <a:pt x="30" y="157"/>
                    <a:pt x="32" y="145"/>
                  </a:cubicBezTo>
                  <a:cubicBezTo>
                    <a:pt x="33" y="133"/>
                    <a:pt x="34" y="68"/>
                    <a:pt x="34" y="68"/>
                  </a:cubicBezTo>
                  <a:cubicBezTo>
                    <a:pt x="34" y="68"/>
                    <a:pt x="25" y="4"/>
                    <a:pt x="18" y="0"/>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4">
              <a:extLst>
                <a:ext uri="{FF2B5EF4-FFF2-40B4-BE49-F238E27FC236}">
                  <a16:creationId xmlns:a16="http://schemas.microsoft.com/office/drawing/2014/main" id="{7D1E707E-1895-42ED-816E-4E5570219F27}"/>
                </a:ext>
              </a:extLst>
            </p:cNvPr>
            <p:cNvSpPr>
              <a:spLocks/>
            </p:cNvSpPr>
            <p:nvPr/>
          </p:nvSpPr>
          <p:spPr bwMode="auto">
            <a:xfrm>
              <a:off x="-1233488" y="2378431"/>
              <a:ext cx="357188" cy="319088"/>
            </a:xfrm>
            <a:custGeom>
              <a:avLst/>
              <a:gdLst>
                <a:gd name="T0" fmla="*/ 4 w 76"/>
                <a:gd name="T1" fmla="*/ 52 h 68"/>
                <a:gd name="T2" fmla="*/ 17 w 76"/>
                <a:gd name="T3" fmla="*/ 28 h 68"/>
                <a:gd name="T4" fmla="*/ 70 w 76"/>
                <a:gd name="T5" fmla="*/ 0 h 68"/>
                <a:gd name="T6" fmla="*/ 76 w 76"/>
                <a:gd name="T7" fmla="*/ 10 h 68"/>
                <a:gd name="T8" fmla="*/ 45 w 76"/>
                <a:gd name="T9" fmla="*/ 42 h 68"/>
                <a:gd name="T10" fmla="*/ 4 w 76"/>
                <a:gd name="T11" fmla="*/ 52 h 68"/>
              </a:gdLst>
              <a:ahLst/>
              <a:cxnLst>
                <a:cxn ang="0">
                  <a:pos x="T0" y="T1"/>
                </a:cxn>
                <a:cxn ang="0">
                  <a:pos x="T2" y="T3"/>
                </a:cxn>
                <a:cxn ang="0">
                  <a:pos x="T4" y="T5"/>
                </a:cxn>
                <a:cxn ang="0">
                  <a:pos x="T6" y="T7"/>
                </a:cxn>
                <a:cxn ang="0">
                  <a:pos x="T8" y="T9"/>
                </a:cxn>
                <a:cxn ang="0">
                  <a:pos x="T10" y="T11"/>
                </a:cxn>
              </a:cxnLst>
              <a:rect l="0" t="0" r="r" b="b"/>
              <a:pathLst>
                <a:path w="76" h="68">
                  <a:moveTo>
                    <a:pt x="4" y="52"/>
                  </a:moveTo>
                  <a:cubicBezTo>
                    <a:pt x="0" y="46"/>
                    <a:pt x="0" y="39"/>
                    <a:pt x="17" y="28"/>
                  </a:cubicBezTo>
                  <a:cubicBezTo>
                    <a:pt x="34" y="16"/>
                    <a:pt x="70" y="0"/>
                    <a:pt x="70" y="0"/>
                  </a:cubicBezTo>
                  <a:cubicBezTo>
                    <a:pt x="76" y="10"/>
                    <a:pt x="76" y="10"/>
                    <a:pt x="76" y="10"/>
                  </a:cubicBezTo>
                  <a:cubicBezTo>
                    <a:pt x="76" y="10"/>
                    <a:pt x="54" y="36"/>
                    <a:pt x="45" y="42"/>
                  </a:cubicBezTo>
                  <a:cubicBezTo>
                    <a:pt x="37" y="48"/>
                    <a:pt x="13" y="68"/>
                    <a:pt x="4" y="5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25">
              <a:extLst>
                <a:ext uri="{FF2B5EF4-FFF2-40B4-BE49-F238E27FC236}">
                  <a16:creationId xmlns:a16="http://schemas.microsoft.com/office/drawing/2014/main" id="{48FC5E92-0F78-47FF-9F9A-471A9D444367}"/>
                </a:ext>
              </a:extLst>
            </p:cNvPr>
            <p:cNvSpPr>
              <a:spLocks noChangeArrowheads="1"/>
            </p:cNvSpPr>
            <p:nvPr/>
          </p:nvSpPr>
          <p:spPr bwMode="auto">
            <a:xfrm>
              <a:off x="-1778000" y="2176818"/>
              <a:ext cx="196850" cy="71438"/>
            </a:xfrm>
            <a:prstGeom prst="rect">
              <a:avLst/>
            </a:prstGeom>
            <a:solidFill>
              <a:srgbClr val="BCCF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6">
              <a:extLst>
                <a:ext uri="{FF2B5EF4-FFF2-40B4-BE49-F238E27FC236}">
                  <a16:creationId xmlns:a16="http://schemas.microsoft.com/office/drawing/2014/main" id="{A52523DD-96BF-4F5F-B269-BC6F42D4AFEF}"/>
                </a:ext>
              </a:extLst>
            </p:cNvPr>
            <p:cNvSpPr>
              <a:spLocks/>
            </p:cNvSpPr>
            <p:nvPr/>
          </p:nvSpPr>
          <p:spPr bwMode="auto">
            <a:xfrm>
              <a:off x="-2009775" y="2210156"/>
              <a:ext cx="658813" cy="950913"/>
            </a:xfrm>
            <a:custGeom>
              <a:avLst/>
              <a:gdLst>
                <a:gd name="T0" fmla="*/ 112 w 140"/>
                <a:gd name="T1" fmla="*/ 85 h 203"/>
                <a:gd name="T2" fmla="*/ 128 w 140"/>
                <a:gd name="T3" fmla="*/ 15 h 203"/>
                <a:gd name="T4" fmla="*/ 70 w 140"/>
                <a:gd name="T5" fmla="*/ 0 h 203"/>
                <a:gd name="T6" fmla="*/ 70 w 140"/>
                <a:gd name="T7" fmla="*/ 1 h 203"/>
                <a:gd name="T8" fmla="*/ 11 w 140"/>
                <a:gd name="T9" fmla="*/ 14 h 203"/>
                <a:gd name="T10" fmla="*/ 27 w 140"/>
                <a:gd name="T11" fmla="*/ 86 h 203"/>
                <a:gd name="T12" fmla="*/ 28 w 140"/>
                <a:gd name="T13" fmla="*/ 139 h 203"/>
                <a:gd name="T14" fmla="*/ 24 w 140"/>
                <a:gd name="T15" fmla="*/ 180 h 203"/>
                <a:gd name="T16" fmla="*/ 70 w 140"/>
                <a:gd name="T17" fmla="*/ 203 h 203"/>
                <a:gd name="T18" fmla="*/ 70 w 140"/>
                <a:gd name="T19" fmla="*/ 203 h 203"/>
                <a:gd name="T20" fmla="*/ 115 w 140"/>
                <a:gd name="T21" fmla="*/ 180 h 203"/>
                <a:gd name="T22" fmla="*/ 111 w 140"/>
                <a:gd name="T23" fmla="*/ 138 h 203"/>
                <a:gd name="T24" fmla="*/ 112 w 140"/>
                <a:gd name="T25" fmla="*/ 8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203">
                  <a:moveTo>
                    <a:pt x="112" y="85"/>
                  </a:moveTo>
                  <a:cubicBezTo>
                    <a:pt x="120" y="62"/>
                    <a:pt x="140" y="22"/>
                    <a:pt x="128" y="15"/>
                  </a:cubicBezTo>
                  <a:cubicBezTo>
                    <a:pt x="113" y="6"/>
                    <a:pt x="70" y="0"/>
                    <a:pt x="70" y="0"/>
                  </a:cubicBezTo>
                  <a:cubicBezTo>
                    <a:pt x="70" y="1"/>
                    <a:pt x="70" y="1"/>
                    <a:pt x="70" y="1"/>
                  </a:cubicBezTo>
                  <a:cubicBezTo>
                    <a:pt x="70" y="1"/>
                    <a:pt x="26" y="5"/>
                    <a:pt x="11" y="14"/>
                  </a:cubicBezTo>
                  <a:cubicBezTo>
                    <a:pt x="0" y="21"/>
                    <a:pt x="20" y="63"/>
                    <a:pt x="27" y="86"/>
                  </a:cubicBezTo>
                  <a:cubicBezTo>
                    <a:pt x="29" y="92"/>
                    <a:pt x="29" y="117"/>
                    <a:pt x="28" y="139"/>
                  </a:cubicBezTo>
                  <a:cubicBezTo>
                    <a:pt x="28" y="145"/>
                    <a:pt x="24" y="170"/>
                    <a:pt x="24" y="180"/>
                  </a:cubicBezTo>
                  <a:cubicBezTo>
                    <a:pt x="25" y="183"/>
                    <a:pt x="60" y="203"/>
                    <a:pt x="70" y="203"/>
                  </a:cubicBezTo>
                  <a:cubicBezTo>
                    <a:pt x="70" y="203"/>
                    <a:pt x="70" y="203"/>
                    <a:pt x="70" y="203"/>
                  </a:cubicBezTo>
                  <a:cubicBezTo>
                    <a:pt x="80" y="202"/>
                    <a:pt x="115" y="183"/>
                    <a:pt x="115" y="180"/>
                  </a:cubicBezTo>
                  <a:cubicBezTo>
                    <a:pt x="116" y="169"/>
                    <a:pt x="112" y="144"/>
                    <a:pt x="111" y="138"/>
                  </a:cubicBezTo>
                  <a:cubicBezTo>
                    <a:pt x="111" y="116"/>
                    <a:pt x="111" y="91"/>
                    <a:pt x="112" y="85"/>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7">
              <a:extLst>
                <a:ext uri="{FF2B5EF4-FFF2-40B4-BE49-F238E27FC236}">
                  <a16:creationId xmlns:a16="http://schemas.microsoft.com/office/drawing/2014/main" id="{A92CB288-0709-416A-83AF-A3509CFA3870}"/>
                </a:ext>
              </a:extLst>
            </p:cNvPr>
            <p:cNvSpPr>
              <a:spLocks/>
            </p:cNvSpPr>
            <p:nvPr/>
          </p:nvSpPr>
          <p:spPr bwMode="auto">
            <a:xfrm>
              <a:off x="-1511300" y="2229206"/>
              <a:ext cx="385763" cy="463550"/>
            </a:xfrm>
            <a:custGeom>
              <a:avLst/>
              <a:gdLst>
                <a:gd name="T0" fmla="*/ 12 w 82"/>
                <a:gd name="T1" fmla="*/ 6 h 99"/>
                <a:gd name="T2" fmla="*/ 41 w 82"/>
                <a:gd name="T3" fmla="*/ 15 h 99"/>
                <a:gd name="T4" fmla="*/ 74 w 82"/>
                <a:gd name="T5" fmla="*/ 65 h 99"/>
                <a:gd name="T6" fmla="*/ 74 w 82"/>
                <a:gd name="T7" fmla="*/ 93 h 99"/>
                <a:gd name="T8" fmla="*/ 42 w 82"/>
                <a:gd name="T9" fmla="*/ 77 h 99"/>
                <a:gd name="T10" fmla="*/ 12 w 82"/>
                <a:gd name="T11" fmla="*/ 6 h 99"/>
              </a:gdLst>
              <a:ahLst/>
              <a:cxnLst>
                <a:cxn ang="0">
                  <a:pos x="T0" y="T1"/>
                </a:cxn>
                <a:cxn ang="0">
                  <a:pos x="T2" y="T3"/>
                </a:cxn>
                <a:cxn ang="0">
                  <a:pos x="T4" y="T5"/>
                </a:cxn>
                <a:cxn ang="0">
                  <a:pos x="T6" y="T7"/>
                </a:cxn>
                <a:cxn ang="0">
                  <a:pos x="T8" y="T9"/>
                </a:cxn>
                <a:cxn ang="0">
                  <a:pos x="T10" y="T11"/>
                </a:cxn>
              </a:cxnLst>
              <a:rect l="0" t="0" r="r" b="b"/>
              <a:pathLst>
                <a:path w="82" h="99">
                  <a:moveTo>
                    <a:pt x="12" y="6"/>
                  </a:moveTo>
                  <a:cubicBezTo>
                    <a:pt x="18" y="0"/>
                    <a:pt x="33" y="3"/>
                    <a:pt x="41" y="15"/>
                  </a:cubicBezTo>
                  <a:cubicBezTo>
                    <a:pt x="50" y="27"/>
                    <a:pt x="71" y="59"/>
                    <a:pt x="74" y="65"/>
                  </a:cubicBezTo>
                  <a:cubicBezTo>
                    <a:pt x="82" y="83"/>
                    <a:pt x="80" y="89"/>
                    <a:pt x="74" y="93"/>
                  </a:cubicBezTo>
                  <a:cubicBezTo>
                    <a:pt x="64" y="99"/>
                    <a:pt x="50" y="85"/>
                    <a:pt x="42" y="77"/>
                  </a:cubicBezTo>
                  <a:cubicBezTo>
                    <a:pt x="9" y="42"/>
                    <a:pt x="0" y="17"/>
                    <a:pt x="12" y="6"/>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8">
              <a:extLst>
                <a:ext uri="{FF2B5EF4-FFF2-40B4-BE49-F238E27FC236}">
                  <a16:creationId xmlns:a16="http://schemas.microsoft.com/office/drawing/2014/main" id="{F060287C-F13A-4D92-B887-8C8A766F308B}"/>
                </a:ext>
              </a:extLst>
            </p:cNvPr>
            <p:cNvSpPr>
              <a:spLocks/>
            </p:cNvSpPr>
            <p:nvPr/>
          </p:nvSpPr>
          <p:spPr bwMode="auto">
            <a:xfrm>
              <a:off x="-1825625" y="2056168"/>
              <a:ext cx="292100" cy="177800"/>
            </a:xfrm>
            <a:custGeom>
              <a:avLst/>
              <a:gdLst>
                <a:gd name="T0" fmla="*/ 49 w 62"/>
                <a:gd name="T1" fmla="*/ 26 h 38"/>
                <a:gd name="T2" fmla="*/ 46 w 62"/>
                <a:gd name="T3" fmla="*/ 0 h 38"/>
                <a:gd name="T4" fmla="*/ 31 w 62"/>
                <a:gd name="T5" fmla="*/ 0 h 38"/>
                <a:gd name="T6" fmla="*/ 31 w 62"/>
                <a:gd name="T7" fmla="*/ 1 h 38"/>
                <a:gd name="T8" fmla="*/ 17 w 62"/>
                <a:gd name="T9" fmla="*/ 1 h 38"/>
                <a:gd name="T10" fmla="*/ 13 w 62"/>
                <a:gd name="T11" fmla="*/ 27 h 38"/>
                <a:gd name="T12" fmla="*/ 0 w 62"/>
                <a:gd name="T13" fmla="*/ 38 h 38"/>
                <a:gd name="T14" fmla="*/ 31 w 62"/>
                <a:gd name="T15" fmla="*/ 38 h 38"/>
                <a:gd name="T16" fmla="*/ 31 w 62"/>
                <a:gd name="T17" fmla="*/ 38 h 38"/>
                <a:gd name="T18" fmla="*/ 62 w 62"/>
                <a:gd name="T19" fmla="*/ 38 h 38"/>
                <a:gd name="T20" fmla="*/ 49 w 62"/>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38">
                  <a:moveTo>
                    <a:pt x="49" y="26"/>
                  </a:moveTo>
                  <a:cubicBezTo>
                    <a:pt x="48" y="22"/>
                    <a:pt x="46" y="0"/>
                    <a:pt x="46" y="0"/>
                  </a:cubicBezTo>
                  <a:cubicBezTo>
                    <a:pt x="31" y="0"/>
                    <a:pt x="31" y="0"/>
                    <a:pt x="31" y="0"/>
                  </a:cubicBezTo>
                  <a:cubicBezTo>
                    <a:pt x="31" y="1"/>
                    <a:pt x="31" y="1"/>
                    <a:pt x="31" y="1"/>
                  </a:cubicBezTo>
                  <a:cubicBezTo>
                    <a:pt x="17" y="1"/>
                    <a:pt x="17" y="1"/>
                    <a:pt x="17" y="1"/>
                  </a:cubicBezTo>
                  <a:cubicBezTo>
                    <a:pt x="17" y="1"/>
                    <a:pt x="14" y="23"/>
                    <a:pt x="13" y="27"/>
                  </a:cubicBezTo>
                  <a:cubicBezTo>
                    <a:pt x="12" y="32"/>
                    <a:pt x="0" y="38"/>
                    <a:pt x="0" y="38"/>
                  </a:cubicBezTo>
                  <a:cubicBezTo>
                    <a:pt x="31" y="38"/>
                    <a:pt x="31" y="38"/>
                    <a:pt x="31" y="38"/>
                  </a:cubicBezTo>
                  <a:cubicBezTo>
                    <a:pt x="31" y="38"/>
                    <a:pt x="31" y="38"/>
                    <a:pt x="31" y="38"/>
                  </a:cubicBezTo>
                  <a:cubicBezTo>
                    <a:pt x="62" y="38"/>
                    <a:pt x="62" y="38"/>
                    <a:pt x="62" y="38"/>
                  </a:cubicBezTo>
                  <a:cubicBezTo>
                    <a:pt x="62" y="38"/>
                    <a:pt x="50" y="31"/>
                    <a:pt x="49" y="26"/>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9">
              <a:extLst>
                <a:ext uri="{FF2B5EF4-FFF2-40B4-BE49-F238E27FC236}">
                  <a16:creationId xmlns:a16="http://schemas.microsoft.com/office/drawing/2014/main" id="{E7825D56-7754-4DAA-8362-DCB5F3E60D68}"/>
                </a:ext>
              </a:extLst>
            </p:cNvPr>
            <p:cNvSpPr>
              <a:spLocks/>
            </p:cNvSpPr>
            <p:nvPr/>
          </p:nvSpPr>
          <p:spPr bwMode="auto">
            <a:xfrm>
              <a:off x="-1825625" y="2056168"/>
              <a:ext cx="225425" cy="177800"/>
            </a:xfrm>
            <a:custGeom>
              <a:avLst/>
              <a:gdLst>
                <a:gd name="T0" fmla="*/ 48 w 48"/>
                <a:gd name="T1" fmla="*/ 20 h 38"/>
                <a:gd name="T2" fmla="*/ 46 w 48"/>
                <a:gd name="T3" fmla="*/ 1 h 38"/>
                <a:gd name="T4" fmla="*/ 45 w 48"/>
                <a:gd name="T5" fmla="*/ 0 h 38"/>
                <a:gd name="T6" fmla="*/ 31 w 48"/>
                <a:gd name="T7" fmla="*/ 0 h 38"/>
                <a:gd name="T8" fmla="*/ 31 w 48"/>
                <a:gd name="T9" fmla="*/ 1 h 38"/>
                <a:gd name="T10" fmla="*/ 17 w 48"/>
                <a:gd name="T11" fmla="*/ 1 h 38"/>
                <a:gd name="T12" fmla="*/ 13 w 48"/>
                <a:gd name="T13" fmla="*/ 27 h 38"/>
                <a:gd name="T14" fmla="*/ 0 w 48"/>
                <a:gd name="T15" fmla="*/ 38 h 38"/>
                <a:gd name="T16" fmla="*/ 1 w 48"/>
                <a:gd name="T17" fmla="*/ 38 h 38"/>
                <a:gd name="T18" fmla="*/ 31 w 48"/>
                <a:gd name="T19" fmla="*/ 30 h 38"/>
                <a:gd name="T20" fmla="*/ 48 w 48"/>
                <a:gd name="T21"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8">
                  <a:moveTo>
                    <a:pt x="48" y="20"/>
                  </a:moveTo>
                  <a:cubicBezTo>
                    <a:pt x="47" y="14"/>
                    <a:pt x="46" y="4"/>
                    <a:pt x="46" y="1"/>
                  </a:cubicBezTo>
                  <a:cubicBezTo>
                    <a:pt x="45" y="0"/>
                    <a:pt x="45" y="0"/>
                    <a:pt x="45" y="0"/>
                  </a:cubicBezTo>
                  <a:cubicBezTo>
                    <a:pt x="31" y="0"/>
                    <a:pt x="31" y="0"/>
                    <a:pt x="31" y="0"/>
                  </a:cubicBezTo>
                  <a:cubicBezTo>
                    <a:pt x="31" y="1"/>
                    <a:pt x="31" y="1"/>
                    <a:pt x="31" y="1"/>
                  </a:cubicBezTo>
                  <a:cubicBezTo>
                    <a:pt x="17" y="1"/>
                    <a:pt x="17" y="1"/>
                    <a:pt x="17" y="1"/>
                  </a:cubicBezTo>
                  <a:cubicBezTo>
                    <a:pt x="17" y="1"/>
                    <a:pt x="14" y="23"/>
                    <a:pt x="13" y="27"/>
                  </a:cubicBezTo>
                  <a:cubicBezTo>
                    <a:pt x="12" y="32"/>
                    <a:pt x="0" y="38"/>
                    <a:pt x="0" y="38"/>
                  </a:cubicBezTo>
                  <a:cubicBezTo>
                    <a:pt x="1" y="38"/>
                    <a:pt x="1" y="38"/>
                    <a:pt x="1" y="38"/>
                  </a:cubicBezTo>
                  <a:cubicBezTo>
                    <a:pt x="15" y="35"/>
                    <a:pt x="29" y="31"/>
                    <a:pt x="31" y="30"/>
                  </a:cubicBezTo>
                  <a:cubicBezTo>
                    <a:pt x="35" y="29"/>
                    <a:pt x="48" y="20"/>
                    <a:pt x="48" y="20"/>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0">
              <a:extLst>
                <a:ext uri="{FF2B5EF4-FFF2-40B4-BE49-F238E27FC236}">
                  <a16:creationId xmlns:a16="http://schemas.microsoft.com/office/drawing/2014/main" id="{2F0A4FB9-38C4-4B40-8A0B-E702A93633CF}"/>
                </a:ext>
              </a:extLst>
            </p:cNvPr>
            <p:cNvSpPr>
              <a:spLocks/>
            </p:cNvSpPr>
            <p:nvPr/>
          </p:nvSpPr>
          <p:spPr bwMode="auto">
            <a:xfrm>
              <a:off x="-1905000" y="2940406"/>
              <a:ext cx="225425" cy="666750"/>
            </a:xfrm>
            <a:custGeom>
              <a:avLst/>
              <a:gdLst>
                <a:gd name="T0" fmla="*/ 25 w 48"/>
                <a:gd name="T1" fmla="*/ 0 h 142"/>
                <a:gd name="T2" fmla="*/ 0 w 48"/>
                <a:gd name="T3" fmla="*/ 50 h 142"/>
                <a:gd name="T4" fmla="*/ 9 w 48"/>
                <a:gd name="T5" fmla="*/ 135 h 142"/>
                <a:gd name="T6" fmla="*/ 39 w 48"/>
                <a:gd name="T7" fmla="*/ 138 h 142"/>
                <a:gd name="T8" fmla="*/ 48 w 48"/>
                <a:gd name="T9" fmla="*/ 43 h 142"/>
                <a:gd name="T10" fmla="*/ 25 w 48"/>
                <a:gd name="T11" fmla="*/ 0 h 142"/>
              </a:gdLst>
              <a:ahLst/>
              <a:cxnLst>
                <a:cxn ang="0">
                  <a:pos x="T0" y="T1"/>
                </a:cxn>
                <a:cxn ang="0">
                  <a:pos x="T2" y="T3"/>
                </a:cxn>
                <a:cxn ang="0">
                  <a:pos x="T4" y="T5"/>
                </a:cxn>
                <a:cxn ang="0">
                  <a:pos x="T6" y="T7"/>
                </a:cxn>
                <a:cxn ang="0">
                  <a:pos x="T8" y="T9"/>
                </a:cxn>
                <a:cxn ang="0">
                  <a:pos x="T10" y="T11"/>
                </a:cxn>
              </a:cxnLst>
              <a:rect l="0" t="0" r="r" b="b"/>
              <a:pathLst>
                <a:path w="48" h="142">
                  <a:moveTo>
                    <a:pt x="25" y="0"/>
                  </a:moveTo>
                  <a:cubicBezTo>
                    <a:pt x="7" y="0"/>
                    <a:pt x="0" y="12"/>
                    <a:pt x="0" y="50"/>
                  </a:cubicBezTo>
                  <a:cubicBezTo>
                    <a:pt x="1" y="88"/>
                    <a:pt x="6" y="129"/>
                    <a:pt x="9" y="135"/>
                  </a:cubicBezTo>
                  <a:cubicBezTo>
                    <a:pt x="11" y="141"/>
                    <a:pt x="36" y="142"/>
                    <a:pt x="39" y="138"/>
                  </a:cubicBezTo>
                  <a:cubicBezTo>
                    <a:pt x="41" y="135"/>
                    <a:pt x="48" y="56"/>
                    <a:pt x="48" y="43"/>
                  </a:cubicBezTo>
                  <a:cubicBezTo>
                    <a:pt x="48" y="31"/>
                    <a:pt x="44" y="0"/>
                    <a:pt x="25"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1">
              <a:extLst>
                <a:ext uri="{FF2B5EF4-FFF2-40B4-BE49-F238E27FC236}">
                  <a16:creationId xmlns:a16="http://schemas.microsoft.com/office/drawing/2014/main" id="{B5EAF842-5EF2-4664-A868-3AFFE78E3A89}"/>
                </a:ext>
              </a:extLst>
            </p:cNvPr>
            <p:cNvSpPr>
              <a:spLocks/>
            </p:cNvSpPr>
            <p:nvPr/>
          </p:nvSpPr>
          <p:spPr bwMode="auto">
            <a:xfrm>
              <a:off x="-1868488" y="3521431"/>
              <a:ext cx="150813" cy="196850"/>
            </a:xfrm>
            <a:custGeom>
              <a:avLst/>
              <a:gdLst>
                <a:gd name="T0" fmla="*/ 23 w 32"/>
                <a:gd name="T1" fmla="*/ 42 h 42"/>
                <a:gd name="T2" fmla="*/ 8 w 32"/>
                <a:gd name="T3" fmla="*/ 42 h 42"/>
                <a:gd name="T4" fmla="*/ 0 w 32"/>
                <a:gd name="T5" fmla="*/ 34 h 42"/>
                <a:gd name="T6" fmla="*/ 1 w 32"/>
                <a:gd name="T7" fmla="*/ 7 h 42"/>
                <a:gd name="T8" fmla="*/ 9 w 32"/>
                <a:gd name="T9" fmla="*/ 0 h 42"/>
                <a:gd name="T10" fmla="*/ 24 w 32"/>
                <a:gd name="T11" fmla="*/ 1 h 42"/>
                <a:gd name="T12" fmla="*/ 31 w 32"/>
                <a:gd name="T13" fmla="*/ 8 h 42"/>
                <a:gd name="T14" fmla="*/ 31 w 32"/>
                <a:gd name="T15" fmla="*/ 35 h 42"/>
                <a:gd name="T16" fmla="*/ 23 w 32"/>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2">
                  <a:moveTo>
                    <a:pt x="23" y="42"/>
                  </a:moveTo>
                  <a:cubicBezTo>
                    <a:pt x="8" y="42"/>
                    <a:pt x="8" y="42"/>
                    <a:pt x="8" y="42"/>
                  </a:cubicBezTo>
                  <a:cubicBezTo>
                    <a:pt x="3" y="42"/>
                    <a:pt x="0" y="38"/>
                    <a:pt x="0" y="34"/>
                  </a:cubicBezTo>
                  <a:cubicBezTo>
                    <a:pt x="1" y="7"/>
                    <a:pt x="1" y="7"/>
                    <a:pt x="1" y="7"/>
                  </a:cubicBezTo>
                  <a:cubicBezTo>
                    <a:pt x="1" y="3"/>
                    <a:pt x="5" y="0"/>
                    <a:pt x="9" y="0"/>
                  </a:cubicBezTo>
                  <a:cubicBezTo>
                    <a:pt x="24" y="1"/>
                    <a:pt x="24" y="1"/>
                    <a:pt x="24" y="1"/>
                  </a:cubicBezTo>
                  <a:cubicBezTo>
                    <a:pt x="28" y="1"/>
                    <a:pt x="32" y="4"/>
                    <a:pt x="31" y="8"/>
                  </a:cubicBezTo>
                  <a:cubicBezTo>
                    <a:pt x="31" y="35"/>
                    <a:pt x="31" y="35"/>
                    <a:pt x="31" y="35"/>
                  </a:cubicBezTo>
                  <a:cubicBezTo>
                    <a:pt x="31" y="39"/>
                    <a:pt x="27" y="42"/>
                    <a:pt x="23" y="4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2">
              <a:extLst>
                <a:ext uri="{FF2B5EF4-FFF2-40B4-BE49-F238E27FC236}">
                  <a16:creationId xmlns:a16="http://schemas.microsoft.com/office/drawing/2014/main" id="{483DD70A-05A7-4F42-9189-A47C7CE0EF2F}"/>
                </a:ext>
              </a:extLst>
            </p:cNvPr>
            <p:cNvSpPr>
              <a:spLocks/>
            </p:cNvSpPr>
            <p:nvPr/>
          </p:nvSpPr>
          <p:spPr bwMode="auto">
            <a:xfrm>
              <a:off x="-1887538" y="3611918"/>
              <a:ext cx="169863" cy="566738"/>
            </a:xfrm>
            <a:custGeom>
              <a:avLst/>
              <a:gdLst>
                <a:gd name="T0" fmla="*/ 19 w 36"/>
                <a:gd name="T1" fmla="*/ 0 h 121"/>
                <a:gd name="T2" fmla="*/ 1 w 36"/>
                <a:gd name="T3" fmla="*/ 37 h 121"/>
                <a:gd name="T4" fmla="*/ 17 w 36"/>
                <a:gd name="T5" fmla="*/ 121 h 121"/>
                <a:gd name="T6" fmla="*/ 30 w 36"/>
                <a:gd name="T7" fmla="*/ 121 h 121"/>
                <a:gd name="T8" fmla="*/ 36 w 36"/>
                <a:gd name="T9" fmla="*/ 43 h 121"/>
                <a:gd name="T10" fmla="*/ 19 w 36"/>
                <a:gd name="T11" fmla="*/ 0 h 121"/>
              </a:gdLst>
              <a:ahLst/>
              <a:cxnLst>
                <a:cxn ang="0">
                  <a:pos x="T0" y="T1"/>
                </a:cxn>
                <a:cxn ang="0">
                  <a:pos x="T2" y="T3"/>
                </a:cxn>
                <a:cxn ang="0">
                  <a:pos x="T4" y="T5"/>
                </a:cxn>
                <a:cxn ang="0">
                  <a:pos x="T6" y="T7"/>
                </a:cxn>
                <a:cxn ang="0">
                  <a:pos x="T8" y="T9"/>
                </a:cxn>
                <a:cxn ang="0">
                  <a:pos x="T10" y="T11"/>
                </a:cxn>
              </a:cxnLst>
              <a:rect l="0" t="0" r="r" b="b"/>
              <a:pathLst>
                <a:path w="36" h="121">
                  <a:moveTo>
                    <a:pt x="19" y="0"/>
                  </a:moveTo>
                  <a:cubicBezTo>
                    <a:pt x="14" y="0"/>
                    <a:pt x="0" y="1"/>
                    <a:pt x="1" y="37"/>
                  </a:cubicBezTo>
                  <a:cubicBezTo>
                    <a:pt x="2" y="72"/>
                    <a:pt x="17" y="121"/>
                    <a:pt x="17" y="121"/>
                  </a:cubicBezTo>
                  <a:cubicBezTo>
                    <a:pt x="30" y="121"/>
                    <a:pt x="30" y="121"/>
                    <a:pt x="30" y="121"/>
                  </a:cubicBezTo>
                  <a:cubicBezTo>
                    <a:pt x="30" y="121"/>
                    <a:pt x="36" y="55"/>
                    <a:pt x="36" y="43"/>
                  </a:cubicBezTo>
                  <a:cubicBezTo>
                    <a:pt x="36" y="14"/>
                    <a:pt x="36" y="0"/>
                    <a:pt x="19"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
              <a:extLst>
                <a:ext uri="{FF2B5EF4-FFF2-40B4-BE49-F238E27FC236}">
                  <a16:creationId xmlns:a16="http://schemas.microsoft.com/office/drawing/2014/main" id="{6548E9ED-740D-46F3-A156-E501FB7FE2C4}"/>
                </a:ext>
              </a:extLst>
            </p:cNvPr>
            <p:cNvSpPr>
              <a:spLocks/>
            </p:cNvSpPr>
            <p:nvPr/>
          </p:nvSpPr>
          <p:spPr bwMode="auto">
            <a:xfrm>
              <a:off x="-1660525" y="2932468"/>
              <a:ext cx="244475" cy="674688"/>
            </a:xfrm>
            <a:custGeom>
              <a:avLst/>
              <a:gdLst>
                <a:gd name="T0" fmla="*/ 20 w 52"/>
                <a:gd name="T1" fmla="*/ 2 h 144"/>
                <a:gd name="T2" fmla="*/ 49 w 52"/>
                <a:gd name="T3" fmla="*/ 50 h 144"/>
                <a:gd name="T4" fmla="*/ 49 w 52"/>
                <a:gd name="T5" fmla="*/ 135 h 144"/>
                <a:gd name="T6" fmla="*/ 19 w 52"/>
                <a:gd name="T7" fmla="*/ 141 h 144"/>
                <a:gd name="T8" fmla="*/ 1 w 52"/>
                <a:gd name="T9" fmla="*/ 48 h 144"/>
                <a:gd name="T10" fmla="*/ 20 w 52"/>
                <a:gd name="T11" fmla="*/ 2 h 144"/>
              </a:gdLst>
              <a:ahLst/>
              <a:cxnLst>
                <a:cxn ang="0">
                  <a:pos x="T0" y="T1"/>
                </a:cxn>
                <a:cxn ang="0">
                  <a:pos x="T2" y="T3"/>
                </a:cxn>
                <a:cxn ang="0">
                  <a:pos x="T4" y="T5"/>
                </a:cxn>
                <a:cxn ang="0">
                  <a:pos x="T6" y="T7"/>
                </a:cxn>
                <a:cxn ang="0">
                  <a:pos x="T8" y="T9"/>
                </a:cxn>
                <a:cxn ang="0">
                  <a:pos x="T10" y="T11"/>
                </a:cxn>
              </a:cxnLst>
              <a:rect l="0" t="0" r="r" b="b"/>
              <a:pathLst>
                <a:path w="52" h="144">
                  <a:moveTo>
                    <a:pt x="20" y="2"/>
                  </a:moveTo>
                  <a:cubicBezTo>
                    <a:pt x="37" y="0"/>
                    <a:pt x="45" y="12"/>
                    <a:pt x="49" y="50"/>
                  </a:cubicBezTo>
                  <a:cubicBezTo>
                    <a:pt x="52" y="88"/>
                    <a:pt x="51" y="129"/>
                    <a:pt x="49" y="135"/>
                  </a:cubicBezTo>
                  <a:cubicBezTo>
                    <a:pt x="47" y="142"/>
                    <a:pt x="22" y="144"/>
                    <a:pt x="19" y="141"/>
                  </a:cubicBezTo>
                  <a:cubicBezTo>
                    <a:pt x="17" y="138"/>
                    <a:pt x="2" y="60"/>
                    <a:pt x="1" y="48"/>
                  </a:cubicBezTo>
                  <a:cubicBezTo>
                    <a:pt x="0" y="35"/>
                    <a:pt x="0" y="4"/>
                    <a:pt x="20" y="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4">
              <a:extLst>
                <a:ext uri="{FF2B5EF4-FFF2-40B4-BE49-F238E27FC236}">
                  <a16:creationId xmlns:a16="http://schemas.microsoft.com/office/drawing/2014/main" id="{3150D1F3-958A-4F82-B098-D789B60044FF}"/>
                </a:ext>
              </a:extLst>
            </p:cNvPr>
            <p:cNvSpPr>
              <a:spLocks/>
            </p:cNvSpPr>
            <p:nvPr/>
          </p:nvSpPr>
          <p:spPr bwMode="auto">
            <a:xfrm>
              <a:off x="-1576388" y="3513493"/>
              <a:ext cx="165100" cy="209550"/>
            </a:xfrm>
            <a:custGeom>
              <a:avLst/>
              <a:gdLst>
                <a:gd name="T0" fmla="*/ 12 w 35"/>
                <a:gd name="T1" fmla="*/ 44 h 45"/>
                <a:gd name="T2" fmla="*/ 28 w 35"/>
                <a:gd name="T3" fmla="*/ 42 h 45"/>
                <a:gd name="T4" fmla="*/ 34 w 35"/>
                <a:gd name="T5" fmla="*/ 34 h 45"/>
                <a:gd name="T6" fmla="*/ 31 w 35"/>
                <a:gd name="T7" fmla="*/ 7 h 45"/>
                <a:gd name="T8" fmla="*/ 22 w 35"/>
                <a:gd name="T9" fmla="*/ 1 h 45"/>
                <a:gd name="T10" fmla="*/ 7 w 35"/>
                <a:gd name="T11" fmla="*/ 3 h 45"/>
                <a:gd name="T12" fmla="*/ 0 w 35"/>
                <a:gd name="T13" fmla="*/ 11 h 45"/>
                <a:gd name="T14" fmla="*/ 4 w 35"/>
                <a:gd name="T15" fmla="*/ 38 h 45"/>
                <a:gd name="T16" fmla="*/ 12 w 35"/>
                <a:gd name="T1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12" y="44"/>
                  </a:moveTo>
                  <a:cubicBezTo>
                    <a:pt x="28" y="42"/>
                    <a:pt x="28" y="42"/>
                    <a:pt x="28" y="42"/>
                  </a:cubicBezTo>
                  <a:cubicBezTo>
                    <a:pt x="32" y="42"/>
                    <a:pt x="35" y="38"/>
                    <a:pt x="34" y="34"/>
                  </a:cubicBezTo>
                  <a:cubicBezTo>
                    <a:pt x="31" y="7"/>
                    <a:pt x="31" y="7"/>
                    <a:pt x="31" y="7"/>
                  </a:cubicBezTo>
                  <a:cubicBezTo>
                    <a:pt x="30" y="3"/>
                    <a:pt x="26" y="0"/>
                    <a:pt x="22" y="1"/>
                  </a:cubicBezTo>
                  <a:cubicBezTo>
                    <a:pt x="7" y="3"/>
                    <a:pt x="7" y="3"/>
                    <a:pt x="7" y="3"/>
                  </a:cubicBezTo>
                  <a:cubicBezTo>
                    <a:pt x="3" y="3"/>
                    <a:pt x="0" y="7"/>
                    <a:pt x="0" y="11"/>
                  </a:cubicBezTo>
                  <a:cubicBezTo>
                    <a:pt x="4" y="38"/>
                    <a:pt x="4" y="38"/>
                    <a:pt x="4" y="38"/>
                  </a:cubicBezTo>
                  <a:cubicBezTo>
                    <a:pt x="4" y="42"/>
                    <a:pt x="8" y="45"/>
                    <a:pt x="12" y="4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5">
              <a:extLst>
                <a:ext uri="{FF2B5EF4-FFF2-40B4-BE49-F238E27FC236}">
                  <a16:creationId xmlns:a16="http://schemas.microsoft.com/office/drawing/2014/main" id="{0D1503CE-9D23-4B3D-8C5D-56FC4950F55C}"/>
                </a:ext>
              </a:extLst>
            </p:cNvPr>
            <p:cNvSpPr>
              <a:spLocks/>
            </p:cNvSpPr>
            <p:nvPr/>
          </p:nvSpPr>
          <p:spPr bwMode="auto">
            <a:xfrm>
              <a:off x="-1571625" y="3602393"/>
              <a:ext cx="192088" cy="576263"/>
            </a:xfrm>
            <a:custGeom>
              <a:avLst/>
              <a:gdLst>
                <a:gd name="T0" fmla="*/ 17 w 41"/>
                <a:gd name="T1" fmla="*/ 1 h 123"/>
                <a:gd name="T2" fmla="*/ 39 w 41"/>
                <a:gd name="T3" fmla="*/ 36 h 123"/>
                <a:gd name="T4" fmla="*/ 32 w 41"/>
                <a:gd name="T5" fmla="*/ 121 h 123"/>
                <a:gd name="T6" fmla="*/ 19 w 41"/>
                <a:gd name="T7" fmla="*/ 123 h 123"/>
                <a:gd name="T8" fmla="*/ 4 w 41"/>
                <a:gd name="T9" fmla="*/ 46 h 123"/>
                <a:gd name="T10" fmla="*/ 17 w 41"/>
                <a:gd name="T11" fmla="*/ 1 h 123"/>
              </a:gdLst>
              <a:ahLst/>
              <a:cxnLst>
                <a:cxn ang="0">
                  <a:pos x="T0" y="T1"/>
                </a:cxn>
                <a:cxn ang="0">
                  <a:pos x="T2" y="T3"/>
                </a:cxn>
                <a:cxn ang="0">
                  <a:pos x="T4" y="T5"/>
                </a:cxn>
                <a:cxn ang="0">
                  <a:pos x="T6" y="T7"/>
                </a:cxn>
                <a:cxn ang="0">
                  <a:pos x="T8" y="T9"/>
                </a:cxn>
                <a:cxn ang="0">
                  <a:pos x="T10" y="T11"/>
                </a:cxn>
              </a:cxnLst>
              <a:rect l="0" t="0" r="r" b="b"/>
              <a:pathLst>
                <a:path w="41" h="123">
                  <a:moveTo>
                    <a:pt x="17" y="1"/>
                  </a:moveTo>
                  <a:cubicBezTo>
                    <a:pt x="22" y="0"/>
                    <a:pt x="36" y="1"/>
                    <a:pt x="39" y="36"/>
                  </a:cubicBezTo>
                  <a:cubicBezTo>
                    <a:pt x="41" y="72"/>
                    <a:pt x="32" y="121"/>
                    <a:pt x="32" y="121"/>
                  </a:cubicBezTo>
                  <a:cubicBezTo>
                    <a:pt x="19" y="123"/>
                    <a:pt x="19" y="123"/>
                    <a:pt x="19" y="123"/>
                  </a:cubicBezTo>
                  <a:cubicBezTo>
                    <a:pt x="19" y="123"/>
                    <a:pt x="6" y="58"/>
                    <a:pt x="4" y="46"/>
                  </a:cubicBezTo>
                  <a:cubicBezTo>
                    <a:pt x="1" y="17"/>
                    <a:pt x="0" y="3"/>
                    <a:pt x="17" y="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6">
              <a:extLst>
                <a:ext uri="{FF2B5EF4-FFF2-40B4-BE49-F238E27FC236}">
                  <a16:creationId xmlns:a16="http://schemas.microsoft.com/office/drawing/2014/main" id="{76FE3594-5349-4B33-9007-540E2DA2EC91}"/>
                </a:ext>
              </a:extLst>
            </p:cNvPr>
            <p:cNvSpPr>
              <a:spLocks/>
            </p:cNvSpPr>
            <p:nvPr/>
          </p:nvSpPr>
          <p:spPr bwMode="auto">
            <a:xfrm>
              <a:off x="-1919288" y="2903893"/>
              <a:ext cx="239713" cy="1311275"/>
            </a:xfrm>
            <a:custGeom>
              <a:avLst/>
              <a:gdLst>
                <a:gd name="T0" fmla="*/ 8 w 51"/>
                <a:gd name="T1" fmla="*/ 0 h 280"/>
                <a:gd name="T2" fmla="*/ 1 w 51"/>
                <a:gd name="T3" fmla="*/ 49 h 280"/>
                <a:gd name="T4" fmla="*/ 8 w 51"/>
                <a:gd name="T5" fmla="*/ 148 h 280"/>
                <a:gd name="T6" fmla="*/ 8 w 51"/>
                <a:gd name="T7" fmla="*/ 206 h 280"/>
                <a:gd name="T8" fmla="*/ 15 w 51"/>
                <a:gd name="T9" fmla="*/ 280 h 280"/>
                <a:gd name="T10" fmla="*/ 46 w 51"/>
                <a:gd name="T11" fmla="*/ 279 h 280"/>
                <a:gd name="T12" fmla="*/ 47 w 51"/>
                <a:gd name="T13" fmla="*/ 158 h 280"/>
                <a:gd name="T14" fmla="*/ 51 w 51"/>
                <a:gd name="T15" fmla="*/ 55 h 280"/>
                <a:gd name="T16" fmla="*/ 51 w 51"/>
                <a:gd name="T17" fmla="*/ 2 h 280"/>
                <a:gd name="T18" fmla="*/ 8 w 51"/>
                <a:gd name="T1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80">
                  <a:moveTo>
                    <a:pt x="8" y="0"/>
                  </a:moveTo>
                  <a:cubicBezTo>
                    <a:pt x="8" y="0"/>
                    <a:pt x="2" y="31"/>
                    <a:pt x="1" y="49"/>
                  </a:cubicBezTo>
                  <a:cubicBezTo>
                    <a:pt x="0" y="66"/>
                    <a:pt x="8" y="140"/>
                    <a:pt x="8" y="148"/>
                  </a:cubicBezTo>
                  <a:cubicBezTo>
                    <a:pt x="8" y="157"/>
                    <a:pt x="8" y="182"/>
                    <a:pt x="8" y="206"/>
                  </a:cubicBezTo>
                  <a:cubicBezTo>
                    <a:pt x="8" y="231"/>
                    <a:pt x="15" y="280"/>
                    <a:pt x="15" y="280"/>
                  </a:cubicBezTo>
                  <a:cubicBezTo>
                    <a:pt x="46" y="279"/>
                    <a:pt x="46" y="279"/>
                    <a:pt x="46" y="279"/>
                  </a:cubicBezTo>
                  <a:cubicBezTo>
                    <a:pt x="46" y="279"/>
                    <a:pt x="47" y="175"/>
                    <a:pt x="47" y="158"/>
                  </a:cubicBezTo>
                  <a:cubicBezTo>
                    <a:pt x="47" y="142"/>
                    <a:pt x="51" y="55"/>
                    <a:pt x="51" y="55"/>
                  </a:cubicBezTo>
                  <a:cubicBezTo>
                    <a:pt x="51" y="2"/>
                    <a:pt x="51" y="2"/>
                    <a:pt x="51" y="2"/>
                  </a:cubicBezTo>
                  <a:lnTo>
                    <a:pt x="8" y="0"/>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7">
              <a:extLst>
                <a:ext uri="{FF2B5EF4-FFF2-40B4-BE49-F238E27FC236}">
                  <a16:creationId xmlns:a16="http://schemas.microsoft.com/office/drawing/2014/main" id="{449CCF73-3ADB-415F-81BE-64D1324EF5FD}"/>
                </a:ext>
              </a:extLst>
            </p:cNvPr>
            <p:cNvSpPr>
              <a:spLocks/>
            </p:cNvSpPr>
            <p:nvPr/>
          </p:nvSpPr>
          <p:spPr bwMode="auto">
            <a:xfrm>
              <a:off x="-1981200" y="2214918"/>
              <a:ext cx="601663" cy="698500"/>
            </a:xfrm>
            <a:custGeom>
              <a:avLst/>
              <a:gdLst>
                <a:gd name="T0" fmla="*/ 126 w 128"/>
                <a:gd name="T1" fmla="*/ 15 h 149"/>
                <a:gd name="T2" fmla="*/ 104 w 128"/>
                <a:gd name="T3" fmla="*/ 6 h 149"/>
                <a:gd name="T4" fmla="*/ 88 w 128"/>
                <a:gd name="T5" fmla="*/ 0 h 149"/>
                <a:gd name="T6" fmla="*/ 64 w 128"/>
                <a:gd name="T7" fmla="*/ 13 h 149"/>
                <a:gd name="T8" fmla="*/ 40 w 128"/>
                <a:gd name="T9" fmla="*/ 0 h 149"/>
                <a:gd name="T10" fmla="*/ 24 w 128"/>
                <a:gd name="T11" fmla="*/ 5 h 149"/>
                <a:gd name="T12" fmla="*/ 2 w 128"/>
                <a:gd name="T13" fmla="*/ 14 h 149"/>
                <a:gd name="T14" fmla="*/ 19 w 128"/>
                <a:gd name="T15" fmla="*/ 90 h 149"/>
                <a:gd name="T16" fmla="*/ 21 w 128"/>
                <a:gd name="T17" fmla="*/ 147 h 149"/>
                <a:gd name="T18" fmla="*/ 64 w 128"/>
                <a:gd name="T19" fmla="*/ 149 h 149"/>
                <a:gd name="T20" fmla="*/ 64 w 128"/>
                <a:gd name="T21" fmla="*/ 149 h 149"/>
                <a:gd name="T22" fmla="*/ 64 w 128"/>
                <a:gd name="T23" fmla="*/ 149 h 149"/>
                <a:gd name="T24" fmla="*/ 64 w 128"/>
                <a:gd name="T25" fmla="*/ 149 h 149"/>
                <a:gd name="T26" fmla="*/ 64 w 128"/>
                <a:gd name="T27" fmla="*/ 149 h 149"/>
                <a:gd name="T28" fmla="*/ 106 w 128"/>
                <a:gd name="T29" fmla="*/ 147 h 149"/>
                <a:gd name="T30" fmla="*/ 108 w 128"/>
                <a:gd name="T31" fmla="*/ 89 h 149"/>
                <a:gd name="T32" fmla="*/ 126 w 128"/>
                <a:gd name="T33" fmla="*/ 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49">
                  <a:moveTo>
                    <a:pt x="126" y="15"/>
                  </a:moveTo>
                  <a:cubicBezTo>
                    <a:pt x="124" y="11"/>
                    <a:pt x="114" y="9"/>
                    <a:pt x="104" y="6"/>
                  </a:cubicBezTo>
                  <a:cubicBezTo>
                    <a:pt x="95" y="3"/>
                    <a:pt x="88" y="0"/>
                    <a:pt x="88" y="0"/>
                  </a:cubicBezTo>
                  <a:cubicBezTo>
                    <a:pt x="64" y="13"/>
                    <a:pt x="64" y="13"/>
                    <a:pt x="64" y="13"/>
                  </a:cubicBezTo>
                  <a:cubicBezTo>
                    <a:pt x="40" y="0"/>
                    <a:pt x="40" y="0"/>
                    <a:pt x="40" y="0"/>
                  </a:cubicBezTo>
                  <a:cubicBezTo>
                    <a:pt x="40" y="0"/>
                    <a:pt x="33" y="3"/>
                    <a:pt x="24" y="5"/>
                  </a:cubicBezTo>
                  <a:cubicBezTo>
                    <a:pt x="14" y="8"/>
                    <a:pt x="4" y="11"/>
                    <a:pt x="2" y="14"/>
                  </a:cubicBezTo>
                  <a:cubicBezTo>
                    <a:pt x="0" y="18"/>
                    <a:pt x="18" y="84"/>
                    <a:pt x="19" y="90"/>
                  </a:cubicBezTo>
                  <a:cubicBezTo>
                    <a:pt x="21" y="96"/>
                    <a:pt x="16" y="135"/>
                    <a:pt x="21" y="147"/>
                  </a:cubicBezTo>
                  <a:cubicBezTo>
                    <a:pt x="64" y="149"/>
                    <a:pt x="64" y="149"/>
                    <a:pt x="64" y="149"/>
                  </a:cubicBezTo>
                  <a:cubicBezTo>
                    <a:pt x="64" y="149"/>
                    <a:pt x="64" y="149"/>
                    <a:pt x="64" y="149"/>
                  </a:cubicBezTo>
                  <a:cubicBezTo>
                    <a:pt x="64" y="149"/>
                    <a:pt x="64" y="149"/>
                    <a:pt x="64" y="149"/>
                  </a:cubicBezTo>
                  <a:cubicBezTo>
                    <a:pt x="64" y="149"/>
                    <a:pt x="64" y="149"/>
                    <a:pt x="64" y="149"/>
                  </a:cubicBezTo>
                  <a:cubicBezTo>
                    <a:pt x="64" y="149"/>
                    <a:pt x="64" y="149"/>
                    <a:pt x="64" y="149"/>
                  </a:cubicBezTo>
                  <a:cubicBezTo>
                    <a:pt x="106" y="147"/>
                    <a:pt x="106" y="147"/>
                    <a:pt x="106" y="147"/>
                  </a:cubicBezTo>
                  <a:cubicBezTo>
                    <a:pt x="110" y="134"/>
                    <a:pt x="106" y="95"/>
                    <a:pt x="108" y="89"/>
                  </a:cubicBezTo>
                  <a:cubicBezTo>
                    <a:pt x="110" y="84"/>
                    <a:pt x="128" y="18"/>
                    <a:pt x="126" y="15"/>
                  </a:cubicBezTo>
                  <a:close/>
                </a:path>
              </a:pathLst>
            </a:custGeom>
            <a:solidFill>
              <a:srgbClr val="D0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8">
              <a:extLst>
                <a:ext uri="{FF2B5EF4-FFF2-40B4-BE49-F238E27FC236}">
                  <a16:creationId xmlns:a16="http://schemas.microsoft.com/office/drawing/2014/main" id="{97D06809-70D1-4A3F-AD85-8F08BA104CE5}"/>
                </a:ext>
              </a:extLst>
            </p:cNvPr>
            <p:cNvSpPr>
              <a:spLocks/>
            </p:cNvSpPr>
            <p:nvPr/>
          </p:nvSpPr>
          <p:spPr bwMode="auto">
            <a:xfrm>
              <a:off x="-1679575" y="2899131"/>
              <a:ext cx="309563" cy="1320800"/>
            </a:xfrm>
            <a:custGeom>
              <a:avLst/>
              <a:gdLst>
                <a:gd name="T0" fmla="*/ 42 w 66"/>
                <a:gd name="T1" fmla="*/ 0 h 282"/>
                <a:gd name="T2" fmla="*/ 54 w 66"/>
                <a:gd name="T3" fmla="*/ 48 h 282"/>
                <a:gd name="T4" fmla="*/ 57 w 66"/>
                <a:gd name="T5" fmla="*/ 148 h 282"/>
                <a:gd name="T6" fmla="*/ 63 w 66"/>
                <a:gd name="T7" fmla="*/ 205 h 282"/>
                <a:gd name="T8" fmla="*/ 64 w 66"/>
                <a:gd name="T9" fmla="*/ 279 h 282"/>
                <a:gd name="T10" fmla="*/ 33 w 66"/>
                <a:gd name="T11" fmla="*/ 282 h 282"/>
                <a:gd name="T12" fmla="*/ 20 w 66"/>
                <a:gd name="T13" fmla="*/ 161 h 282"/>
                <a:gd name="T14" fmla="*/ 0 w 66"/>
                <a:gd name="T15" fmla="*/ 59 h 282"/>
                <a:gd name="T16" fmla="*/ 0 w 66"/>
                <a:gd name="T17" fmla="*/ 3 h 282"/>
                <a:gd name="T18" fmla="*/ 42 w 66"/>
                <a:gd name="T19"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82">
                  <a:moveTo>
                    <a:pt x="42" y="0"/>
                  </a:moveTo>
                  <a:cubicBezTo>
                    <a:pt x="42" y="0"/>
                    <a:pt x="52" y="31"/>
                    <a:pt x="54" y="48"/>
                  </a:cubicBezTo>
                  <a:cubicBezTo>
                    <a:pt x="57" y="64"/>
                    <a:pt x="57" y="139"/>
                    <a:pt x="57" y="148"/>
                  </a:cubicBezTo>
                  <a:cubicBezTo>
                    <a:pt x="58" y="156"/>
                    <a:pt x="61" y="181"/>
                    <a:pt x="63" y="205"/>
                  </a:cubicBezTo>
                  <a:cubicBezTo>
                    <a:pt x="66" y="230"/>
                    <a:pt x="64" y="279"/>
                    <a:pt x="64" y="279"/>
                  </a:cubicBezTo>
                  <a:cubicBezTo>
                    <a:pt x="33" y="282"/>
                    <a:pt x="33" y="282"/>
                    <a:pt x="33" y="282"/>
                  </a:cubicBezTo>
                  <a:cubicBezTo>
                    <a:pt x="33" y="282"/>
                    <a:pt x="22" y="178"/>
                    <a:pt x="20" y="161"/>
                  </a:cubicBezTo>
                  <a:cubicBezTo>
                    <a:pt x="18" y="145"/>
                    <a:pt x="0" y="59"/>
                    <a:pt x="0" y="59"/>
                  </a:cubicBezTo>
                  <a:cubicBezTo>
                    <a:pt x="0" y="3"/>
                    <a:pt x="0" y="3"/>
                    <a:pt x="0" y="3"/>
                  </a:cubicBezTo>
                  <a:lnTo>
                    <a:pt x="42" y="0"/>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9">
              <a:extLst>
                <a:ext uri="{FF2B5EF4-FFF2-40B4-BE49-F238E27FC236}">
                  <a16:creationId xmlns:a16="http://schemas.microsoft.com/office/drawing/2014/main" id="{05B49C17-E246-4BC2-BD24-C73F51DE6BA7}"/>
                </a:ext>
              </a:extLst>
            </p:cNvPr>
            <p:cNvSpPr>
              <a:spLocks/>
            </p:cNvSpPr>
            <p:nvPr/>
          </p:nvSpPr>
          <p:spPr bwMode="auto">
            <a:xfrm>
              <a:off x="-1887538" y="4210406"/>
              <a:ext cx="169863" cy="122238"/>
            </a:xfrm>
            <a:custGeom>
              <a:avLst/>
              <a:gdLst>
                <a:gd name="T0" fmla="*/ 11 w 36"/>
                <a:gd name="T1" fmla="*/ 1 h 26"/>
                <a:gd name="T2" fmla="*/ 1 w 36"/>
                <a:gd name="T3" fmla="*/ 17 h 26"/>
                <a:gd name="T4" fmla="*/ 14 w 36"/>
                <a:gd name="T5" fmla="*/ 26 h 26"/>
                <a:gd name="T6" fmla="*/ 32 w 36"/>
                <a:gd name="T7" fmla="*/ 20 h 26"/>
                <a:gd name="T8" fmla="*/ 36 w 36"/>
                <a:gd name="T9" fmla="*/ 0 h 26"/>
                <a:gd name="T10" fmla="*/ 11 w 36"/>
                <a:gd name="T11" fmla="*/ 1 h 26"/>
              </a:gdLst>
              <a:ahLst/>
              <a:cxnLst>
                <a:cxn ang="0">
                  <a:pos x="T0" y="T1"/>
                </a:cxn>
                <a:cxn ang="0">
                  <a:pos x="T2" y="T3"/>
                </a:cxn>
                <a:cxn ang="0">
                  <a:pos x="T4" y="T5"/>
                </a:cxn>
                <a:cxn ang="0">
                  <a:pos x="T6" y="T7"/>
                </a:cxn>
                <a:cxn ang="0">
                  <a:pos x="T8" y="T9"/>
                </a:cxn>
                <a:cxn ang="0">
                  <a:pos x="T10" y="T11"/>
                </a:cxn>
              </a:cxnLst>
              <a:rect l="0" t="0" r="r" b="b"/>
              <a:pathLst>
                <a:path w="36" h="26">
                  <a:moveTo>
                    <a:pt x="11" y="1"/>
                  </a:moveTo>
                  <a:cubicBezTo>
                    <a:pt x="11" y="1"/>
                    <a:pt x="0" y="13"/>
                    <a:pt x="1" y="17"/>
                  </a:cubicBezTo>
                  <a:cubicBezTo>
                    <a:pt x="1" y="19"/>
                    <a:pt x="6" y="25"/>
                    <a:pt x="14" y="26"/>
                  </a:cubicBezTo>
                  <a:cubicBezTo>
                    <a:pt x="20" y="26"/>
                    <a:pt x="31" y="21"/>
                    <a:pt x="32" y="20"/>
                  </a:cubicBezTo>
                  <a:cubicBezTo>
                    <a:pt x="36" y="20"/>
                    <a:pt x="36" y="0"/>
                    <a:pt x="36" y="0"/>
                  </a:cubicBezTo>
                  <a:lnTo>
                    <a:pt x="11" y="1"/>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40">
              <a:extLst>
                <a:ext uri="{FF2B5EF4-FFF2-40B4-BE49-F238E27FC236}">
                  <a16:creationId xmlns:a16="http://schemas.microsoft.com/office/drawing/2014/main" id="{D0FA0294-C44C-4D93-80F3-D9CB58A4FBB0}"/>
                </a:ext>
              </a:extLst>
            </p:cNvPr>
            <p:cNvSpPr>
              <a:spLocks/>
            </p:cNvSpPr>
            <p:nvPr/>
          </p:nvSpPr>
          <p:spPr bwMode="auto">
            <a:xfrm>
              <a:off x="-1516063" y="4210406"/>
              <a:ext cx="174625" cy="122238"/>
            </a:xfrm>
            <a:custGeom>
              <a:avLst/>
              <a:gdLst>
                <a:gd name="T0" fmla="*/ 25 w 37"/>
                <a:gd name="T1" fmla="*/ 0 h 26"/>
                <a:gd name="T2" fmla="*/ 37 w 37"/>
                <a:gd name="T3" fmla="*/ 14 h 26"/>
                <a:gd name="T4" fmla="*/ 24 w 37"/>
                <a:gd name="T5" fmla="*/ 25 h 26"/>
                <a:gd name="T6" fmla="*/ 6 w 37"/>
                <a:gd name="T7" fmla="*/ 21 h 26"/>
                <a:gd name="T8" fmla="*/ 0 w 37"/>
                <a:gd name="T9" fmla="*/ 1 h 26"/>
                <a:gd name="T10" fmla="*/ 25 w 37"/>
                <a:gd name="T11" fmla="*/ 0 h 26"/>
              </a:gdLst>
              <a:ahLst/>
              <a:cxnLst>
                <a:cxn ang="0">
                  <a:pos x="T0" y="T1"/>
                </a:cxn>
                <a:cxn ang="0">
                  <a:pos x="T2" y="T3"/>
                </a:cxn>
                <a:cxn ang="0">
                  <a:pos x="T4" y="T5"/>
                </a:cxn>
                <a:cxn ang="0">
                  <a:pos x="T6" y="T7"/>
                </a:cxn>
                <a:cxn ang="0">
                  <a:pos x="T8" y="T9"/>
                </a:cxn>
                <a:cxn ang="0">
                  <a:pos x="T10" y="T11"/>
                </a:cxn>
              </a:cxnLst>
              <a:rect l="0" t="0" r="r" b="b"/>
              <a:pathLst>
                <a:path w="37" h="26">
                  <a:moveTo>
                    <a:pt x="25" y="0"/>
                  </a:moveTo>
                  <a:cubicBezTo>
                    <a:pt x="25" y="0"/>
                    <a:pt x="37" y="11"/>
                    <a:pt x="37" y="14"/>
                  </a:cubicBezTo>
                  <a:cubicBezTo>
                    <a:pt x="36" y="16"/>
                    <a:pt x="33" y="24"/>
                    <a:pt x="24" y="25"/>
                  </a:cubicBezTo>
                  <a:cubicBezTo>
                    <a:pt x="18" y="26"/>
                    <a:pt x="7" y="21"/>
                    <a:pt x="6" y="21"/>
                  </a:cubicBezTo>
                  <a:cubicBezTo>
                    <a:pt x="2" y="21"/>
                    <a:pt x="0" y="1"/>
                    <a:pt x="0" y="1"/>
                  </a:cubicBezTo>
                  <a:lnTo>
                    <a:pt x="25" y="0"/>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41">
              <a:extLst>
                <a:ext uri="{FF2B5EF4-FFF2-40B4-BE49-F238E27FC236}">
                  <a16:creationId xmlns:a16="http://schemas.microsoft.com/office/drawing/2014/main" id="{F5DBF325-FCF3-40E5-B292-F35A9A638C63}"/>
                </a:ext>
              </a:extLst>
            </p:cNvPr>
            <p:cNvSpPr>
              <a:spLocks/>
            </p:cNvSpPr>
            <p:nvPr/>
          </p:nvSpPr>
          <p:spPr bwMode="auto">
            <a:xfrm>
              <a:off x="-1981200" y="2294293"/>
              <a:ext cx="498475" cy="619125"/>
            </a:xfrm>
            <a:custGeom>
              <a:avLst/>
              <a:gdLst>
                <a:gd name="T0" fmla="*/ 71 w 106"/>
                <a:gd name="T1" fmla="*/ 126 h 132"/>
                <a:gd name="T2" fmla="*/ 57 w 106"/>
                <a:gd name="T3" fmla="*/ 118 h 132"/>
                <a:gd name="T4" fmla="*/ 57 w 106"/>
                <a:gd name="T5" fmla="*/ 104 h 132"/>
                <a:gd name="T6" fmla="*/ 76 w 106"/>
                <a:gd name="T7" fmla="*/ 90 h 132"/>
                <a:gd name="T8" fmla="*/ 100 w 106"/>
                <a:gd name="T9" fmla="*/ 83 h 132"/>
                <a:gd name="T10" fmla="*/ 91 w 106"/>
                <a:gd name="T11" fmla="*/ 72 h 132"/>
                <a:gd name="T12" fmla="*/ 61 w 106"/>
                <a:gd name="T13" fmla="*/ 66 h 132"/>
                <a:gd name="T14" fmla="*/ 26 w 106"/>
                <a:gd name="T15" fmla="*/ 66 h 132"/>
                <a:gd name="T16" fmla="*/ 0 w 106"/>
                <a:gd name="T17" fmla="*/ 0 h 132"/>
                <a:gd name="T18" fmla="*/ 19 w 106"/>
                <a:gd name="T19" fmla="*/ 73 h 132"/>
                <a:gd name="T20" fmla="*/ 21 w 106"/>
                <a:gd name="T21" fmla="*/ 130 h 132"/>
                <a:gd name="T22" fmla="*/ 64 w 106"/>
                <a:gd name="T23" fmla="*/ 132 h 132"/>
                <a:gd name="T24" fmla="*/ 64 w 106"/>
                <a:gd name="T25" fmla="*/ 132 h 132"/>
                <a:gd name="T26" fmla="*/ 64 w 106"/>
                <a:gd name="T27" fmla="*/ 132 h 132"/>
                <a:gd name="T28" fmla="*/ 64 w 106"/>
                <a:gd name="T29" fmla="*/ 132 h 132"/>
                <a:gd name="T30" fmla="*/ 64 w 106"/>
                <a:gd name="T31" fmla="*/ 132 h 132"/>
                <a:gd name="T32" fmla="*/ 106 w 106"/>
                <a:gd name="T33" fmla="*/ 130 h 132"/>
                <a:gd name="T34" fmla="*/ 93 w 106"/>
                <a:gd name="T35" fmla="*/ 128 h 132"/>
                <a:gd name="T36" fmla="*/ 71 w 106"/>
                <a:gd name="T37"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 h="132">
                  <a:moveTo>
                    <a:pt x="71" y="126"/>
                  </a:moveTo>
                  <a:cubicBezTo>
                    <a:pt x="67" y="123"/>
                    <a:pt x="61" y="121"/>
                    <a:pt x="57" y="118"/>
                  </a:cubicBezTo>
                  <a:cubicBezTo>
                    <a:pt x="53" y="116"/>
                    <a:pt x="57" y="108"/>
                    <a:pt x="57" y="104"/>
                  </a:cubicBezTo>
                  <a:cubicBezTo>
                    <a:pt x="57" y="100"/>
                    <a:pt x="68" y="92"/>
                    <a:pt x="76" y="90"/>
                  </a:cubicBezTo>
                  <a:cubicBezTo>
                    <a:pt x="83" y="87"/>
                    <a:pt x="97" y="88"/>
                    <a:pt x="100" y="83"/>
                  </a:cubicBezTo>
                  <a:cubicBezTo>
                    <a:pt x="103" y="77"/>
                    <a:pt x="95" y="72"/>
                    <a:pt x="91" y="72"/>
                  </a:cubicBezTo>
                  <a:cubicBezTo>
                    <a:pt x="87" y="72"/>
                    <a:pt x="64" y="65"/>
                    <a:pt x="61" y="66"/>
                  </a:cubicBezTo>
                  <a:cubicBezTo>
                    <a:pt x="57" y="66"/>
                    <a:pt x="30" y="69"/>
                    <a:pt x="26" y="66"/>
                  </a:cubicBezTo>
                  <a:cubicBezTo>
                    <a:pt x="22" y="63"/>
                    <a:pt x="0" y="0"/>
                    <a:pt x="0" y="0"/>
                  </a:cubicBezTo>
                  <a:cubicBezTo>
                    <a:pt x="5" y="21"/>
                    <a:pt x="18" y="69"/>
                    <a:pt x="19" y="73"/>
                  </a:cubicBezTo>
                  <a:cubicBezTo>
                    <a:pt x="21" y="79"/>
                    <a:pt x="16" y="118"/>
                    <a:pt x="21" y="130"/>
                  </a:cubicBezTo>
                  <a:cubicBezTo>
                    <a:pt x="64" y="132"/>
                    <a:pt x="64" y="132"/>
                    <a:pt x="64" y="132"/>
                  </a:cubicBezTo>
                  <a:cubicBezTo>
                    <a:pt x="64" y="132"/>
                    <a:pt x="64" y="132"/>
                    <a:pt x="64" y="132"/>
                  </a:cubicBezTo>
                  <a:cubicBezTo>
                    <a:pt x="64" y="132"/>
                    <a:pt x="64" y="132"/>
                    <a:pt x="64" y="132"/>
                  </a:cubicBezTo>
                  <a:cubicBezTo>
                    <a:pt x="64" y="132"/>
                    <a:pt x="64" y="132"/>
                    <a:pt x="64" y="132"/>
                  </a:cubicBezTo>
                  <a:cubicBezTo>
                    <a:pt x="64" y="132"/>
                    <a:pt x="64" y="132"/>
                    <a:pt x="64" y="132"/>
                  </a:cubicBezTo>
                  <a:cubicBezTo>
                    <a:pt x="106" y="130"/>
                    <a:pt x="106" y="130"/>
                    <a:pt x="106" y="130"/>
                  </a:cubicBezTo>
                  <a:cubicBezTo>
                    <a:pt x="106" y="130"/>
                    <a:pt x="97" y="129"/>
                    <a:pt x="93" y="128"/>
                  </a:cubicBezTo>
                  <a:cubicBezTo>
                    <a:pt x="89" y="127"/>
                    <a:pt x="75" y="128"/>
                    <a:pt x="71" y="126"/>
                  </a:cubicBezTo>
                  <a:close/>
                </a:path>
              </a:pathLst>
            </a:custGeom>
            <a:solidFill>
              <a:srgbClr val="BCC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42">
              <a:extLst>
                <a:ext uri="{FF2B5EF4-FFF2-40B4-BE49-F238E27FC236}">
                  <a16:creationId xmlns:a16="http://schemas.microsoft.com/office/drawing/2014/main" id="{FDF190AF-B896-456A-AE66-8D9C25F56D56}"/>
                </a:ext>
              </a:extLst>
            </p:cNvPr>
            <p:cNvSpPr>
              <a:spLocks/>
            </p:cNvSpPr>
            <p:nvPr/>
          </p:nvSpPr>
          <p:spPr bwMode="auto">
            <a:xfrm>
              <a:off x="-1600200" y="2899131"/>
              <a:ext cx="230188" cy="1311275"/>
            </a:xfrm>
            <a:custGeom>
              <a:avLst/>
              <a:gdLst>
                <a:gd name="T0" fmla="*/ 21 w 49"/>
                <a:gd name="T1" fmla="*/ 64 h 280"/>
                <a:gd name="T2" fmla="*/ 25 w 49"/>
                <a:gd name="T3" fmla="*/ 155 h 280"/>
                <a:gd name="T4" fmla="*/ 37 w 49"/>
                <a:gd name="T5" fmla="*/ 280 h 280"/>
                <a:gd name="T6" fmla="*/ 47 w 49"/>
                <a:gd name="T7" fmla="*/ 279 h 280"/>
                <a:gd name="T8" fmla="*/ 46 w 49"/>
                <a:gd name="T9" fmla="*/ 205 h 280"/>
                <a:gd name="T10" fmla="*/ 40 w 49"/>
                <a:gd name="T11" fmla="*/ 148 h 280"/>
                <a:gd name="T12" fmla="*/ 37 w 49"/>
                <a:gd name="T13" fmla="*/ 48 h 280"/>
                <a:gd name="T14" fmla="*/ 25 w 49"/>
                <a:gd name="T15" fmla="*/ 0 h 280"/>
                <a:gd name="T16" fmla="*/ 0 w 49"/>
                <a:gd name="T17" fmla="*/ 2 h 280"/>
                <a:gd name="T18" fmla="*/ 21 w 49"/>
                <a:gd name="T19" fmla="*/ 6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280">
                  <a:moveTo>
                    <a:pt x="21" y="64"/>
                  </a:moveTo>
                  <a:cubicBezTo>
                    <a:pt x="23" y="75"/>
                    <a:pt x="25" y="150"/>
                    <a:pt x="25" y="155"/>
                  </a:cubicBezTo>
                  <a:cubicBezTo>
                    <a:pt x="26" y="159"/>
                    <a:pt x="36" y="275"/>
                    <a:pt x="37" y="280"/>
                  </a:cubicBezTo>
                  <a:cubicBezTo>
                    <a:pt x="47" y="279"/>
                    <a:pt x="47" y="279"/>
                    <a:pt x="47" y="279"/>
                  </a:cubicBezTo>
                  <a:cubicBezTo>
                    <a:pt x="47" y="279"/>
                    <a:pt x="49" y="230"/>
                    <a:pt x="46" y="205"/>
                  </a:cubicBezTo>
                  <a:cubicBezTo>
                    <a:pt x="44" y="181"/>
                    <a:pt x="41" y="156"/>
                    <a:pt x="40" y="148"/>
                  </a:cubicBezTo>
                  <a:cubicBezTo>
                    <a:pt x="40" y="139"/>
                    <a:pt x="40" y="64"/>
                    <a:pt x="37" y="48"/>
                  </a:cubicBezTo>
                  <a:cubicBezTo>
                    <a:pt x="35" y="31"/>
                    <a:pt x="25" y="0"/>
                    <a:pt x="25" y="0"/>
                  </a:cubicBezTo>
                  <a:cubicBezTo>
                    <a:pt x="0" y="2"/>
                    <a:pt x="0" y="2"/>
                    <a:pt x="0" y="2"/>
                  </a:cubicBezTo>
                  <a:cubicBezTo>
                    <a:pt x="0" y="2"/>
                    <a:pt x="19" y="53"/>
                    <a:pt x="21" y="64"/>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43">
              <a:extLst>
                <a:ext uri="{FF2B5EF4-FFF2-40B4-BE49-F238E27FC236}">
                  <a16:creationId xmlns:a16="http://schemas.microsoft.com/office/drawing/2014/main" id="{5AFC93A1-B008-4B8C-96D9-ACCBF7F2839D}"/>
                </a:ext>
              </a:extLst>
            </p:cNvPr>
            <p:cNvSpPr>
              <a:spLocks/>
            </p:cNvSpPr>
            <p:nvPr/>
          </p:nvSpPr>
          <p:spPr bwMode="auto">
            <a:xfrm>
              <a:off x="-1816100" y="3016606"/>
              <a:ext cx="136525" cy="1193800"/>
            </a:xfrm>
            <a:custGeom>
              <a:avLst/>
              <a:gdLst>
                <a:gd name="T0" fmla="*/ 24 w 29"/>
                <a:gd name="T1" fmla="*/ 10 h 255"/>
                <a:gd name="T2" fmla="*/ 1 w 29"/>
                <a:gd name="T3" fmla="*/ 15 h 255"/>
                <a:gd name="T4" fmla="*/ 1 w 29"/>
                <a:gd name="T5" fmla="*/ 42 h 255"/>
                <a:gd name="T6" fmla="*/ 7 w 29"/>
                <a:gd name="T7" fmla="*/ 127 h 255"/>
                <a:gd name="T8" fmla="*/ 7 w 29"/>
                <a:gd name="T9" fmla="*/ 255 h 255"/>
                <a:gd name="T10" fmla="*/ 7 w 29"/>
                <a:gd name="T11" fmla="*/ 255 h 255"/>
                <a:gd name="T12" fmla="*/ 24 w 29"/>
                <a:gd name="T13" fmla="*/ 255 h 255"/>
                <a:gd name="T14" fmla="*/ 25 w 29"/>
                <a:gd name="T15" fmla="*/ 134 h 255"/>
                <a:gd name="T16" fmla="*/ 29 w 29"/>
                <a:gd name="T17" fmla="*/ 31 h 255"/>
                <a:gd name="T18" fmla="*/ 29 w 29"/>
                <a:gd name="T19" fmla="*/ 27 h 255"/>
                <a:gd name="T20" fmla="*/ 29 w 29"/>
                <a:gd name="T21" fmla="*/ 20 h 255"/>
                <a:gd name="T22" fmla="*/ 24 w 29"/>
                <a:gd name="T23" fmla="*/ 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55">
                  <a:moveTo>
                    <a:pt x="24" y="10"/>
                  </a:moveTo>
                  <a:cubicBezTo>
                    <a:pt x="18" y="0"/>
                    <a:pt x="2" y="4"/>
                    <a:pt x="1" y="15"/>
                  </a:cubicBezTo>
                  <a:cubicBezTo>
                    <a:pt x="0" y="28"/>
                    <a:pt x="0" y="36"/>
                    <a:pt x="1" y="42"/>
                  </a:cubicBezTo>
                  <a:cubicBezTo>
                    <a:pt x="4" y="56"/>
                    <a:pt x="7" y="125"/>
                    <a:pt x="7" y="127"/>
                  </a:cubicBezTo>
                  <a:cubicBezTo>
                    <a:pt x="6" y="128"/>
                    <a:pt x="7" y="255"/>
                    <a:pt x="7" y="255"/>
                  </a:cubicBezTo>
                  <a:cubicBezTo>
                    <a:pt x="7" y="255"/>
                    <a:pt x="7" y="255"/>
                    <a:pt x="7" y="255"/>
                  </a:cubicBezTo>
                  <a:cubicBezTo>
                    <a:pt x="24" y="255"/>
                    <a:pt x="24" y="255"/>
                    <a:pt x="24" y="255"/>
                  </a:cubicBezTo>
                  <a:cubicBezTo>
                    <a:pt x="24" y="255"/>
                    <a:pt x="25" y="151"/>
                    <a:pt x="25" y="134"/>
                  </a:cubicBezTo>
                  <a:cubicBezTo>
                    <a:pt x="25" y="118"/>
                    <a:pt x="29" y="31"/>
                    <a:pt x="29" y="31"/>
                  </a:cubicBezTo>
                  <a:cubicBezTo>
                    <a:pt x="29" y="27"/>
                    <a:pt x="29" y="27"/>
                    <a:pt x="29" y="27"/>
                  </a:cubicBezTo>
                  <a:cubicBezTo>
                    <a:pt x="29" y="20"/>
                    <a:pt x="29" y="20"/>
                    <a:pt x="29" y="20"/>
                  </a:cubicBezTo>
                  <a:lnTo>
                    <a:pt x="24" y="1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44">
              <a:extLst>
                <a:ext uri="{FF2B5EF4-FFF2-40B4-BE49-F238E27FC236}">
                  <a16:creationId xmlns:a16="http://schemas.microsoft.com/office/drawing/2014/main" id="{23C2DFCE-AFF0-4828-B616-D4CD97184AD5}"/>
                </a:ext>
              </a:extLst>
            </p:cNvPr>
            <p:cNvSpPr>
              <a:spLocks/>
            </p:cNvSpPr>
            <p:nvPr/>
          </p:nvSpPr>
          <p:spPr bwMode="auto">
            <a:xfrm>
              <a:off x="-1746250" y="2233968"/>
              <a:ext cx="66675" cy="46038"/>
            </a:xfrm>
            <a:custGeom>
              <a:avLst/>
              <a:gdLst>
                <a:gd name="T0" fmla="*/ 36 w 42"/>
                <a:gd name="T1" fmla="*/ 6 h 29"/>
                <a:gd name="T2" fmla="*/ 42 w 42"/>
                <a:gd name="T3" fmla="*/ 29 h 29"/>
                <a:gd name="T4" fmla="*/ 0 w 42"/>
                <a:gd name="T5" fmla="*/ 12 h 29"/>
                <a:gd name="T6" fmla="*/ 24 w 42"/>
                <a:gd name="T7" fmla="*/ 0 h 29"/>
                <a:gd name="T8" fmla="*/ 36 w 42"/>
                <a:gd name="T9" fmla="*/ 6 h 29"/>
              </a:gdLst>
              <a:ahLst/>
              <a:cxnLst>
                <a:cxn ang="0">
                  <a:pos x="T0" y="T1"/>
                </a:cxn>
                <a:cxn ang="0">
                  <a:pos x="T2" y="T3"/>
                </a:cxn>
                <a:cxn ang="0">
                  <a:pos x="T4" y="T5"/>
                </a:cxn>
                <a:cxn ang="0">
                  <a:pos x="T6" y="T7"/>
                </a:cxn>
                <a:cxn ang="0">
                  <a:pos x="T8" y="T9"/>
                </a:cxn>
              </a:cxnLst>
              <a:rect l="0" t="0" r="r" b="b"/>
              <a:pathLst>
                <a:path w="42" h="29">
                  <a:moveTo>
                    <a:pt x="36" y="6"/>
                  </a:moveTo>
                  <a:lnTo>
                    <a:pt x="42" y="29"/>
                  </a:lnTo>
                  <a:lnTo>
                    <a:pt x="0" y="12"/>
                  </a:lnTo>
                  <a:lnTo>
                    <a:pt x="24" y="0"/>
                  </a:lnTo>
                  <a:lnTo>
                    <a:pt x="36" y="6"/>
                  </a:lnTo>
                  <a:close/>
                </a:path>
              </a:pathLst>
            </a:custGeom>
            <a:solidFill>
              <a:srgbClr val="BCC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45">
              <a:extLst>
                <a:ext uri="{FF2B5EF4-FFF2-40B4-BE49-F238E27FC236}">
                  <a16:creationId xmlns:a16="http://schemas.microsoft.com/office/drawing/2014/main" id="{EE2AED5E-8FB7-413D-A1A3-83D65F949207}"/>
                </a:ext>
              </a:extLst>
            </p:cNvPr>
            <p:cNvSpPr>
              <a:spLocks/>
            </p:cNvSpPr>
            <p:nvPr/>
          </p:nvSpPr>
          <p:spPr bwMode="auto">
            <a:xfrm>
              <a:off x="-1679575" y="2233968"/>
              <a:ext cx="65088" cy="46038"/>
            </a:xfrm>
            <a:custGeom>
              <a:avLst/>
              <a:gdLst>
                <a:gd name="T0" fmla="*/ 6 w 41"/>
                <a:gd name="T1" fmla="*/ 6 h 29"/>
                <a:gd name="T2" fmla="*/ 0 w 41"/>
                <a:gd name="T3" fmla="*/ 29 h 29"/>
                <a:gd name="T4" fmla="*/ 41 w 41"/>
                <a:gd name="T5" fmla="*/ 12 h 29"/>
                <a:gd name="T6" fmla="*/ 17 w 41"/>
                <a:gd name="T7" fmla="*/ 0 h 29"/>
                <a:gd name="T8" fmla="*/ 6 w 41"/>
                <a:gd name="T9" fmla="*/ 6 h 29"/>
              </a:gdLst>
              <a:ahLst/>
              <a:cxnLst>
                <a:cxn ang="0">
                  <a:pos x="T0" y="T1"/>
                </a:cxn>
                <a:cxn ang="0">
                  <a:pos x="T2" y="T3"/>
                </a:cxn>
                <a:cxn ang="0">
                  <a:pos x="T4" y="T5"/>
                </a:cxn>
                <a:cxn ang="0">
                  <a:pos x="T6" y="T7"/>
                </a:cxn>
                <a:cxn ang="0">
                  <a:pos x="T8" y="T9"/>
                </a:cxn>
              </a:cxnLst>
              <a:rect l="0" t="0" r="r" b="b"/>
              <a:pathLst>
                <a:path w="41" h="29">
                  <a:moveTo>
                    <a:pt x="6" y="6"/>
                  </a:moveTo>
                  <a:lnTo>
                    <a:pt x="0" y="29"/>
                  </a:lnTo>
                  <a:lnTo>
                    <a:pt x="41" y="12"/>
                  </a:lnTo>
                  <a:lnTo>
                    <a:pt x="17" y="0"/>
                  </a:lnTo>
                  <a:lnTo>
                    <a:pt x="6" y="6"/>
                  </a:lnTo>
                  <a:close/>
                </a:path>
              </a:pathLst>
            </a:custGeom>
            <a:solidFill>
              <a:srgbClr val="BCC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46">
              <a:extLst>
                <a:ext uri="{FF2B5EF4-FFF2-40B4-BE49-F238E27FC236}">
                  <a16:creationId xmlns:a16="http://schemas.microsoft.com/office/drawing/2014/main" id="{15C9B3CB-9681-4FED-BD5F-5AC43B8AA2EF}"/>
                </a:ext>
              </a:extLst>
            </p:cNvPr>
            <p:cNvSpPr>
              <a:spLocks/>
            </p:cNvSpPr>
            <p:nvPr/>
          </p:nvSpPr>
          <p:spPr bwMode="auto">
            <a:xfrm>
              <a:off x="-1892300" y="2899131"/>
              <a:ext cx="423863" cy="60325"/>
            </a:xfrm>
            <a:custGeom>
              <a:avLst/>
              <a:gdLst>
                <a:gd name="T0" fmla="*/ 6 w 267"/>
                <a:gd name="T1" fmla="*/ 3 h 38"/>
                <a:gd name="T2" fmla="*/ 134 w 267"/>
                <a:gd name="T3" fmla="*/ 9 h 38"/>
                <a:gd name="T4" fmla="*/ 261 w 267"/>
                <a:gd name="T5" fmla="*/ 0 h 38"/>
                <a:gd name="T6" fmla="*/ 267 w 267"/>
                <a:gd name="T7" fmla="*/ 26 h 38"/>
                <a:gd name="T8" fmla="*/ 134 w 267"/>
                <a:gd name="T9" fmla="*/ 38 h 38"/>
                <a:gd name="T10" fmla="*/ 0 w 267"/>
                <a:gd name="T11" fmla="*/ 32 h 38"/>
                <a:gd name="T12" fmla="*/ 6 w 267"/>
                <a:gd name="T13" fmla="*/ 3 h 38"/>
              </a:gdLst>
              <a:ahLst/>
              <a:cxnLst>
                <a:cxn ang="0">
                  <a:pos x="T0" y="T1"/>
                </a:cxn>
                <a:cxn ang="0">
                  <a:pos x="T2" y="T3"/>
                </a:cxn>
                <a:cxn ang="0">
                  <a:pos x="T4" y="T5"/>
                </a:cxn>
                <a:cxn ang="0">
                  <a:pos x="T6" y="T7"/>
                </a:cxn>
                <a:cxn ang="0">
                  <a:pos x="T8" y="T9"/>
                </a:cxn>
                <a:cxn ang="0">
                  <a:pos x="T10" y="T11"/>
                </a:cxn>
                <a:cxn ang="0">
                  <a:pos x="T12" y="T13"/>
                </a:cxn>
              </a:cxnLst>
              <a:rect l="0" t="0" r="r" b="b"/>
              <a:pathLst>
                <a:path w="267" h="38">
                  <a:moveTo>
                    <a:pt x="6" y="3"/>
                  </a:moveTo>
                  <a:lnTo>
                    <a:pt x="134" y="9"/>
                  </a:lnTo>
                  <a:lnTo>
                    <a:pt x="261" y="0"/>
                  </a:lnTo>
                  <a:lnTo>
                    <a:pt x="267" y="26"/>
                  </a:lnTo>
                  <a:lnTo>
                    <a:pt x="134" y="38"/>
                  </a:lnTo>
                  <a:lnTo>
                    <a:pt x="0" y="32"/>
                  </a:lnTo>
                  <a:lnTo>
                    <a:pt x="6" y="3"/>
                  </a:lnTo>
                  <a:close/>
                </a:path>
              </a:pathLst>
            </a:custGeom>
            <a:solidFill>
              <a:srgbClr val="3B1B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47">
              <a:extLst>
                <a:ext uri="{FF2B5EF4-FFF2-40B4-BE49-F238E27FC236}">
                  <a16:creationId xmlns:a16="http://schemas.microsoft.com/office/drawing/2014/main" id="{85BCAD52-91DA-4D23-8717-8927272A0A34}"/>
                </a:ext>
              </a:extLst>
            </p:cNvPr>
            <p:cNvSpPr>
              <a:spLocks/>
            </p:cNvSpPr>
            <p:nvPr/>
          </p:nvSpPr>
          <p:spPr bwMode="auto">
            <a:xfrm>
              <a:off x="-1727200" y="2908656"/>
              <a:ext cx="88900" cy="50800"/>
            </a:xfrm>
            <a:custGeom>
              <a:avLst/>
              <a:gdLst>
                <a:gd name="T0" fmla="*/ 14 w 19"/>
                <a:gd name="T1" fmla="*/ 11 h 11"/>
                <a:gd name="T2" fmla="*/ 6 w 19"/>
                <a:gd name="T3" fmla="*/ 11 h 11"/>
                <a:gd name="T4" fmla="*/ 0 w 19"/>
                <a:gd name="T5" fmla="*/ 5 h 11"/>
                <a:gd name="T6" fmla="*/ 6 w 19"/>
                <a:gd name="T7" fmla="*/ 0 h 11"/>
                <a:gd name="T8" fmla="*/ 14 w 19"/>
                <a:gd name="T9" fmla="*/ 0 h 11"/>
                <a:gd name="T10" fmla="*/ 19 w 19"/>
                <a:gd name="T11" fmla="*/ 5 h 11"/>
                <a:gd name="T12" fmla="*/ 14 w 1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14" y="11"/>
                  </a:moveTo>
                  <a:cubicBezTo>
                    <a:pt x="6" y="11"/>
                    <a:pt x="6" y="11"/>
                    <a:pt x="6" y="11"/>
                  </a:cubicBezTo>
                  <a:cubicBezTo>
                    <a:pt x="3" y="11"/>
                    <a:pt x="0" y="8"/>
                    <a:pt x="0" y="5"/>
                  </a:cubicBezTo>
                  <a:cubicBezTo>
                    <a:pt x="0" y="2"/>
                    <a:pt x="3" y="0"/>
                    <a:pt x="6" y="0"/>
                  </a:cubicBezTo>
                  <a:cubicBezTo>
                    <a:pt x="14" y="0"/>
                    <a:pt x="14" y="0"/>
                    <a:pt x="14" y="0"/>
                  </a:cubicBezTo>
                  <a:cubicBezTo>
                    <a:pt x="17" y="0"/>
                    <a:pt x="19" y="2"/>
                    <a:pt x="19" y="5"/>
                  </a:cubicBezTo>
                  <a:cubicBezTo>
                    <a:pt x="19" y="8"/>
                    <a:pt x="17" y="11"/>
                    <a:pt x="14" y="11"/>
                  </a:cubicBezTo>
                  <a:close/>
                </a:path>
              </a:pathLst>
            </a:custGeom>
            <a:solidFill>
              <a:srgbClr val="732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48">
              <a:extLst>
                <a:ext uri="{FF2B5EF4-FFF2-40B4-BE49-F238E27FC236}">
                  <a16:creationId xmlns:a16="http://schemas.microsoft.com/office/drawing/2014/main" id="{693C31FD-13B4-4583-AD36-65023429FEED}"/>
                </a:ext>
              </a:extLst>
            </p:cNvPr>
            <p:cNvSpPr>
              <a:spLocks/>
            </p:cNvSpPr>
            <p:nvPr/>
          </p:nvSpPr>
          <p:spPr bwMode="auto">
            <a:xfrm>
              <a:off x="-1712913" y="2253018"/>
              <a:ext cx="65088" cy="55563"/>
            </a:xfrm>
            <a:custGeom>
              <a:avLst/>
              <a:gdLst>
                <a:gd name="T0" fmla="*/ 0 w 41"/>
                <a:gd name="T1" fmla="*/ 0 h 35"/>
                <a:gd name="T2" fmla="*/ 41 w 41"/>
                <a:gd name="T3" fmla="*/ 0 h 35"/>
                <a:gd name="T4" fmla="*/ 30 w 41"/>
                <a:gd name="T5" fmla="*/ 35 h 35"/>
                <a:gd name="T6" fmla="*/ 15 w 41"/>
                <a:gd name="T7" fmla="*/ 35 h 35"/>
                <a:gd name="T8" fmla="*/ 0 w 41"/>
                <a:gd name="T9" fmla="*/ 0 h 35"/>
              </a:gdLst>
              <a:ahLst/>
              <a:cxnLst>
                <a:cxn ang="0">
                  <a:pos x="T0" y="T1"/>
                </a:cxn>
                <a:cxn ang="0">
                  <a:pos x="T2" y="T3"/>
                </a:cxn>
                <a:cxn ang="0">
                  <a:pos x="T4" y="T5"/>
                </a:cxn>
                <a:cxn ang="0">
                  <a:pos x="T6" y="T7"/>
                </a:cxn>
                <a:cxn ang="0">
                  <a:pos x="T8" y="T9"/>
                </a:cxn>
              </a:cxnLst>
              <a:rect l="0" t="0" r="r" b="b"/>
              <a:pathLst>
                <a:path w="41" h="35">
                  <a:moveTo>
                    <a:pt x="0" y="0"/>
                  </a:moveTo>
                  <a:lnTo>
                    <a:pt x="41" y="0"/>
                  </a:lnTo>
                  <a:lnTo>
                    <a:pt x="30" y="35"/>
                  </a:lnTo>
                  <a:lnTo>
                    <a:pt x="15" y="35"/>
                  </a:lnTo>
                  <a:lnTo>
                    <a:pt x="0" y="0"/>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49">
              <a:extLst>
                <a:ext uri="{FF2B5EF4-FFF2-40B4-BE49-F238E27FC236}">
                  <a16:creationId xmlns:a16="http://schemas.microsoft.com/office/drawing/2014/main" id="{EF3FBD13-8D85-471B-B4B2-05F89CB0AF60}"/>
                </a:ext>
              </a:extLst>
            </p:cNvPr>
            <p:cNvSpPr>
              <a:spLocks/>
            </p:cNvSpPr>
            <p:nvPr/>
          </p:nvSpPr>
          <p:spPr bwMode="auto">
            <a:xfrm>
              <a:off x="-1727200" y="2308581"/>
              <a:ext cx="88900" cy="619125"/>
            </a:xfrm>
            <a:custGeom>
              <a:avLst/>
              <a:gdLst>
                <a:gd name="T0" fmla="*/ 24 w 56"/>
                <a:gd name="T1" fmla="*/ 0 h 390"/>
                <a:gd name="T2" fmla="*/ 0 w 56"/>
                <a:gd name="T3" fmla="*/ 357 h 390"/>
                <a:gd name="T4" fmla="*/ 30 w 56"/>
                <a:gd name="T5" fmla="*/ 390 h 390"/>
                <a:gd name="T6" fmla="*/ 56 w 56"/>
                <a:gd name="T7" fmla="*/ 357 h 390"/>
                <a:gd name="T8" fmla="*/ 39 w 56"/>
                <a:gd name="T9" fmla="*/ 0 h 390"/>
                <a:gd name="T10" fmla="*/ 24 w 56"/>
                <a:gd name="T11" fmla="*/ 0 h 390"/>
              </a:gdLst>
              <a:ahLst/>
              <a:cxnLst>
                <a:cxn ang="0">
                  <a:pos x="T0" y="T1"/>
                </a:cxn>
                <a:cxn ang="0">
                  <a:pos x="T2" y="T3"/>
                </a:cxn>
                <a:cxn ang="0">
                  <a:pos x="T4" y="T5"/>
                </a:cxn>
                <a:cxn ang="0">
                  <a:pos x="T6" y="T7"/>
                </a:cxn>
                <a:cxn ang="0">
                  <a:pos x="T8" y="T9"/>
                </a:cxn>
                <a:cxn ang="0">
                  <a:pos x="T10" y="T11"/>
                </a:cxn>
              </a:cxnLst>
              <a:rect l="0" t="0" r="r" b="b"/>
              <a:pathLst>
                <a:path w="56" h="390">
                  <a:moveTo>
                    <a:pt x="24" y="0"/>
                  </a:moveTo>
                  <a:lnTo>
                    <a:pt x="0" y="357"/>
                  </a:lnTo>
                  <a:lnTo>
                    <a:pt x="30" y="390"/>
                  </a:lnTo>
                  <a:lnTo>
                    <a:pt x="56" y="357"/>
                  </a:lnTo>
                  <a:lnTo>
                    <a:pt x="39" y="0"/>
                  </a:lnTo>
                  <a:lnTo>
                    <a:pt x="24" y="0"/>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50">
              <a:extLst>
                <a:ext uri="{FF2B5EF4-FFF2-40B4-BE49-F238E27FC236}">
                  <a16:creationId xmlns:a16="http://schemas.microsoft.com/office/drawing/2014/main" id="{1F263493-40AE-42F3-A809-9EB8FA2C938B}"/>
                </a:ext>
              </a:extLst>
            </p:cNvPr>
            <p:cNvSpPr>
              <a:spLocks/>
            </p:cNvSpPr>
            <p:nvPr/>
          </p:nvSpPr>
          <p:spPr bwMode="auto">
            <a:xfrm>
              <a:off x="-1811338" y="1806931"/>
              <a:ext cx="273050" cy="338138"/>
            </a:xfrm>
            <a:custGeom>
              <a:avLst/>
              <a:gdLst>
                <a:gd name="T0" fmla="*/ 2 w 58"/>
                <a:gd name="T1" fmla="*/ 30 h 72"/>
                <a:gd name="T2" fmla="*/ 16 w 58"/>
                <a:gd name="T3" fmla="*/ 70 h 72"/>
                <a:gd name="T4" fmla="*/ 54 w 58"/>
                <a:gd name="T5" fmla="*/ 42 h 72"/>
                <a:gd name="T6" fmla="*/ 34 w 58"/>
                <a:gd name="T7" fmla="*/ 3 h 72"/>
                <a:gd name="T8" fmla="*/ 2 w 58"/>
                <a:gd name="T9" fmla="*/ 30 h 72"/>
              </a:gdLst>
              <a:ahLst/>
              <a:cxnLst>
                <a:cxn ang="0">
                  <a:pos x="T0" y="T1"/>
                </a:cxn>
                <a:cxn ang="0">
                  <a:pos x="T2" y="T3"/>
                </a:cxn>
                <a:cxn ang="0">
                  <a:pos x="T4" y="T5"/>
                </a:cxn>
                <a:cxn ang="0">
                  <a:pos x="T6" y="T7"/>
                </a:cxn>
                <a:cxn ang="0">
                  <a:pos x="T8" y="T9"/>
                </a:cxn>
              </a:cxnLst>
              <a:rect l="0" t="0" r="r" b="b"/>
              <a:pathLst>
                <a:path w="58" h="72">
                  <a:moveTo>
                    <a:pt x="2" y="30"/>
                  </a:moveTo>
                  <a:cubicBezTo>
                    <a:pt x="0" y="48"/>
                    <a:pt x="4" y="67"/>
                    <a:pt x="16" y="70"/>
                  </a:cubicBezTo>
                  <a:cubicBezTo>
                    <a:pt x="27" y="72"/>
                    <a:pt x="50" y="60"/>
                    <a:pt x="54" y="42"/>
                  </a:cubicBezTo>
                  <a:cubicBezTo>
                    <a:pt x="58" y="24"/>
                    <a:pt x="50" y="7"/>
                    <a:pt x="34" y="3"/>
                  </a:cubicBezTo>
                  <a:cubicBezTo>
                    <a:pt x="21" y="0"/>
                    <a:pt x="5" y="11"/>
                    <a:pt x="2" y="3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51">
              <a:extLst>
                <a:ext uri="{FF2B5EF4-FFF2-40B4-BE49-F238E27FC236}">
                  <a16:creationId xmlns:a16="http://schemas.microsoft.com/office/drawing/2014/main" id="{C2BC73BE-2A8E-4B0E-97B7-EEA162A93151}"/>
                </a:ext>
              </a:extLst>
            </p:cNvPr>
            <p:cNvSpPr>
              <a:spLocks/>
            </p:cNvSpPr>
            <p:nvPr/>
          </p:nvSpPr>
          <p:spPr bwMode="auto">
            <a:xfrm>
              <a:off x="-1782763" y="1806931"/>
              <a:ext cx="257175" cy="285750"/>
            </a:xfrm>
            <a:custGeom>
              <a:avLst/>
              <a:gdLst>
                <a:gd name="T0" fmla="*/ 0 w 55"/>
                <a:gd name="T1" fmla="*/ 17 h 61"/>
                <a:gd name="T2" fmla="*/ 31 w 55"/>
                <a:gd name="T3" fmla="*/ 26 h 61"/>
                <a:gd name="T4" fmla="*/ 29 w 55"/>
                <a:gd name="T5" fmla="*/ 44 h 61"/>
                <a:gd name="T6" fmla="*/ 36 w 55"/>
                <a:gd name="T7" fmla="*/ 36 h 61"/>
                <a:gd name="T8" fmla="*/ 36 w 55"/>
                <a:gd name="T9" fmla="*/ 60 h 61"/>
                <a:gd name="T10" fmla="*/ 50 w 55"/>
                <a:gd name="T11" fmla="*/ 22 h 61"/>
                <a:gd name="T12" fmla="*/ 22 w 55"/>
                <a:gd name="T13" fmla="*/ 0 h 61"/>
                <a:gd name="T14" fmla="*/ 0 w 55"/>
                <a:gd name="T15" fmla="*/ 17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1">
                  <a:moveTo>
                    <a:pt x="0" y="17"/>
                  </a:moveTo>
                  <a:cubicBezTo>
                    <a:pt x="0" y="17"/>
                    <a:pt x="17" y="10"/>
                    <a:pt x="31" y="26"/>
                  </a:cubicBezTo>
                  <a:cubicBezTo>
                    <a:pt x="34" y="30"/>
                    <a:pt x="28" y="43"/>
                    <a:pt x="29" y="44"/>
                  </a:cubicBezTo>
                  <a:cubicBezTo>
                    <a:pt x="30" y="46"/>
                    <a:pt x="35" y="34"/>
                    <a:pt x="36" y="36"/>
                  </a:cubicBezTo>
                  <a:cubicBezTo>
                    <a:pt x="39" y="47"/>
                    <a:pt x="34" y="60"/>
                    <a:pt x="36" y="60"/>
                  </a:cubicBezTo>
                  <a:cubicBezTo>
                    <a:pt x="40" y="61"/>
                    <a:pt x="55" y="40"/>
                    <a:pt x="50" y="22"/>
                  </a:cubicBezTo>
                  <a:cubicBezTo>
                    <a:pt x="45" y="3"/>
                    <a:pt x="27" y="0"/>
                    <a:pt x="22" y="0"/>
                  </a:cubicBezTo>
                  <a:cubicBezTo>
                    <a:pt x="17" y="1"/>
                    <a:pt x="5" y="2"/>
                    <a:pt x="0" y="17"/>
                  </a:cubicBezTo>
                  <a:close/>
                </a:path>
              </a:pathLst>
            </a:custGeom>
            <a:solidFill>
              <a:srgbClr val="8E3C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52">
              <a:extLst>
                <a:ext uri="{FF2B5EF4-FFF2-40B4-BE49-F238E27FC236}">
                  <a16:creationId xmlns:a16="http://schemas.microsoft.com/office/drawing/2014/main" id="{A3D34B9B-FF89-42B3-ADC0-4E1A91AF198C}"/>
                </a:ext>
              </a:extLst>
            </p:cNvPr>
            <p:cNvSpPr>
              <a:spLocks/>
            </p:cNvSpPr>
            <p:nvPr/>
          </p:nvSpPr>
          <p:spPr bwMode="auto">
            <a:xfrm>
              <a:off x="-1647825" y="1972031"/>
              <a:ext cx="61913" cy="88900"/>
            </a:xfrm>
            <a:custGeom>
              <a:avLst/>
              <a:gdLst>
                <a:gd name="T0" fmla="*/ 3 w 13"/>
                <a:gd name="T1" fmla="*/ 6 h 19"/>
                <a:gd name="T2" fmla="*/ 3 w 13"/>
                <a:gd name="T3" fmla="*/ 18 h 19"/>
                <a:gd name="T4" fmla="*/ 11 w 13"/>
                <a:gd name="T5" fmla="*/ 11 h 19"/>
                <a:gd name="T6" fmla="*/ 9 w 13"/>
                <a:gd name="T7" fmla="*/ 1 h 19"/>
                <a:gd name="T8" fmla="*/ 3 w 13"/>
                <a:gd name="T9" fmla="*/ 6 h 19"/>
              </a:gdLst>
              <a:ahLst/>
              <a:cxnLst>
                <a:cxn ang="0">
                  <a:pos x="T0" y="T1"/>
                </a:cxn>
                <a:cxn ang="0">
                  <a:pos x="T2" y="T3"/>
                </a:cxn>
                <a:cxn ang="0">
                  <a:pos x="T4" y="T5"/>
                </a:cxn>
                <a:cxn ang="0">
                  <a:pos x="T6" y="T7"/>
                </a:cxn>
                <a:cxn ang="0">
                  <a:pos x="T8" y="T9"/>
                </a:cxn>
              </a:cxnLst>
              <a:rect l="0" t="0" r="r" b="b"/>
              <a:pathLst>
                <a:path w="13" h="19">
                  <a:moveTo>
                    <a:pt x="3" y="6"/>
                  </a:moveTo>
                  <a:cubicBezTo>
                    <a:pt x="1" y="10"/>
                    <a:pt x="0" y="17"/>
                    <a:pt x="3" y="18"/>
                  </a:cubicBezTo>
                  <a:cubicBezTo>
                    <a:pt x="5" y="19"/>
                    <a:pt x="9" y="16"/>
                    <a:pt x="11" y="11"/>
                  </a:cubicBezTo>
                  <a:cubicBezTo>
                    <a:pt x="13" y="6"/>
                    <a:pt x="12" y="2"/>
                    <a:pt x="9" y="1"/>
                  </a:cubicBezTo>
                  <a:cubicBezTo>
                    <a:pt x="7" y="0"/>
                    <a:pt x="5" y="1"/>
                    <a:pt x="3" y="6"/>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53">
              <a:extLst>
                <a:ext uri="{FF2B5EF4-FFF2-40B4-BE49-F238E27FC236}">
                  <a16:creationId xmlns:a16="http://schemas.microsoft.com/office/drawing/2014/main" id="{92C0C0CF-202C-4E80-B354-EBD62B42148A}"/>
                </a:ext>
              </a:extLst>
            </p:cNvPr>
            <p:cNvSpPr>
              <a:spLocks/>
            </p:cNvSpPr>
            <p:nvPr/>
          </p:nvSpPr>
          <p:spPr bwMode="auto">
            <a:xfrm>
              <a:off x="-2000250" y="2219681"/>
              <a:ext cx="268288" cy="936625"/>
            </a:xfrm>
            <a:custGeom>
              <a:avLst/>
              <a:gdLst>
                <a:gd name="T0" fmla="*/ 46 w 57"/>
                <a:gd name="T1" fmla="*/ 0 h 200"/>
                <a:gd name="T2" fmla="*/ 57 w 57"/>
                <a:gd name="T3" fmla="*/ 87 h 200"/>
                <a:gd name="T4" fmla="*/ 56 w 57"/>
                <a:gd name="T5" fmla="*/ 192 h 200"/>
                <a:gd name="T6" fmla="*/ 39 w 57"/>
                <a:gd name="T7" fmla="*/ 198 h 200"/>
                <a:gd name="T8" fmla="*/ 24 w 57"/>
                <a:gd name="T9" fmla="*/ 200 h 200"/>
                <a:gd name="T10" fmla="*/ 15 w 57"/>
                <a:gd name="T11" fmla="*/ 199 h 200"/>
                <a:gd name="T12" fmla="*/ 15 w 57"/>
                <a:gd name="T13" fmla="*/ 89 h 200"/>
                <a:gd name="T14" fmla="*/ 4 w 57"/>
                <a:gd name="T15" fmla="*/ 9 h 200"/>
                <a:gd name="T16" fmla="*/ 46 w 57"/>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00">
                  <a:moveTo>
                    <a:pt x="46" y="0"/>
                  </a:moveTo>
                  <a:cubicBezTo>
                    <a:pt x="57" y="87"/>
                    <a:pt x="57" y="87"/>
                    <a:pt x="57" y="87"/>
                  </a:cubicBezTo>
                  <a:cubicBezTo>
                    <a:pt x="56" y="192"/>
                    <a:pt x="56" y="192"/>
                    <a:pt x="56" y="192"/>
                  </a:cubicBezTo>
                  <a:cubicBezTo>
                    <a:pt x="39" y="198"/>
                    <a:pt x="39" y="198"/>
                    <a:pt x="39" y="198"/>
                  </a:cubicBezTo>
                  <a:cubicBezTo>
                    <a:pt x="34" y="200"/>
                    <a:pt x="29" y="200"/>
                    <a:pt x="24" y="200"/>
                  </a:cubicBezTo>
                  <a:cubicBezTo>
                    <a:pt x="15" y="199"/>
                    <a:pt x="15" y="199"/>
                    <a:pt x="15" y="199"/>
                  </a:cubicBezTo>
                  <a:cubicBezTo>
                    <a:pt x="15" y="199"/>
                    <a:pt x="15" y="105"/>
                    <a:pt x="15" y="89"/>
                  </a:cubicBezTo>
                  <a:cubicBezTo>
                    <a:pt x="14" y="73"/>
                    <a:pt x="0" y="11"/>
                    <a:pt x="4" y="9"/>
                  </a:cubicBezTo>
                  <a:cubicBezTo>
                    <a:pt x="9" y="7"/>
                    <a:pt x="46" y="0"/>
                    <a:pt x="46"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54">
              <a:extLst>
                <a:ext uri="{FF2B5EF4-FFF2-40B4-BE49-F238E27FC236}">
                  <a16:creationId xmlns:a16="http://schemas.microsoft.com/office/drawing/2014/main" id="{8D00033A-E2EE-4611-89C6-33AA67832200}"/>
                </a:ext>
              </a:extLst>
            </p:cNvPr>
            <p:cNvSpPr>
              <a:spLocks/>
            </p:cNvSpPr>
            <p:nvPr/>
          </p:nvSpPr>
          <p:spPr bwMode="auto">
            <a:xfrm>
              <a:off x="-1638300" y="2229206"/>
              <a:ext cx="273050" cy="927100"/>
            </a:xfrm>
            <a:custGeom>
              <a:avLst/>
              <a:gdLst>
                <a:gd name="T0" fmla="*/ 14 w 58"/>
                <a:gd name="T1" fmla="*/ 0 h 198"/>
                <a:gd name="T2" fmla="*/ 0 w 58"/>
                <a:gd name="T3" fmla="*/ 88 h 198"/>
                <a:gd name="T4" fmla="*/ 5 w 58"/>
                <a:gd name="T5" fmla="*/ 190 h 198"/>
                <a:gd name="T6" fmla="*/ 23 w 58"/>
                <a:gd name="T7" fmla="*/ 196 h 198"/>
                <a:gd name="T8" fmla="*/ 37 w 58"/>
                <a:gd name="T9" fmla="*/ 197 h 198"/>
                <a:gd name="T10" fmla="*/ 58 w 58"/>
                <a:gd name="T11" fmla="*/ 194 h 198"/>
                <a:gd name="T12" fmla="*/ 44 w 58"/>
                <a:gd name="T13" fmla="*/ 86 h 198"/>
                <a:gd name="T14" fmla="*/ 53 w 58"/>
                <a:gd name="T15" fmla="*/ 5 h 198"/>
                <a:gd name="T16" fmla="*/ 14 w 58"/>
                <a:gd name="T1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98">
                  <a:moveTo>
                    <a:pt x="14" y="0"/>
                  </a:moveTo>
                  <a:cubicBezTo>
                    <a:pt x="0" y="88"/>
                    <a:pt x="0" y="88"/>
                    <a:pt x="0" y="88"/>
                  </a:cubicBezTo>
                  <a:cubicBezTo>
                    <a:pt x="5" y="190"/>
                    <a:pt x="5" y="190"/>
                    <a:pt x="5" y="190"/>
                  </a:cubicBezTo>
                  <a:cubicBezTo>
                    <a:pt x="23" y="196"/>
                    <a:pt x="23" y="196"/>
                    <a:pt x="23" y="196"/>
                  </a:cubicBezTo>
                  <a:cubicBezTo>
                    <a:pt x="28" y="198"/>
                    <a:pt x="33" y="198"/>
                    <a:pt x="37" y="197"/>
                  </a:cubicBezTo>
                  <a:cubicBezTo>
                    <a:pt x="58" y="194"/>
                    <a:pt x="58" y="194"/>
                    <a:pt x="58" y="194"/>
                  </a:cubicBezTo>
                  <a:cubicBezTo>
                    <a:pt x="58" y="194"/>
                    <a:pt x="44" y="102"/>
                    <a:pt x="44" y="86"/>
                  </a:cubicBezTo>
                  <a:cubicBezTo>
                    <a:pt x="43" y="70"/>
                    <a:pt x="57" y="6"/>
                    <a:pt x="53" y="5"/>
                  </a:cubicBezTo>
                  <a:cubicBezTo>
                    <a:pt x="48" y="3"/>
                    <a:pt x="14" y="0"/>
                    <a:pt x="14"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55">
              <a:extLst>
                <a:ext uri="{FF2B5EF4-FFF2-40B4-BE49-F238E27FC236}">
                  <a16:creationId xmlns:a16="http://schemas.microsoft.com/office/drawing/2014/main" id="{1CF389D9-246C-4299-A4A9-DA2E1C79C785}"/>
                </a:ext>
              </a:extLst>
            </p:cNvPr>
            <p:cNvSpPr>
              <a:spLocks/>
            </p:cNvSpPr>
            <p:nvPr/>
          </p:nvSpPr>
          <p:spPr bwMode="auto">
            <a:xfrm>
              <a:off x="-1257300" y="2387956"/>
              <a:ext cx="366713" cy="328613"/>
            </a:xfrm>
            <a:custGeom>
              <a:avLst/>
              <a:gdLst>
                <a:gd name="T0" fmla="*/ 4 w 78"/>
                <a:gd name="T1" fmla="*/ 54 h 70"/>
                <a:gd name="T2" fmla="*/ 17 w 78"/>
                <a:gd name="T3" fmla="*/ 26 h 70"/>
                <a:gd name="T4" fmla="*/ 65 w 78"/>
                <a:gd name="T5" fmla="*/ 0 h 70"/>
                <a:gd name="T6" fmla="*/ 78 w 78"/>
                <a:gd name="T7" fmla="*/ 22 h 70"/>
                <a:gd name="T8" fmla="*/ 45 w 78"/>
                <a:gd name="T9" fmla="*/ 45 h 70"/>
                <a:gd name="T10" fmla="*/ 4 w 78"/>
                <a:gd name="T11" fmla="*/ 54 h 70"/>
              </a:gdLst>
              <a:ahLst/>
              <a:cxnLst>
                <a:cxn ang="0">
                  <a:pos x="T0" y="T1"/>
                </a:cxn>
                <a:cxn ang="0">
                  <a:pos x="T2" y="T3"/>
                </a:cxn>
                <a:cxn ang="0">
                  <a:pos x="T4" y="T5"/>
                </a:cxn>
                <a:cxn ang="0">
                  <a:pos x="T6" y="T7"/>
                </a:cxn>
                <a:cxn ang="0">
                  <a:pos x="T8" y="T9"/>
                </a:cxn>
                <a:cxn ang="0">
                  <a:pos x="T10" y="T11"/>
                </a:cxn>
              </a:cxnLst>
              <a:rect l="0" t="0" r="r" b="b"/>
              <a:pathLst>
                <a:path w="78" h="70">
                  <a:moveTo>
                    <a:pt x="4" y="54"/>
                  </a:moveTo>
                  <a:cubicBezTo>
                    <a:pt x="1" y="48"/>
                    <a:pt x="0" y="37"/>
                    <a:pt x="17" y="26"/>
                  </a:cubicBezTo>
                  <a:cubicBezTo>
                    <a:pt x="34" y="15"/>
                    <a:pt x="65" y="0"/>
                    <a:pt x="65" y="0"/>
                  </a:cubicBezTo>
                  <a:cubicBezTo>
                    <a:pt x="78" y="22"/>
                    <a:pt x="78" y="22"/>
                    <a:pt x="78" y="22"/>
                  </a:cubicBezTo>
                  <a:cubicBezTo>
                    <a:pt x="78" y="22"/>
                    <a:pt x="54" y="39"/>
                    <a:pt x="45" y="45"/>
                  </a:cubicBezTo>
                  <a:cubicBezTo>
                    <a:pt x="36" y="52"/>
                    <a:pt x="13" y="70"/>
                    <a:pt x="4" y="54"/>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56">
              <a:extLst>
                <a:ext uri="{FF2B5EF4-FFF2-40B4-BE49-F238E27FC236}">
                  <a16:creationId xmlns:a16="http://schemas.microsoft.com/office/drawing/2014/main" id="{3B3A47F4-3E46-4C9A-9B91-2F1F38C97573}"/>
                </a:ext>
              </a:extLst>
            </p:cNvPr>
            <p:cNvSpPr>
              <a:spLocks/>
            </p:cNvSpPr>
            <p:nvPr/>
          </p:nvSpPr>
          <p:spPr bwMode="auto">
            <a:xfrm>
              <a:off x="-1820863" y="2176818"/>
              <a:ext cx="131763" cy="127000"/>
            </a:xfrm>
            <a:custGeom>
              <a:avLst/>
              <a:gdLst>
                <a:gd name="T0" fmla="*/ 0 w 83"/>
                <a:gd name="T1" fmla="*/ 30 h 80"/>
                <a:gd name="T2" fmla="*/ 27 w 83"/>
                <a:gd name="T3" fmla="*/ 0 h 80"/>
                <a:gd name="T4" fmla="*/ 83 w 83"/>
                <a:gd name="T5" fmla="*/ 42 h 80"/>
                <a:gd name="T6" fmla="*/ 62 w 83"/>
                <a:gd name="T7" fmla="*/ 80 h 80"/>
                <a:gd name="T8" fmla="*/ 0 w 83"/>
                <a:gd name="T9" fmla="*/ 30 h 80"/>
              </a:gdLst>
              <a:ahLst/>
              <a:cxnLst>
                <a:cxn ang="0">
                  <a:pos x="T0" y="T1"/>
                </a:cxn>
                <a:cxn ang="0">
                  <a:pos x="T2" y="T3"/>
                </a:cxn>
                <a:cxn ang="0">
                  <a:pos x="T4" y="T5"/>
                </a:cxn>
                <a:cxn ang="0">
                  <a:pos x="T6" y="T7"/>
                </a:cxn>
                <a:cxn ang="0">
                  <a:pos x="T8" y="T9"/>
                </a:cxn>
              </a:cxnLst>
              <a:rect l="0" t="0" r="r" b="b"/>
              <a:pathLst>
                <a:path w="83" h="80">
                  <a:moveTo>
                    <a:pt x="0" y="30"/>
                  </a:moveTo>
                  <a:lnTo>
                    <a:pt x="27" y="0"/>
                  </a:lnTo>
                  <a:lnTo>
                    <a:pt x="83" y="42"/>
                  </a:lnTo>
                  <a:lnTo>
                    <a:pt x="62" y="80"/>
                  </a:lnTo>
                  <a:lnTo>
                    <a:pt x="0" y="30"/>
                  </a:lnTo>
                  <a:close/>
                </a:path>
              </a:pathLst>
            </a:custGeom>
            <a:solidFill>
              <a:srgbClr val="E1F2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57">
              <a:extLst>
                <a:ext uri="{FF2B5EF4-FFF2-40B4-BE49-F238E27FC236}">
                  <a16:creationId xmlns:a16="http://schemas.microsoft.com/office/drawing/2014/main" id="{65475B45-271F-4554-B3E4-213A5B62CA85}"/>
                </a:ext>
              </a:extLst>
            </p:cNvPr>
            <p:cNvSpPr>
              <a:spLocks/>
            </p:cNvSpPr>
            <p:nvPr/>
          </p:nvSpPr>
          <p:spPr bwMode="auto">
            <a:xfrm>
              <a:off x="-1670050" y="2176818"/>
              <a:ext cx="127000" cy="127000"/>
            </a:xfrm>
            <a:custGeom>
              <a:avLst/>
              <a:gdLst>
                <a:gd name="T0" fmla="*/ 80 w 80"/>
                <a:gd name="T1" fmla="*/ 30 h 80"/>
                <a:gd name="T2" fmla="*/ 56 w 80"/>
                <a:gd name="T3" fmla="*/ 0 h 80"/>
                <a:gd name="T4" fmla="*/ 0 w 80"/>
                <a:gd name="T5" fmla="*/ 42 h 80"/>
                <a:gd name="T6" fmla="*/ 20 w 80"/>
                <a:gd name="T7" fmla="*/ 80 h 80"/>
                <a:gd name="T8" fmla="*/ 80 w 80"/>
                <a:gd name="T9" fmla="*/ 30 h 80"/>
              </a:gdLst>
              <a:ahLst/>
              <a:cxnLst>
                <a:cxn ang="0">
                  <a:pos x="T0" y="T1"/>
                </a:cxn>
                <a:cxn ang="0">
                  <a:pos x="T2" y="T3"/>
                </a:cxn>
                <a:cxn ang="0">
                  <a:pos x="T4" y="T5"/>
                </a:cxn>
                <a:cxn ang="0">
                  <a:pos x="T6" y="T7"/>
                </a:cxn>
                <a:cxn ang="0">
                  <a:pos x="T8" y="T9"/>
                </a:cxn>
              </a:cxnLst>
              <a:rect l="0" t="0" r="r" b="b"/>
              <a:pathLst>
                <a:path w="80" h="80">
                  <a:moveTo>
                    <a:pt x="80" y="30"/>
                  </a:moveTo>
                  <a:lnTo>
                    <a:pt x="56" y="0"/>
                  </a:lnTo>
                  <a:lnTo>
                    <a:pt x="0" y="42"/>
                  </a:lnTo>
                  <a:lnTo>
                    <a:pt x="20" y="80"/>
                  </a:lnTo>
                  <a:lnTo>
                    <a:pt x="80" y="30"/>
                  </a:lnTo>
                  <a:close/>
                </a:path>
              </a:pathLst>
            </a:custGeom>
            <a:solidFill>
              <a:srgbClr val="E1F2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58">
              <a:extLst>
                <a:ext uri="{FF2B5EF4-FFF2-40B4-BE49-F238E27FC236}">
                  <a16:creationId xmlns:a16="http://schemas.microsoft.com/office/drawing/2014/main" id="{EC520389-2837-472D-8F2F-05DCF539BA6E}"/>
                </a:ext>
              </a:extLst>
            </p:cNvPr>
            <p:cNvSpPr>
              <a:spLocks/>
            </p:cNvSpPr>
            <p:nvPr/>
          </p:nvSpPr>
          <p:spPr bwMode="auto">
            <a:xfrm>
              <a:off x="-931863" y="2346681"/>
              <a:ext cx="225425" cy="98425"/>
            </a:xfrm>
            <a:custGeom>
              <a:avLst/>
              <a:gdLst>
                <a:gd name="T0" fmla="*/ 0 w 48"/>
                <a:gd name="T1" fmla="*/ 17 h 21"/>
                <a:gd name="T2" fmla="*/ 6 w 48"/>
                <a:gd name="T3" fmla="*/ 4 h 21"/>
                <a:gd name="T4" fmla="*/ 22 w 48"/>
                <a:gd name="T5" fmla="*/ 5 h 21"/>
                <a:gd name="T6" fmla="*/ 43 w 48"/>
                <a:gd name="T7" fmla="*/ 0 h 21"/>
                <a:gd name="T8" fmla="*/ 47 w 48"/>
                <a:gd name="T9" fmla="*/ 4 h 21"/>
                <a:gd name="T10" fmla="*/ 28 w 48"/>
                <a:gd name="T11" fmla="*/ 13 h 21"/>
                <a:gd name="T12" fmla="*/ 8 w 48"/>
                <a:gd name="T13" fmla="*/ 21 h 21"/>
                <a:gd name="T14" fmla="*/ 0 w 48"/>
                <a:gd name="T15" fmla="*/ 17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1">
                  <a:moveTo>
                    <a:pt x="0" y="17"/>
                  </a:moveTo>
                  <a:cubicBezTo>
                    <a:pt x="0" y="17"/>
                    <a:pt x="0" y="6"/>
                    <a:pt x="6" y="4"/>
                  </a:cubicBezTo>
                  <a:cubicBezTo>
                    <a:pt x="12" y="1"/>
                    <a:pt x="20" y="5"/>
                    <a:pt x="22" y="5"/>
                  </a:cubicBezTo>
                  <a:cubicBezTo>
                    <a:pt x="30" y="7"/>
                    <a:pt x="38" y="0"/>
                    <a:pt x="43" y="0"/>
                  </a:cubicBezTo>
                  <a:cubicBezTo>
                    <a:pt x="48" y="0"/>
                    <a:pt x="48" y="3"/>
                    <a:pt x="47" y="4"/>
                  </a:cubicBezTo>
                  <a:cubicBezTo>
                    <a:pt x="37" y="7"/>
                    <a:pt x="32" y="12"/>
                    <a:pt x="28" y="13"/>
                  </a:cubicBezTo>
                  <a:cubicBezTo>
                    <a:pt x="23" y="14"/>
                    <a:pt x="8" y="21"/>
                    <a:pt x="8" y="21"/>
                  </a:cubicBezTo>
                  <a:lnTo>
                    <a:pt x="0" y="17"/>
                  </a:ln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59">
              <a:extLst>
                <a:ext uri="{FF2B5EF4-FFF2-40B4-BE49-F238E27FC236}">
                  <a16:creationId xmlns:a16="http://schemas.microsoft.com/office/drawing/2014/main" id="{A7719D56-D01A-4FF1-AEAB-6724227C2868}"/>
                </a:ext>
              </a:extLst>
            </p:cNvPr>
            <p:cNvSpPr>
              <a:spLocks/>
            </p:cNvSpPr>
            <p:nvPr/>
          </p:nvSpPr>
          <p:spPr bwMode="auto">
            <a:xfrm>
              <a:off x="-927100" y="2341918"/>
              <a:ext cx="112713" cy="69850"/>
            </a:xfrm>
            <a:custGeom>
              <a:avLst/>
              <a:gdLst>
                <a:gd name="T0" fmla="*/ 0 w 24"/>
                <a:gd name="T1" fmla="*/ 11 h 15"/>
                <a:gd name="T2" fmla="*/ 7 w 24"/>
                <a:gd name="T3" fmla="*/ 2 h 15"/>
                <a:gd name="T4" fmla="*/ 20 w 24"/>
                <a:gd name="T5" fmla="*/ 1 h 15"/>
                <a:gd name="T6" fmla="*/ 23 w 24"/>
                <a:gd name="T7" fmla="*/ 2 h 15"/>
                <a:gd name="T8" fmla="*/ 16 w 24"/>
                <a:gd name="T9" fmla="*/ 6 h 15"/>
                <a:gd name="T10" fmla="*/ 0 w 24"/>
                <a:gd name="T11" fmla="*/ 11 h 15"/>
              </a:gdLst>
              <a:ahLst/>
              <a:cxnLst>
                <a:cxn ang="0">
                  <a:pos x="T0" y="T1"/>
                </a:cxn>
                <a:cxn ang="0">
                  <a:pos x="T2" y="T3"/>
                </a:cxn>
                <a:cxn ang="0">
                  <a:pos x="T4" y="T5"/>
                </a:cxn>
                <a:cxn ang="0">
                  <a:pos x="T6" y="T7"/>
                </a:cxn>
                <a:cxn ang="0">
                  <a:pos x="T8" y="T9"/>
                </a:cxn>
                <a:cxn ang="0">
                  <a:pos x="T10" y="T11"/>
                </a:cxn>
              </a:cxnLst>
              <a:rect l="0" t="0" r="r" b="b"/>
              <a:pathLst>
                <a:path w="24" h="15">
                  <a:moveTo>
                    <a:pt x="0" y="11"/>
                  </a:moveTo>
                  <a:cubicBezTo>
                    <a:pt x="0" y="11"/>
                    <a:pt x="3" y="4"/>
                    <a:pt x="7" y="2"/>
                  </a:cubicBezTo>
                  <a:cubicBezTo>
                    <a:pt x="11" y="0"/>
                    <a:pt x="17" y="2"/>
                    <a:pt x="20" y="1"/>
                  </a:cubicBezTo>
                  <a:cubicBezTo>
                    <a:pt x="24" y="0"/>
                    <a:pt x="23" y="2"/>
                    <a:pt x="23" y="2"/>
                  </a:cubicBezTo>
                  <a:cubicBezTo>
                    <a:pt x="23" y="3"/>
                    <a:pt x="18" y="5"/>
                    <a:pt x="16" y="6"/>
                  </a:cubicBezTo>
                  <a:cubicBezTo>
                    <a:pt x="15" y="7"/>
                    <a:pt x="8" y="15"/>
                    <a:pt x="0" y="1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a:extLst>
              <a:ext uri="{FF2B5EF4-FFF2-40B4-BE49-F238E27FC236}">
                <a16:creationId xmlns:a16="http://schemas.microsoft.com/office/drawing/2014/main" id="{8FB7CFE4-A50A-437D-9D76-DE40C954DE91}"/>
              </a:ext>
            </a:extLst>
          </p:cNvPr>
          <p:cNvGrpSpPr/>
          <p:nvPr/>
        </p:nvGrpSpPr>
        <p:grpSpPr>
          <a:xfrm>
            <a:off x="4215525" y="2893703"/>
            <a:ext cx="148096" cy="183162"/>
            <a:chOff x="10103084" y="1305761"/>
            <a:chExt cx="148096" cy="183162"/>
          </a:xfrm>
        </p:grpSpPr>
        <p:sp>
          <p:nvSpPr>
            <p:cNvPr id="113" name="Oval 112">
              <a:extLst>
                <a:ext uri="{FF2B5EF4-FFF2-40B4-BE49-F238E27FC236}">
                  <a16:creationId xmlns:a16="http://schemas.microsoft.com/office/drawing/2014/main" id="{67ADDA69-29C1-4C72-BFA1-406468B6B6AF}"/>
                </a:ext>
              </a:extLst>
            </p:cNvPr>
            <p:cNvSpPr/>
            <p:nvPr/>
          </p:nvSpPr>
          <p:spPr bwMode="auto">
            <a:xfrm>
              <a:off x="10171264" y="1409007"/>
              <a:ext cx="79916" cy="79916"/>
            </a:xfrm>
            <a:prstGeom prst="ellipse">
              <a:avLst/>
            </a:prstGeom>
            <a:solidFill>
              <a:srgbClr val="002060"/>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14" name="Oval 113">
              <a:extLst>
                <a:ext uri="{FF2B5EF4-FFF2-40B4-BE49-F238E27FC236}">
                  <a16:creationId xmlns:a16="http://schemas.microsoft.com/office/drawing/2014/main" id="{C4B92A6C-C1DC-45D3-BEF2-A3552C7C3B01}"/>
                </a:ext>
              </a:extLst>
            </p:cNvPr>
            <p:cNvSpPr/>
            <p:nvPr/>
          </p:nvSpPr>
          <p:spPr bwMode="auto">
            <a:xfrm>
              <a:off x="10103084" y="1357517"/>
              <a:ext cx="79916" cy="79916"/>
            </a:xfrm>
            <a:prstGeom prst="ellipse">
              <a:avLst/>
            </a:prstGeom>
            <a:solidFill>
              <a:schemeClr val="accent5">
                <a:lumMod val="60000"/>
                <a:lumOff val="40000"/>
              </a:schemeClr>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15" name="Oval 114">
              <a:extLst>
                <a:ext uri="{FF2B5EF4-FFF2-40B4-BE49-F238E27FC236}">
                  <a16:creationId xmlns:a16="http://schemas.microsoft.com/office/drawing/2014/main" id="{E866BB70-0996-4392-8775-1689333386E9}"/>
                </a:ext>
              </a:extLst>
            </p:cNvPr>
            <p:cNvSpPr/>
            <p:nvPr/>
          </p:nvSpPr>
          <p:spPr bwMode="auto">
            <a:xfrm>
              <a:off x="10145800" y="1305761"/>
              <a:ext cx="79916" cy="79916"/>
            </a:xfrm>
            <a:prstGeom prst="ellipse">
              <a:avLst/>
            </a:prstGeom>
            <a:solidFill>
              <a:srgbClr val="FF0000"/>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grpSp>
      <p:grpSp>
        <p:nvGrpSpPr>
          <p:cNvPr id="117" name="Group 116">
            <a:extLst>
              <a:ext uri="{FF2B5EF4-FFF2-40B4-BE49-F238E27FC236}">
                <a16:creationId xmlns:a16="http://schemas.microsoft.com/office/drawing/2014/main" id="{8976F2D3-4979-4400-BA35-6131B7D2BC2F}"/>
              </a:ext>
            </a:extLst>
          </p:cNvPr>
          <p:cNvGrpSpPr/>
          <p:nvPr/>
        </p:nvGrpSpPr>
        <p:grpSpPr>
          <a:xfrm>
            <a:off x="4628784" y="2951930"/>
            <a:ext cx="141610" cy="116998"/>
            <a:chOff x="10401712" y="1395201"/>
            <a:chExt cx="141610" cy="116998"/>
          </a:xfrm>
        </p:grpSpPr>
        <p:sp>
          <p:nvSpPr>
            <p:cNvPr id="118" name="Oval 117">
              <a:extLst>
                <a:ext uri="{FF2B5EF4-FFF2-40B4-BE49-F238E27FC236}">
                  <a16:creationId xmlns:a16="http://schemas.microsoft.com/office/drawing/2014/main" id="{80BF0FC3-B9E5-4377-A9F6-810732933658}"/>
                </a:ext>
              </a:extLst>
            </p:cNvPr>
            <p:cNvSpPr/>
            <p:nvPr/>
          </p:nvSpPr>
          <p:spPr bwMode="auto">
            <a:xfrm>
              <a:off x="10463406" y="1395201"/>
              <a:ext cx="79916" cy="79916"/>
            </a:xfrm>
            <a:prstGeom prst="ellipse">
              <a:avLst/>
            </a:prstGeom>
            <a:solidFill>
              <a:srgbClr val="00B050"/>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19" name="Oval 118">
              <a:extLst>
                <a:ext uri="{FF2B5EF4-FFF2-40B4-BE49-F238E27FC236}">
                  <a16:creationId xmlns:a16="http://schemas.microsoft.com/office/drawing/2014/main" id="{189D3375-244D-47DA-8BDB-50C29CE685E5}"/>
                </a:ext>
              </a:extLst>
            </p:cNvPr>
            <p:cNvSpPr/>
            <p:nvPr/>
          </p:nvSpPr>
          <p:spPr bwMode="auto">
            <a:xfrm>
              <a:off x="10401712" y="1432283"/>
              <a:ext cx="79916" cy="79916"/>
            </a:xfrm>
            <a:prstGeom prst="ellipse">
              <a:avLst/>
            </a:prstGeom>
            <a:solidFill>
              <a:srgbClr val="FF0000"/>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grpSp>
      <p:grpSp>
        <p:nvGrpSpPr>
          <p:cNvPr id="120" name="Group 119">
            <a:extLst>
              <a:ext uri="{FF2B5EF4-FFF2-40B4-BE49-F238E27FC236}">
                <a16:creationId xmlns:a16="http://schemas.microsoft.com/office/drawing/2014/main" id="{F31E2DC5-4DC1-4DD1-9599-3A492844329B}"/>
              </a:ext>
            </a:extLst>
          </p:cNvPr>
          <p:cNvGrpSpPr/>
          <p:nvPr/>
        </p:nvGrpSpPr>
        <p:grpSpPr>
          <a:xfrm>
            <a:off x="5153243" y="2932009"/>
            <a:ext cx="104890" cy="135510"/>
            <a:chOff x="11211030" y="1392328"/>
            <a:chExt cx="104890" cy="135510"/>
          </a:xfrm>
        </p:grpSpPr>
        <p:sp>
          <p:nvSpPr>
            <p:cNvPr id="121" name="Oval 120">
              <a:extLst>
                <a:ext uri="{FF2B5EF4-FFF2-40B4-BE49-F238E27FC236}">
                  <a16:creationId xmlns:a16="http://schemas.microsoft.com/office/drawing/2014/main" id="{D1F2AF98-322E-4D7C-9F58-EACEB7A2AD17}"/>
                </a:ext>
              </a:extLst>
            </p:cNvPr>
            <p:cNvSpPr/>
            <p:nvPr/>
          </p:nvSpPr>
          <p:spPr bwMode="auto">
            <a:xfrm>
              <a:off x="11213800" y="1447922"/>
              <a:ext cx="79916" cy="79916"/>
            </a:xfrm>
            <a:prstGeom prst="ellipse">
              <a:avLst/>
            </a:prstGeom>
            <a:solidFill>
              <a:srgbClr val="7030A0"/>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22" name="Oval 121">
              <a:extLst>
                <a:ext uri="{FF2B5EF4-FFF2-40B4-BE49-F238E27FC236}">
                  <a16:creationId xmlns:a16="http://schemas.microsoft.com/office/drawing/2014/main" id="{B1A25E41-2247-4ACD-9E73-3A466214832F}"/>
                </a:ext>
              </a:extLst>
            </p:cNvPr>
            <p:cNvSpPr/>
            <p:nvPr/>
          </p:nvSpPr>
          <p:spPr bwMode="auto">
            <a:xfrm>
              <a:off x="11236004" y="1393813"/>
              <a:ext cx="79916" cy="79916"/>
            </a:xfrm>
            <a:prstGeom prst="ellipse">
              <a:avLst/>
            </a:prstGeom>
            <a:solidFill>
              <a:schemeClr val="accent6">
                <a:lumMod val="50000"/>
              </a:schemeClr>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23" name="Oval 122">
              <a:extLst>
                <a:ext uri="{FF2B5EF4-FFF2-40B4-BE49-F238E27FC236}">
                  <a16:creationId xmlns:a16="http://schemas.microsoft.com/office/drawing/2014/main" id="{A1499736-5108-43A6-891A-1A5836733714}"/>
                </a:ext>
              </a:extLst>
            </p:cNvPr>
            <p:cNvSpPr/>
            <p:nvPr/>
          </p:nvSpPr>
          <p:spPr bwMode="auto">
            <a:xfrm>
              <a:off x="11211030" y="1392328"/>
              <a:ext cx="79916" cy="79916"/>
            </a:xfrm>
            <a:prstGeom prst="ellipse">
              <a:avLst/>
            </a:prstGeom>
            <a:solidFill>
              <a:srgbClr val="00B050"/>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grpSp>
      <p:pic>
        <p:nvPicPr>
          <p:cNvPr id="124" name="Picture 123">
            <a:extLst>
              <a:ext uri="{FF2B5EF4-FFF2-40B4-BE49-F238E27FC236}">
                <a16:creationId xmlns:a16="http://schemas.microsoft.com/office/drawing/2014/main" id="{9FB3A930-90FE-4819-984F-71C5DE7B5EBC}"/>
              </a:ext>
            </a:extLst>
          </p:cNvPr>
          <p:cNvPicPr>
            <a:picLocks noChangeAspect="1"/>
          </p:cNvPicPr>
          <p:nvPr/>
        </p:nvPicPr>
        <p:blipFill>
          <a:blip r:embed="rId2"/>
          <a:stretch>
            <a:fillRect/>
          </a:stretch>
        </p:blipFill>
        <p:spPr>
          <a:xfrm flipH="1">
            <a:off x="5167848" y="2855014"/>
            <a:ext cx="538468" cy="1680754"/>
          </a:xfrm>
          <a:prstGeom prst="rect">
            <a:avLst/>
          </a:prstGeom>
        </p:spPr>
      </p:pic>
      <p:sp>
        <p:nvSpPr>
          <p:cNvPr id="126" name="Oval 125">
            <a:extLst>
              <a:ext uri="{FF2B5EF4-FFF2-40B4-BE49-F238E27FC236}">
                <a16:creationId xmlns:a16="http://schemas.microsoft.com/office/drawing/2014/main" id="{7BA008E6-2281-4FF9-A2F6-35A7E4DAB22C}"/>
              </a:ext>
            </a:extLst>
          </p:cNvPr>
          <p:cNvSpPr/>
          <p:nvPr/>
        </p:nvSpPr>
        <p:spPr bwMode="auto">
          <a:xfrm flipH="1">
            <a:off x="3843662" y="3266391"/>
            <a:ext cx="61920" cy="61920"/>
          </a:xfrm>
          <a:prstGeom prst="ellipse">
            <a:avLst/>
          </a:prstGeom>
          <a:solidFill>
            <a:srgbClr val="7030A0"/>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27" name="Oval 126">
            <a:extLst>
              <a:ext uri="{FF2B5EF4-FFF2-40B4-BE49-F238E27FC236}">
                <a16:creationId xmlns:a16="http://schemas.microsoft.com/office/drawing/2014/main" id="{9E78B35D-8FCE-4E60-B363-3E1BEB996DC8}"/>
              </a:ext>
            </a:extLst>
          </p:cNvPr>
          <p:cNvSpPr/>
          <p:nvPr/>
        </p:nvSpPr>
        <p:spPr bwMode="auto">
          <a:xfrm flipH="1">
            <a:off x="4812436" y="3640124"/>
            <a:ext cx="61920" cy="61920"/>
          </a:xfrm>
          <a:prstGeom prst="ellipse">
            <a:avLst/>
          </a:prstGeom>
          <a:solidFill>
            <a:schemeClr val="tx1">
              <a:lumMod val="75000"/>
            </a:schemeClr>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29" name="Rectangle 128">
            <a:extLst>
              <a:ext uri="{FF2B5EF4-FFF2-40B4-BE49-F238E27FC236}">
                <a16:creationId xmlns:a16="http://schemas.microsoft.com/office/drawing/2014/main" id="{C8302BBA-946A-4638-A506-4BF6B4160967}"/>
              </a:ext>
            </a:extLst>
          </p:cNvPr>
          <p:cNvSpPr/>
          <p:nvPr/>
        </p:nvSpPr>
        <p:spPr bwMode="auto">
          <a:xfrm>
            <a:off x="6562504" y="2508253"/>
            <a:ext cx="2028425" cy="1429788"/>
          </a:xfrm>
          <a:prstGeom prst="rect">
            <a:avLst/>
          </a:prstGeom>
          <a:solidFill>
            <a:srgbClr val="E4E8EB"/>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pic>
        <p:nvPicPr>
          <p:cNvPr id="130" name="Picture 129">
            <a:extLst>
              <a:ext uri="{FF2B5EF4-FFF2-40B4-BE49-F238E27FC236}">
                <a16:creationId xmlns:a16="http://schemas.microsoft.com/office/drawing/2014/main" id="{904E1881-AA6C-4970-A549-3BCCB35545FF}"/>
              </a:ext>
            </a:extLst>
          </p:cNvPr>
          <p:cNvPicPr>
            <a:picLocks noChangeAspect="1"/>
          </p:cNvPicPr>
          <p:nvPr/>
        </p:nvPicPr>
        <p:blipFill>
          <a:blip r:embed="rId3"/>
          <a:stretch>
            <a:fillRect/>
          </a:stretch>
        </p:blipFill>
        <p:spPr>
          <a:xfrm>
            <a:off x="6836708" y="2568992"/>
            <a:ext cx="1716145" cy="990638"/>
          </a:xfrm>
          <a:prstGeom prst="rect">
            <a:avLst/>
          </a:prstGeom>
        </p:spPr>
      </p:pic>
      <p:pic>
        <p:nvPicPr>
          <p:cNvPr id="131" name="Picture 130">
            <a:extLst>
              <a:ext uri="{FF2B5EF4-FFF2-40B4-BE49-F238E27FC236}">
                <a16:creationId xmlns:a16="http://schemas.microsoft.com/office/drawing/2014/main" id="{F8B8B5BC-F72F-4523-8085-54D20E404001}"/>
              </a:ext>
            </a:extLst>
          </p:cNvPr>
          <p:cNvPicPr>
            <a:picLocks noChangeAspect="1"/>
          </p:cNvPicPr>
          <p:nvPr/>
        </p:nvPicPr>
        <p:blipFill>
          <a:blip r:embed="rId4"/>
          <a:stretch>
            <a:fillRect/>
          </a:stretch>
        </p:blipFill>
        <p:spPr>
          <a:xfrm flipH="1">
            <a:off x="6321800" y="2987618"/>
            <a:ext cx="612010" cy="1627478"/>
          </a:xfrm>
          <a:prstGeom prst="rect">
            <a:avLst/>
          </a:prstGeom>
        </p:spPr>
      </p:pic>
      <p:pic>
        <p:nvPicPr>
          <p:cNvPr id="133" name="Picture 132">
            <a:extLst>
              <a:ext uri="{FF2B5EF4-FFF2-40B4-BE49-F238E27FC236}">
                <a16:creationId xmlns:a16="http://schemas.microsoft.com/office/drawing/2014/main" id="{70F4DA3E-7424-44E0-9793-5745166B6456}"/>
              </a:ext>
            </a:extLst>
          </p:cNvPr>
          <p:cNvPicPr>
            <a:picLocks noChangeAspect="1"/>
          </p:cNvPicPr>
          <p:nvPr/>
        </p:nvPicPr>
        <p:blipFill>
          <a:blip r:embed="rId5"/>
          <a:stretch>
            <a:fillRect/>
          </a:stretch>
        </p:blipFill>
        <p:spPr>
          <a:xfrm>
            <a:off x="4775815" y="3377733"/>
            <a:ext cx="454938" cy="1781274"/>
          </a:xfrm>
          <a:prstGeom prst="rect">
            <a:avLst/>
          </a:prstGeom>
        </p:spPr>
      </p:pic>
      <p:pic>
        <p:nvPicPr>
          <p:cNvPr id="32" name="Picture 31">
            <a:extLst>
              <a:ext uri="{FF2B5EF4-FFF2-40B4-BE49-F238E27FC236}">
                <a16:creationId xmlns:a16="http://schemas.microsoft.com/office/drawing/2014/main" id="{CF65CBE8-179C-4502-9931-E05349D505BE}"/>
              </a:ext>
            </a:extLst>
          </p:cNvPr>
          <p:cNvPicPr>
            <a:picLocks noChangeAspect="1"/>
          </p:cNvPicPr>
          <p:nvPr/>
        </p:nvPicPr>
        <p:blipFill>
          <a:blip r:embed="rId6"/>
          <a:stretch>
            <a:fillRect/>
          </a:stretch>
        </p:blipFill>
        <p:spPr>
          <a:xfrm>
            <a:off x="3369775" y="2980601"/>
            <a:ext cx="531400" cy="1779095"/>
          </a:xfrm>
          <a:prstGeom prst="rect">
            <a:avLst/>
          </a:prstGeom>
        </p:spPr>
      </p:pic>
      <p:pic>
        <p:nvPicPr>
          <p:cNvPr id="134" name="Picture 133">
            <a:extLst>
              <a:ext uri="{FF2B5EF4-FFF2-40B4-BE49-F238E27FC236}">
                <a16:creationId xmlns:a16="http://schemas.microsoft.com/office/drawing/2014/main" id="{AEAD5AE2-37BD-4A87-A550-16A5D0486575}"/>
              </a:ext>
            </a:extLst>
          </p:cNvPr>
          <p:cNvPicPr>
            <a:picLocks noChangeAspect="1"/>
          </p:cNvPicPr>
          <p:nvPr/>
        </p:nvPicPr>
        <p:blipFill>
          <a:blip r:embed="rId7"/>
          <a:stretch>
            <a:fillRect/>
          </a:stretch>
        </p:blipFill>
        <p:spPr>
          <a:xfrm>
            <a:off x="3901451" y="3551642"/>
            <a:ext cx="742047" cy="1782168"/>
          </a:xfrm>
          <a:prstGeom prst="rect">
            <a:avLst/>
          </a:prstGeom>
        </p:spPr>
      </p:pic>
      <p:pic>
        <p:nvPicPr>
          <p:cNvPr id="128" name="Picture 127">
            <a:extLst>
              <a:ext uri="{FF2B5EF4-FFF2-40B4-BE49-F238E27FC236}">
                <a16:creationId xmlns:a16="http://schemas.microsoft.com/office/drawing/2014/main" id="{26D3AB41-7F51-4B52-861C-5CB0B39D132D}"/>
              </a:ext>
            </a:extLst>
          </p:cNvPr>
          <p:cNvPicPr>
            <a:picLocks noChangeAspect="1"/>
          </p:cNvPicPr>
          <p:nvPr/>
        </p:nvPicPr>
        <p:blipFill>
          <a:blip r:embed="rId8"/>
          <a:stretch>
            <a:fillRect/>
          </a:stretch>
        </p:blipFill>
        <p:spPr>
          <a:xfrm flipH="1">
            <a:off x="6933810" y="3632119"/>
            <a:ext cx="1845106" cy="1942130"/>
          </a:xfrm>
          <a:prstGeom prst="rect">
            <a:avLst/>
          </a:prstGeom>
        </p:spPr>
      </p:pic>
      <p:pic>
        <p:nvPicPr>
          <p:cNvPr id="184" name="Picture 183">
            <a:extLst>
              <a:ext uri="{FF2B5EF4-FFF2-40B4-BE49-F238E27FC236}">
                <a16:creationId xmlns:a16="http://schemas.microsoft.com/office/drawing/2014/main" id="{0CC82DD0-8D8D-436A-83AC-8481FD64AD61}"/>
              </a:ext>
            </a:extLst>
          </p:cNvPr>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artisticPaintStrokes/>
                    </a14:imgEffect>
                  </a14:imgLayer>
                </a14:imgProps>
              </a:ext>
            </a:extLst>
          </a:blip>
          <a:srcRect l="11990" b="59658"/>
          <a:stretch/>
        </p:blipFill>
        <p:spPr>
          <a:xfrm flipH="1">
            <a:off x="7435096" y="2778362"/>
            <a:ext cx="576578" cy="196274"/>
          </a:xfrm>
          <a:prstGeom prst="rect">
            <a:avLst/>
          </a:prstGeom>
        </p:spPr>
      </p:pic>
      <p:sp>
        <p:nvSpPr>
          <p:cNvPr id="116" name="Rectangle: Rounded Corners 115">
            <a:extLst>
              <a:ext uri="{FF2B5EF4-FFF2-40B4-BE49-F238E27FC236}">
                <a16:creationId xmlns:a16="http://schemas.microsoft.com/office/drawing/2014/main" id="{5CE0ED18-6225-418C-BEC4-56379750270C}"/>
              </a:ext>
            </a:extLst>
          </p:cNvPr>
          <p:cNvSpPr/>
          <p:nvPr/>
        </p:nvSpPr>
        <p:spPr bwMode="auto">
          <a:xfrm>
            <a:off x="3989717" y="13993"/>
            <a:ext cx="1164566" cy="339836"/>
          </a:xfrm>
          <a:prstGeom prst="roundRect">
            <a:avLst>
              <a:gd name="adj" fmla="val 31897"/>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Overview</a:t>
            </a:r>
          </a:p>
        </p:txBody>
      </p:sp>
    </p:spTree>
    <p:extLst>
      <p:ext uri="{BB962C8B-B14F-4D97-AF65-F5344CB8AC3E}">
        <p14:creationId xmlns:p14="http://schemas.microsoft.com/office/powerpoint/2010/main" val="4224473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76BAD2-88B3-4D2E-895C-50AE0C686E83}"/>
              </a:ext>
            </a:extLst>
          </p:cNvPr>
          <p:cNvSpPr/>
          <p:nvPr/>
        </p:nvSpPr>
        <p:spPr bwMode="auto">
          <a:xfrm>
            <a:off x="2009955" y="0"/>
            <a:ext cx="7134043" cy="1034634"/>
          </a:xfrm>
          <a:prstGeom prst="rect">
            <a:avLst/>
          </a:prstGeom>
          <a:solidFill>
            <a:srgbClr val="65E5FF"/>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200" i="0" u="none" strike="noStrike" cap="none" normalizeH="0" baseline="0" dirty="0">
                <a:ln>
                  <a:noFill/>
                </a:ln>
                <a:solidFill>
                  <a:schemeClr val="accent2">
                    <a:lumMod val="75000"/>
                  </a:schemeClr>
                </a:solidFill>
                <a:effectLst/>
                <a:latin typeface="+mj-lt"/>
              </a:rPr>
              <a:t>     Rapid Prototyping</a:t>
            </a:r>
          </a:p>
        </p:txBody>
      </p:sp>
      <p:sp>
        <p:nvSpPr>
          <p:cNvPr id="20" name="Rectangle 19">
            <a:extLst>
              <a:ext uri="{FF2B5EF4-FFF2-40B4-BE49-F238E27FC236}">
                <a16:creationId xmlns:a16="http://schemas.microsoft.com/office/drawing/2014/main" id="{53D32020-81E7-4A0D-86F0-E2675E26115B}"/>
              </a:ext>
            </a:extLst>
          </p:cNvPr>
          <p:cNvSpPr/>
          <p:nvPr/>
        </p:nvSpPr>
        <p:spPr bwMode="auto">
          <a:xfrm>
            <a:off x="-2" y="0"/>
            <a:ext cx="2009955" cy="1034634"/>
          </a:xfrm>
          <a:prstGeom prst="rect">
            <a:avLst/>
          </a:prstGeom>
          <a:solidFill>
            <a:srgbClr val="0089A6"/>
          </a:solidFill>
          <a:ln w="1016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latin typeface="+mj-lt"/>
            </a:endParaRPr>
          </a:p>
        </p:txBody>
      </p:sp>
      <p:grpSp>
        <p:nvGrpSpPr>
          <p:cNvPr id="16" name="Group 15">
            <a:extLst>
              <a:ext uri="{FF2B5EF4-FFF2-40B4-BE49-F238E27FC236}">
                <a16:creationId xmlns:a16="http://schemas.microsoft.com/office/drawing/2014/main" id="{8D92111C-D58E-4AE2-9951-6DB1CCBECA93}"/>
              </a:ext>
            </a:extLst>
          </p:cNvPr>
          <p:cNvGrpSpPr/>
          <p:nvPr/>
        </p:nvGrpSpPr>
        <p:grpSpPr>
          <a:xfrm>
            <a:off x="309658" y="57831"/>
            <a:ext cx="1489497" cy="1023685"/>
            <a:chOff x="6495017" y="3684941"/>
            <a:chExt cx="1489497" cy="1023685"/>
          </a:xfrm>
        </p:grpSpPr>
        <p:sp>
          <p:nvSpPr>
            <p:cNvPr id="9" name="Rectangle 8">
              <a:extLst>
                <a:ext uri="{FF2B5EF4-FFF2-40B4-BE49-F238E27FC236}">
                  <a16:creationId xmlns:a16="http://schemas.microsoft.com/office/drawing/2014/main" id="{ABA4DE2F-FB27-4440-AAA4-29BBC875776E}"/>
                </a:ext>
              </a:extLst>
            </p:cNvPr>
            <p:cNvSpPr/>
            <p:nvPr/>
          </p:nvSpPr>
          <p:spPr>
            <a:xfrm>
              <a:off x="6495017" y="3949444"/>
              <a:ext cx="1489497" cy="759182"/>
            </a:xfrm>
            <a:prstGeom prst="rect">
              <a:avLst/>
            </a:prstGeom>
          </p:spPr>
          <p:txBody>
            <a:bodyPr wrap="square">
              <a:spAutoFit/>
            </a:bodyPr>
            <a:lstStyle/>
            <a:p>
              <a:pPr algn="ctr" fontAlgn="base">
                <a:lnSpc>
                  <a:spcPts val="2600"/>
                </a:lnSpc>
                <a:spcBef>
                  <a:spcPct val="0"/>
                </a:spcBef>
                <a:spcAft>
                  <a:spcPct val="0"/>
                </a:spcAft>
              </a:pPr>
              <a:r>
                <a:rPr lang="en-US" sz="5400" dirty="0">
                  <a:solidFill>
                    <a:schemeClr val="bg1"/>
                  </a:solidFill>
                  <a:latin typeface="Franklin Gothic Medium Cond" panose="020B0606030402020204" pitchFamily="34" charset="0"/>
                </a:rPr>
                <a:t> </a:t>
              </a:r>
              <a:endParaRPr lang="en-US" sz="2000" dirty="0">
                <a:solidFill>
                  <a:schemeClr val="bg1"/>
                </a:solidFill>
                <a:latin typeface="Franklin Gothic Medium Cond" panose="020B0606030402020204" pitchFamily="34" charset="0"/>
              </a:endParaRPr>
            </a:p>
            <a:p>
              <a:pPr algn="ctr" fontAlgn="base">
                <a:lnSpc>
                  <a:spcPts val="2600"/>
                </a:lnSpc>
                <a:spcBef>
                  <a:spcPct val="0"/>
                </a:spcBef>
                <a:spcAft>
                  <a:spcPct val="0"/>
                </a:spcAft>
              </a:pPr>
              <a:r>
                <a:rPr lang="en-US" sz="2000" dirty="0">
                  <a:solidFill>
                    <a:schemeClr val="bg1"/>
                  </a:solidFill>
                  <a:latin typeface="Franklin Gothic Medium Cond" panose="020B0606030402020204" pitchFamily="34" charset="0"/>
                </a:rPr>
                <a:t>Experiment</a:t>
              </a:r>
            </a:p>
          </p:txBody>
        </p:sp>
        <p:pic>
          <p:nvPicPr>
            <p:cNvPr id="12" name="Graphic 11" descr="Flask">
              <a:extLst>
                <a:ext uri="{FF2B5EF4-FFF2-40B4-BE49-F238E27FC236}">
                  <a16:creationId xmlns:a16="http://schemas.microsoft.com/office/drawing/2014/main" id="{FAE3A7AB-16DE-4A9F-960A-FD1DB208B5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12281" y="3684941"/>
              <a:ext cx="654968" cy="654968"/>
            </a:xfrm>
            <a:prstGeom prst="rect">
              <a:avLst/>
            </a:prstGeom>
          </p:spPr>
        </p:pic>
      </p:grpSp>
      <p:sp>
        <p:nvSpPr>
          <p:cNvPr id="13" name="Rectangle 12">
            <a:extLst>
              <a:ext uri="{FF2B5EF4-FFF2-40B4-BE49-F238E27FC236}">
                <a16:creationId xmlns:a16="http://schemas.microsoft.com/office/drawing/2014/main" id="{27182009-35AE-4905-88CD-A8EB704662A3}"/>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9B274986-DEA0-41A7-8BD8-00EFEE45E7BE}"/>
              </a:ext>
            </a:extLst>
          </p:cNvPr>
          <p:cNvSpPr/>
          <p:nvPr/>
        </p:nvSpPr>
        <p:spPr bwMode="auto">
          <a:xfrm>
            <a:off x="4903925" y="5300114"/>
            <a:ext cx="4140250" cy="1557885"/>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a:ln>
                <a:noFill/>
              </a:ln>
              <a:solidFill>
                <a:schemeClr val="accent2"/>
              </a:solidFill>
              <a:effectLst/>
              <a:latin typeface="+mj-lt"/>
            </a:endParaRPr>
          </a:p>
        </p:txBody>
      </p:sp>
      <p:sp>
        <p:nvSpPr>
          <p:cNvPr id="17" name="Title 1">
            <a:extLst>
              <a:ext uri="{FF2B5EF4-FFF2-40B4-BE49-F238E27FC236}">
                <a16:creationId xmlns:a16="http://schemas.microsoft.com/office/drawing/2014/main" id="{16A73A75-7C09-4FC7-80ED-EACC1E003BB7}"/>
              </a:ext>
            </a:extLst>
          </p:cNvPr>
          <p:cNvSpPr>
            <a:spLocks noGrp="1"/>
          </p:cNvSpPr>
          <p:nvPr>
            <p:ph type="title"/>
          </p:nvPr>
        </p:nvSpPr>
        <p:spPr>
          <a:xfrm>
            <a:off x="466259" y="1152103"/>
            <a:ext cx="1940511" cy="293295"/>
          </a:xfrm>
        </p:spPr>
        <p:txBody>
          <a:bodyPr/>
          <a:lstStyle/>
          <a:p>
            <a:r>
              <a:rPr lang="en-US" sz="2000" dirty="0"/>
              <a:t>When To Use It</a:t>
            </a:r>
          </a:p>
        </p:txBody>
      </p:sp>
      <p:sp>
        <p:nvSpPr>
          <p:cNvPr id="18" name="Title 1">
            <a:extLst>
              <a:ext uri="{FF2B5EF4-FFF2-40B4-BE49-F238E27FC236}">
                <a16:creationId xmlns:a16="http://schemas.microsoft.com/office/drawing/2014/main" id="{1567CC6A-5115-40B0-B536-69E1811FBD35}"/>
              </a:ext>
            </a:extLst>
          </p:cNvPr>
          <p:cNvSpPr txBox="1">
            <a:spLocks/>
          </p:cNvSpPr>
          <p:nvPr/>
        </p:nvSpPr>
        <p:spPr bwMode="auto">
          <a:xfrm>
            <a:off x="466256" y="3063952"/>
            <a:ext cx="1940511" cy="29329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r>
              <a:rPr lang="en-US" sz="2000" kern="0" dirty="0"/>
              <a:t>Approach</a:t>
            </a:r>
          </a:p>
        </p:txBody>
      </p:sp>
      <p:sp>
        <p:nvSpPr>
          <p:cNvPr id="21" name="Title 1">
            <a:extLst>
              <a:ext uri="{FF2B5EF4-FFF2-40B4-BE49-F238E27FC236}">
                <a16:creationId xmlns:a16="http://schemas.microsoft.com/office/drawing/2014/main" id="{9910B09A-3A03-495D-8291-25477FE587E4}"/>
              </a:ext>
            </a:extLst>
          </p:cNvPr>
          <p:cNvSpPr txBox="1">
            <a:spLocks/>
          </p:cNvSpPr>
          <p:nvPr/>
        </p:nvSpPr>
        <p:spPr bwMode="auto">
          <a:xfrm>
            <a:off x="4903926" y="1152102"/>
            <a:ext cx="1940511" cy="29329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r>
              <a:rPr lang="en-US" sz="2000" kern="0" dirty="0"/>
              <a:t>Why Use It</a:t>
            </a:r>
          </a:p>
        </p:txBody>
      </p:sp>
      <p:sp>
        <p:nvSpPr>
          <p:cNvPr id="24" name="Title 1">
            <a:extLst>
              <a:ext uri="{FF2B5EF4-FFF2-40B4-BE49-F238E27FC236}">
                <a16:creationId xmlns:a16="http://schemas.microsoft.com/office/drawing/2014/main" id="{8F0856A6-9B40-4248-83B8-671A006ECAC8}"/>
              </a:ext>
            </a:extLst>
          </p:cNvPr>
          <p:cNvSpPr txBox="1">
            <a:spLocks/>
          </p:cNvSpPr>
          <p:nvPr/>
        </p:nvSpPr>
        <p:spPr bwMode="auto">
          <a:xfrm>
            <a:off x="5036605" y="5404147"/>
            <a:ext cx="2091678" cy="16798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r>
              <a:rPr lang="en-US" sz="2000" kern="0" dirty="0"/>
              <a:t>Tips</a:t>
            </a:r>
          </a:p>
        </p:txBody>
      </p:sp>
      <p:sp>
        <p:nvSpPr>
          <p:cNvPr id="25" name="Title 1">
            <a:extLst>
              <a:ext uri="{FF2B5EF4-FFF2-40B4-BE49-F238E27FC236}">
                <a16:creationId xmlns:a16="http://schemas.microsoft.com/office/drawing/2014/main" id="{8C55A750-21B9-48F7-A39C-84D70F2D87FF}"/>
              </a:ext>
            </a:extLst>
          </p:cNvPr>
          <p:cNvSpPr txBox="1">
            <a:spLocks/>
          </p:cNvSpPr>
          <p:nvPr/>
        </p:nvSpPr>
        <p:spPr bwMode="auto">
          <a:xfrm>
            <a:off x="6942506" y="284671"/>
            <a:ext cx="2003086" cy="453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algn="r"/>
            <a:r>
              <a:rPr lang="en-US" sz="1400" kern="0" dirty="0">
                <a:solidFill>
                  <a:schemeClr val="accent2"/>
                </a:solidFill>
              </a:rPr>
              <a:t>Prototyping the idea by testing, learning, and refining</a:t>
            </a:r>
          </a:p>
        </p:txBody>
      </p:sp>
      <p:sp>
        <p:nvSpPr>
          <p:cNvPr id="26" name="Title 1">
            <a:extLst>
              <a:ext uri="{FF2B5EF4-FFF2-40B4-BE49-F238E27FC236}">
                <a16:creationId xmlns:a16="http://schemas.microsoft.com/office/drawing/2014/main" id="{65F77673-502C-4DB2-84A5-8382CFA4F1A1}"/>
              </a:ext>
            </a:extLst>
          </p:cNvPr>
          <p:cNvSpPr txBox="1">
            <a:spLocks/>
          </p:cNvSpPr>
          <p:nvPr/>
        </p:nvSpPr>
        <p:spPr bwMode="auto">
          <a:xfrm>
            <a:off x="466257" y="1497155"/>
            <a:ext cx="4002226" cy="1556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a:spcAft>
                <a:spcPts val="600"/>
              </a:spcAft>
            </a:pPr>
            <a:r>
              <a:rPr lang="en-US" sz="1000" kern="0" dirty="0">
                <a:solidFill>
                  <a:schemeClr val="accent2"/>
                </a:solidFill>
                <a:latin typeface="+mn-lt"/>
              </a:rPr>
              <a:t>Rapid prototyping is applied after you have a relatively concrete idea and you’re ready to test it, learn from what you find, and then refine it. </a:t>
            </a:r>
          </a:p>
          <a:p>
            <a:pPr>
              <a:spcAft>
                <a:spcPts val="600"/>
              </a:spcAft>
            </a:pPr>
            <a:r>
              <a:rPr lang="en-US" sz="1000" kern="0" dirty="0">
                <a:solidFill>
                  <a:schemeClr val="accent2"/>
                </a:solidFill>
                <a:latin typeface="+mn-lt"/>
              </a:rPr>
              <a:t>The approach involves conducting quick “experiments” – so you can “learn fast and fail cheap.” This is done by creating a very simple “prototype” and gathering input from customers or peers.</a:t>
            </a:r>
          </a:p>
          <a:p>
            <a:pPr>
              <a:spcAft>
                <a:spcPts val="600"/>
              </a:spcAft>
            </a:pPr>
            <a:r>
              <a:rPr lang="en-US" sz="1000" kern="0" dirty="0">
                <a:solidFill>
                  <a:schemeClr val="accent2"/>
                </a:solidFill>
                <a:latin typeface="+mn-lt"/>
              </a:rPr>
              <a:t>Prototypes can be literally anything, from a PowerPoint slide to a diagram or sketch done by hand. They can also include more robust technical mockups of websites or apps, but what’s important is to create something quickly. It’s all about learning and iterating as fast as possible. </a:t>
            </a:r>
          </a:p>
        </p:txBody>
      </p:sp>
      <p:sp>
        <p:nvSpPr>
          <p:cNvPr id="27" name="Title 1">
            <a:extLst>
              <a:ext uri="{FF2B5EF4-FFF2-40B4-BE49-F238E27FC236}">
                <a16:creationId xmlns:a16="http://schemas.microsoft.com/office/drawing/2014/main" id="{A0D578A8-9864-413F-99F1-A63C763E3709}"/>
              </a:ext>
            </a:extLst>
          </p:cNvPr>
          <p:cNvSpPr txBox="1">
            <a:spLocks/>
          </p:cNvSpPr>
          <p:nvPr/>
        </p:nvSpPr>
        <p:spPr bwMode="auto">
          <a:xfrm>
            <a:off x="5036605" y="5595904"/>
            <a:ext cx="4007570" cy="1106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marL="228600" indent="-228600">
              <a:spcAft>
                <a:spcPts val="600"/>
              </a:spcAft>
              <a:buFont typeface="Wingdings" panose="05000000000000000000" pitchFamily="2" charset="2"/>
              <a:buChar char="ü"/>
            </a:pPr>
            <a:r>
              <a:rPr lang="en-US" sz="1000" kern="0" dirty="0">
                <a:solidFill>
                  <a:schemeClr val="accent2"/>
                </a:solidFill>
                <a:latin typeface="+mn-lt"/>
              </a:rPr>
              <a:t>Keep an open mind. Don’t get too attached to any particular prototype, mock-up, or design because it will change for sure</a:t>
            </a:r>
          </a:p>
          <a:p>
            <a:pPr marL="228600" indent="-228600">
              <a:spcAft>
                <a:spcPts val="600"/>
              </a:spcAft>
              <a:buFont typeface="Wingdings" panose="05000000000000000000" pitchFamily="2" charset="2"/>
              <a:buChar char="ü"/>
            </a:pPr>
            <a:r>
              <a:rPr lang="en-US" sz="1000" kern="0" dirty="0">
                <a:solidFill>
                  <a:schemeClr val="accent2"/>
                </a:solidFill>
                <a:latin typeface="+mn-lt"/>
              </a:rPr>
              <a:t>When you share the idea with customers, share the situation and let them interact with the prototype and ask for honest feedback</a:t>
            </a:r>
          </a:p>
          <a:p>
            <a:pPr marL="228600" indent="-228600">
              <a:spcAft>
                <a:spcPts val="600"/>
              </a:spcAft>
              <a:buFont typeface="Wingdings" panose="05000000000000000000" pitchFamily="2" charset="2"/>
              <a:buChar char="ü"/>
            </a:pPr>
            <a:r>
              <a:rPr lang="en-US" sz="1000" kern="0" dirty="0">
                <a:solidFill>
                  <a:schemeClr val="accent2"/>
                </a:solidFill>
                <a:latin typeface="+mn-lt"/>
              </a:rPr>
              <a:t>‘Concept Writing’ can be used before physical prototyping to further elaborate on the ideas; after validation, it’s recommended to design a ‘Business Canvas’ for the most promising concepts</a:t>
            </a:r>
          </a:p>
        </p:txBody>
      </p:sp>
      <p:sp>
        <p:nvSpPr>
          <p:cNvPr id="28" name="Title 1">
            <a:extLst>
              <a:ext uri="{FF2B5EF4-FFF2-40B4-BE49-F238E27FC236}">
                <a16:creationId xmlns:a16="http://schemas.microsoft.com/office/drawing/2014/main" id="{67799ED2-6698-4FA4-8FCE-688936F27F1F}"/>
              </a:ext>
            </a:extLst>
          </p:cNvPr>
          <p:cNvSpPr txBox="1">
            <a:spLocks/>
          </p:cNvSpPr>
          <p:nvPr/>
        </p:nvSpPr>
        <p:spPr bwMode="auto">
          <a:xfrm>
            <a:off x="466260" y="3456056"/>
            <a:ext cx="4002224" cy="33588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marL="228600" indent="-228600">
              <a:spcAft>
                <a:spcPts val="600"/>
              </a:spcAft>
              <a:buAutoNum type="arabicPeriod"/>
            </a:pPr>
            <a:r>
              <a:rPr lang="en-US" sz="1000" b="1" kern="0" dirty="0">
                <a:latin typeface="+mn-lt"/>
              </a:rPr>
              <a:t>DEFINE WHAT YOU WANT TO LEARN:</a:t>
            </a:r>
            <a:r>
              <a:rPr lang="en-US" sz="1000" kern="0" dirty="0">
                <a:latin typeface="+mn-lt"/>
              </a:rPr>
              <a:t> </a:t>
            </a:r>
            <a:r>
              <a:rPr lang="en-US" sz="1000" kern="0" dirty="0">
                <a:solidFill>
                  <a:schemeClr val="accent2"/>
                </a:solidFill>
                <a:latin typeface="+mn-lt"/>
              </a:rPr>
              <a:t>Write down your key questions, assumptions, or hypotheses around the idea and determine which one(s) you want to validate (or invalidate) first. What do you hope to test with the user? What sorts of behavior do you expect?</a:t>
            </a:r>
          </a:p>
          <a:p>
            <a:pPr marL="228600" indent="-228600">
              <a:spcAft>
                <a:spcPts val="600"/>
              </a:spcAft>
              <a:buAutoNum type="arabicPeriod"/>
            </a:pPr>
            <a:r>
              <a:rPr lang="en-US" sz="1000" b="1" kern="0" dirty="0">
                <a:latin typeface="+mn-lt"/>
              </a:rPr>
              <a:t>BUILD A PROTOTYPE:</a:t>
            </a:r>
            <a:r>
              <a:rPr lang="en-US" sz="1000" kern="0" dirty="0">
                <a:latin typeface="+mn-lt"/>
              </a:rPr>
              <a:t> </a:t>
            </a:r>
            <a:r>
              <a:rPr lang="en-US" sz="1000" kern="0" dirty="0">
                <a:solidFill>
                  <a:schemeClr val="accent2"/>
                </a:solidFill>
                <a:latin typeface="+mn-lt"/>
              </a:rPr>
              <a:t>Define a real-life scenario storyboard (see template) that probes your key questions or hypotheses. Create low-resolution objects (e.g. slide, sketch, wireframe…). Staying low-res allows you to pursue many different ideas you generated without committing to a direction too early on. The objective is not simply to create a mock-up or scale model of your solution concept; it is to create experiences to which users can react.</a:t>
            </a:r>
          </a:p>
          <a:p>
            <a:pPr marL="228600" indent="-228600">
              <a:spcAft>
                <a:spcPts val="600"/>
              </a:spcAft>
              <a:buAutoNum type="arabicPeriod"/>
            </a:pPr>
            <a:r>
              <a:rPr lang="en-US" sz="1000" b="1" kern="0" dirty="0">
                <a:latin typeface="+mn-lt"/>
              </a:rPr>
              <a:t>FIND A ‘CUSTOMER’: </a:t>
            </a:r>
            <a:r>
              <a:rPr lang="en-US" sz="1000" kern="0" dirty="0">
                <a:solidFill>
                  <a:schemeClr val="accent2"/>
                </a:solidFill>
                <a:latin typeface="+mn-lt"/>
              </a:rPr>
              <a:t>Customers could be internal or external people that have experience with the customer problem you’re aiming to solve. The goal is to get quick feedback from anyone with a relevant perspective – not to conduct painstaking research!</a:t>
            </a:r>
          </a:p>
          <a:p>
            <a:pPr marL="228600" indent="-228600">
              <a:spcAft>
                <a:spcPts val="600"/>
              </a:spcAft>
              <a:buAutoNum type="arabicPeriod"/>
            </a:pPr>
            <a:r>
              <a:rPr lang="en-US" sz="1000" b="1" kern="0" dirty="0">
                <a:latin typeface="+mn-lt"/>
              </a:rPr>
              <a:t>CONDUCT EXPERIMENT:</a:t>
            </a:r>
            <a:r>
              <a:rPr lang="en-US" sz="1000" kern="0" dirty="0">
                <a:latin typeface="+mn-lt"/>
              </a:rPr>
              <a:t> </a:t>
            </a:r>
            <a:r>
              <a:rPr lang="en-US" sz="1000" kern="0" dirty="0">
                <a:solidFill>
                  <a:schemeClr val="accent2"/>
                </a:solidFill>
                <a:latin typeface="+mn-lt"/>
              </a:rPr>
              <a:t>Present your prototype to your target customer(s) or test it out in whatever way will give you the quickest, most useful feedback. Ask questions like: what do you like the most/least about the idea? Why? What works/doesn’t work about this idea? How could we make this idea better?</a:t>
            </a:r>
          </a:p>
        </p:txBody>
      </p:sp>
      <p:cxnSp>
        <p:nvCxnSpPr>
          <p:cNvPr id="29" name="Straight Connector 28">
            <a:extLst>
              <a:ext uri="{FF2B5EF4-FFF2-40B4-BE49-F238E27FC236}">
                <a16:creationId xmlns:a16="http://schemas.microsoft.com/office/drawing/2014/main" id="{D807C1B5-002B-4EA7-96A4-69BDA766B647}"/>
              </a:ext>
            </a:extLst>
          </p:cNvPr>
          <p:cNvCxnSpPr>
            <a:cxnSpLocks/>
          </p:cNvCxnSpPr>
          <p:nvPr/>
        </p:nvCxnSpPr>
        <p:spPr bwMode="auto">
          <a:xfrm>
            <a:off x="384930" y="3398809"/>
            <a:ext cx="8659245" cy="0"/>
          </a:xfrm>
          <a:prstGeom prst="line">
            <a:avLst/>
          </a:prstGeom>
          <a:noFill/>
          <a:ln w="12700" cap="flat" cmpd="sng" algn="ctr">
            <a:solidFill>
              <a:schemeClr val="tx2"/>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0F255E09-5C08-4B68-98E4-E879EC9113D2}"/>
              </a:ext>
            </a:extLst>
          </p:cNvPr>
          <p:cNvCxnSpPr>
            <a:cxnSpLocks/>
          </p:cNvCxnSpPr>
          <p:nvPr/>
        </p:nvCxnSpPr>
        <p:spPr bwMode="auto">
          <a:xfrm>
            <a:off x="466256" y="1445399"/>
            <a:ext cx="4002227" cy="0"/>
          </a:xfrm>
          <a:prstGeom prst="line">
            <a:avLst/>
          </a:prstGeom>
          <a:noFill/>
          <a:ln w="12700" cap="flat" cmpd="sng" algn="ctr">
            <a:solidFill>
              <a:schemeClr val="tx2"/>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CE392ACC-D8E6-4F8D-993B-ABC9A1574543}"/>
              </a:ext>
            </a:extLst>
          </p:cNvPr>
          <p:cNvCxnSpPr>
            <a:cxnSpLocks/>
          </p:cNvCxnSpPr>
          <p:nvPr/>
        </p:nvCxnSpPr>
        <p:spPr bwMode="auto">
          <a:xfrm>
            <a:off x="4903926" y="1447307"/>
            <a:ext cx="4002227" cy="0"/>
          </a:xfrm>
          <a:prstGeom prst="line">
            <a:avLst/>
          </a:prstGeom>
          <a:noFill/>
          <a:ln w="12700" cap="flat" cmpd="sng" algn="ctr">
            <a:solidFill>
              <a:schemeClr val="tx2"/>
            </a:solidFill>
            <a:prstDash val="solid"/>
            <a:round/>
            <a:headEnd type="none" w="med" len="med"/>
            <a:tailEnd type="none" w="med" len="med"/>
          </a:ln>
          <a:effectLst/>
        </p:spPr>
      </p:cxnSp>
      <p:sp>
        <p:nvSpPr>
          <p:cNvPr id="32" name="Title 1">
            <a:extLst>
              <a:ext uri="{FF2B5EF4-FFF2-40B4-BE49-F238E27FC236}">
                <a16:creationId xmlns:a16="http://schemas.microsoft.com/office/drawing/2014/main" id="{A1D50E3E-2F99-4446-888C-EB4EED24E839}"/>
              </a:ext>
            </a:extLst>
          </p:cNvPr>
          <p:cNvSpPr txBox="1">
            <a:spLocks/>
          </p:cNvSpPr>
          <p:nvPr/>
        </p:nvSpPr>
        <p:spPr bwMode="auto">
          <a:xfrm>
            <a:off x="4903926" y="1497148"/>
            <a:ext cx="4002227" cy="14856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marL="171450" indent="-171450">
              <a:spcAft>
                <a:spcPts val="600"/>
              </a:spcAft>
              <a:buFont typeface="Arial" panose="020B0604020202020204" pitchFamily="34" charset="0"/>
              <a:buChar char="•"/>
            </a:pPr>
            <a:r>
              <a:rPr lang="en-US" sz="1000" kern="0" dirty="0">
                <a:solidFill>
                  <a:schemeClr val="accent2"/>
                </a:solidFill>
                <a:latin typeface="+mn-lt"/>
              </a:rPr>
              <a:t>Learning cheaply and quickly; gathering feedback on ideas so they can be improved in a short period of time</a:t>
            </a:r>
          </a:p>
          <a:p>
            <a:pPr marL="171450" indent="-171450">
              <a:spcAft>
                <a:spcPts val="600"/>
              </a:spcAft>
              <a:buFont typeface="Arial" panose="020B0604020202020204" pitchFamily="34" charset="0"/>
              <a:buChar char="•"/>
            </a:pPr>
            <a:r>
              <a:rPr lang="en-US" sz="1000" kern="0" dirty="0">
                <a:solidFill>
                  <a:schemeClr val="accent2"/>
                </a:solidFill>
                <a:latin typeface="+mn-lt"/>
              </a:rPr>
              <a:t>Testing a concept or idea by showing ‘something’ to customers for immediate feedback, minimizing arguing time between the team</a:t>
            </a:r>
          </a:p>
          <a:p>
            <a:pPr marL="171450" indent="-171450">
              <a:spcAft>
                <a:spcPts val="600"/>
              </a:spcAft>
              <a:buFont typeface="Arial" panose="020B0604020202020204" pitchFamily="34" charset="0"/>
              <a:buChar char="•"/>
            </a:pPr>
            <a:r>
              <a:rPr lang="en-US" sz="1000" kern="0" dirty="0">
                <a:solidFill>
                  <a:schemeClr val="accent2"/>
                </a:solidFill>
                <a:latin typeface="+mn-lt"/>
              </a:rPr>
              <a:t>Finding a concept that you know hits the mark, solves a real problem, or meets a concrete need</a:t>
            </a:r>
          </a:p>
        </p:txBody>
      </p:sp>
      <p:sp>
        <p:nvSpPr>
          <p:cNvPr id="33" name="Title 1">
            <a:extLst>
              <a:ext uri="{FF2B5EF4-FFF2-40B4-BE49-F238E27FC236}">
                <a16:creationId xmlns:a16="http://schemas.microsoft.com/office/drawing/2014/main" id="{B727746D-5223-4D8D-BB96-705E03D4FD94}"/>
              </a:ext>
            </a:extLst>
          </p:cNvPr>
          <p:cNvSpPr txBox="1">
            <a:spLocks/>
          </p:cNvSpPr>
          <p:nvPr/>
        </p:nvSpPr>
        <p:spPr bwMode="auto">
          <a:xfrm>
            <a:off x="4903925" y="3456056"/>
            <a:ext cx="4002228" cy="15715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marL="228600" indent="-228600">
              <a:spcAft>
                <a:spcPts val="600"/>
              </a:spcAft>
              <a:buFont typeface="+mj-lt"/>
              <a:buAutoNum type="arabicPeriod" startAt="5"/>
            </a:pPr>
            <a:r>
              <a:rPr lang="en-US" sz="1000" b="1" kern="0" dirty="0">
                <a:latin typeface="+mn-lt"/>
              </a:rPr>
              <a:t>REVISE QUESTIONS/HYPOTHESIS:</a:t>
            </a:r>
            <a:r>
              <a:rPr lang="en-US" sz="1000" kern="0" dirty="0">
                <a:latin typeface="+mn-lt"/>
              </a:rPr>
              <a:t> </a:t>
            </a:r>
            <a:r>
              <a:rPr lang="en-US" sz="1000" kern="0" dirty="0">
                <a:solidFill>
                  <a:schemeClr val="accent2"/>
                </a:solidFill>
                <a:latin typeface="+mn-lt"/>
              </a:rPr>
              <a:t>Once you’ve obtained sufficient feedback from round one, go back and update your idea and answer the questions that the experiment was able to answer. The goal is to take the most meaningful inputs and incorporate them into the idea. If you received negative feedback, ‘pivot’ the concept toward the direction that the customer provided and try another experiment after adjusting the prototype. </a:t>
            </a:r>
          </a:p>
          <a:p>
            <a:pPr marL="228600" indent="-228600">
              <a:spcAft>
                <a:spcPts val="600"/>
              </a:spcAft>
              <a:buFont typeface="+mj-lt"/>
              <a:buAutoNum type="arabicPeriod" startAt="5"/>
            </a:pPr>
            <a:r>
              <a:rPr lang="en-US" sz="1000" b="1" kern="0" dirty="0">
                <a:latin typeface="+mn-lt"/>
              </a:rPr>
              <a:t>ITERATE:</a:t>
            </a:r>
            <a:r>
              <a:rPr lang="en-US" sz="1000" b="1" kern="0" dirty="0">
                <a:solidFill>
                  <a:schemeClr val="accent2"/>
                </a:solidFill>
                <a:latin typeface="+mn-lt"/>
              </a:rPr>
              <a:t> </a:t>
            </a:r>
            <a:r>
              <a:rPr lang="en-US" sz="1000" kern="0" dirty="0">
                <a:solidFill>
                  <a:schemeClr val="accent2"/>
                </a:solidFill>
                <a:latin typeface="+mn-lt"/>
              </a:rPr>
              <a:t>The number of iterations required (and the degree of change from the original idea) can vary wildly. When you feel you have learned what you need to, and have iterated enough, you should update your prototype one final time.</a:t>
            </a:r>
          </a:p>
        </p:txBody>
      </p:sp>
    </p:spTree>
    <p:extLst>
      <p:ext uri="{BB962C8B-B14F-4D97-AF65-F5344CB8AC3E}">
        <p14:creationId xmlns:p14="http://schemas.microsoft.com/office/powerpoint/2010/main" val="190007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0E00FC-119D-49C1-B06A-0D0CFC6F2BC5}"/>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09A6F719-5C22-467D-B934-6EF448230D2A}"/>
              </a:ext>
            </a:extLst>
          </p:cNvPr>
          <p:cNvSpPr/>
          <p:nvPr/>
        </p:nvSpPr>
        <p:spPr bwMode="auto">
          <a:xfrm>
            <a:off x="0" y="572878"/>
            <a:ext cx="9144000" cy="1039955"/>
          </a:xfrm>
          <a:prstGeom prst="rect">
            <a:avLst/>
          </a:prstGeom>
          <a:solidFill>
            <a:srgbClr val="65E5FF"/>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a:ln>
                <a:noFill/>
              </a:ln>
              <a:solidFill>
                <a:schemeClr val="accent2">
                  <a:lumMod val="75000"/>
                </a:schemeClr>
              </a:solidFill>
              <a:effectLst/>
              <a:latin typeface="+mj-lt"/>
            </a:endParaRPr>
          </a:p>
        </p:txBody>
      </p:sp>
      <p:grpSp>
        <p:nvGrpSpPr>
          <p:cNvPr id="11" name="Group 10">
            <a:extLst>
              <a:ext uri="{FF2B5EF4-FFF2-40B4-BE49-F238E27FC236}">
                <a16:creationId xmlns:a16="http://schemas.microsoft.com/office/drawing/2014/main" id="{242B1430-1710-4187-A103-D8535BBF8DF3}"/>
              </a:ext>
            </a:extLst>
          </p:cNvPr>
          <p:cNvGrpSpPr/>
          <p:nvPr/>
        </p:nvGrpSpPr>
        <p:grpSpPr>
          <a:xfrm>
            <a:off x="3016272" y="570156"/>
            <a:ext cx="3091236" cy="6287844"/>
            <a:chOff x="3117272" y="1320664"/>
            <a:chExt cx="3171388" cy="3792107"/>
          </a:xfrm>
        </p:grpSpPr>
        <p:cxnSp>
          <p:nvCxnSpPr>
            <p:cNvPr id="12" name="Straight Connector 11">
              <a:extLst>
                <a:ext uri="{FF2B5EF4-FFF2-40B4-BE49-F238E27FC236}">
                  <a16:creationId xmlns:a16="http://schemas.microsoft.com/office/drawing/2014/main" id="{01F1911A-A3A6-4391-A3FE-4DF8DE7A90B3}"/>
                </a:ext>
              </a:extLst>
            </p:cNvPr>
            <p:cNvCxnSpPr>
              <a:cxnSpLocks/>
            </p:cNvCxnSpPr>
            <p:nvPr/>
          </p:nvCxnSpPr>
          <p:spPr bwMode="auto">
            <a:xfrm>
              <a:off x="3117272" y="1320664"/>
              <a:ext cx="0" cy="3792107"/>
            </a:xfrm>
            <a:prstGeom prst="line">
              <a:avLst/>
            </a:prstGeom>
            <a:noFill/>
            <a:ln w="12700" cap="flat" cmpd="sng" algn="ctr">
              <a:solidFill>
                <a:schemeClr val="accent2"/>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6C174F25-39FE-4EFB-909E-06B915599DB1}"/>
                </a:ext>
              </a:extLst>
            </p:cNvPr>
            <p:cNvCxnSpPr>
              <a:cxnSpLocks/>
            </p:cNvCxnSpPr>
            <p:nvPr/>
          </p:nvCxnSpPr>
          <p:spPr bwMode="auto">
            <a:xfrm>
              <a:off x="6288660" y="1320664"/>
              <a:ext cx="0" cy="3792107"/>
            </a:xfrm>
            <a:prstGeom prst="line">
              <a:avLst/>
            </a:prstGeom>
            <a:noFill/>
            <a:ln w="12700" cap="flat" cmpd="sng" algn="ctr">
              <a:solidFill>
                <a:schemeClr val="accent2"/>
              </a:solidFill>
              <a:prstDash val="solid"/>
              <a:round/>
              <a:headEnd type="none" w="med" len="med"/>
              <a:tailEnd type="none" w="med" len="med"/>
            </a:ln>
            <a:effectLst/>
          </p:spPr>
        </p:cxnSp>
      </p:grpSp>
      <p:sp>
        <p:nvSpPr>
          <p:cNvPr id="14" name="TextBox 13">
            <a:extLst>
              <a:ext uri="{FF2B5EF4-FFF2-40B4-BE49-F238E27FC236}">
                <a16:creationId xmlns:a16="http://schemas.microsoft.com/office/drawing/2014/main" id="{8C421236-1471-4FC6-8CDF-58C2825336BB}"/>
              </a:ext>
            </a:extLst>
          </p:cNvPr>
          <p:cNvSpPr txBox="1"/>
          <p:nvPr/>
        </p:nvSpPr>
        <p:spPr>
          <a:xfrm>
            <a:off x="17021" y="780640"/>
            <a:ext cx="2999251" cy="590931"/>
          </a:xfrm>
          <a:prstGeom prst="rect">
            <a:avLst/>
          </a:prstGeom>
          <a:noFill/>
        </p:spPr>
        <p:txBody>
          <a:bodyPr wrap="square" rtlCol="0">
            <a:spAutoFit/>
          </a:bodyPr>
          <a:lstStyle/>
          <a:p>
            <a:pPr algn="ctr">
              <a:lnSpc>
                <a:spcPct val="90000"/>
              </a:lnSpc>
            </a:pPr>
            <a:r>
              <a:rPr lang="en-US" kern="0" dirty="0">
                <a:solidFill>
                  <a:schemeClr val="accent2">
                    <a:lumMod val="75000"/>
                  </a:schemeClr>
                </a:solidFill>
                <a:latin typeface="+mj-lt"/>
              </a:rPr>
              <a:t>Define goals and </a:t>
            </a:r>
            <a:br>
              <a:rPr lang="en-US" kern="0" dirty="0">
                <a:solidFill>
                  <a:schemeClr val="accent2">
                    <a:lumMod val="75000"/>
                  </a:schemeClr>
                </a:solidFill>
                <a:latin typeface="+mj-lt"/>
              </a:rPr>
            </a:br>
            <a:r>
              <a:rPr lang="en-US" kern="0" dirty="0">
                <a:solidFill>
                  <a:schemeClr val="accent2">
                    <a:lumMod val="75000"/>
                  </a:schemeClr>
                </a:solidFill>
                <a:latin typeface="+mj-lt"/>
              </a:rPr>
              <a:t>build a prototype</a:t>
            </a:r>
          </a:p>
        </p:txBody>
      </p:sp>
      <p:sp>
        <p:nvSpPr>
          <p:cNvPr id="15" name="TextBox 14">
            <a:extLst>
              <a:ext uri="{FF2B5EF4-FFF2-40B4-BE49-F238E27FC236}">
                <a16:creationId xmlns:a16="http://schemas.microsoft.com/office/drawing/2014/main" id="{8FE647F4-FFA8-4FFF-B921-A51C6C10EA2B}"/>
              </a:ext>
            </a:extLst>
          </p:cNvPr>
          <p:cNvSpPr txBox="1"/>
          <p:nvPr/>
        </p:nvSpPr>
        <p:spPr>
          <a:xfrm>
            <a:off x="3033293" y="780640"/>
            <a:ext cx="3074215" cy="590931"/>
          </a:xfrm>
          <a:prstGeom prst="rect">
            <a:avLst/>
          </a:prstGeom>
          <a:noFill/>
        </p:spPr>
        <p:txBody>
          <a:bodyPr wrap="square" rtlCol="0">
            <a:spAutoFit/>
          </a:bodyPr>
          <a:lstStyle/>
          <a:p>
            <a:pPr algn="ctr">
              <a:lnSpc>
                <a:spcPct val="90000"/>
              </a:lnSpc>
            </a:pPr>
            <a:r>
              <a:rPr lang="en-US" kern="0" dirty="0">
                <a:solidFill>
                  <a:schemeClr val="accent2">
                    <a:lumMod val="75000"/>
                  </a:schemeClr>
                </a:solidFill>
                <a:latin typeface="+mj-lt"/>
              </a:rPr>
              <a:t>Find a “customer” and </a:t>
            </a:r>
            <a:br>
              <a:rPr lang="en-US" kern="0" dirty="0">
                <a:solidFill>
                  <a:schemeClr val="accent2">
                    <a:lumMod val="75000"/>
                  </a:schemeClr>
                </a:solidFill>
                <a:latin typeface="+mj-lt"/>
              </a:rPr>
            </a:br>
            <a:r>
              <a:rPr lang="en-US" kern="0" dirty="0">
                <a:solidFill>
                  <a:schemeClr val="accent2">
                    <a:lumMod val="75000"/>
                  </a:schemeClr>
                </a:solidFill>
                <a:latin typeface="+mj-lt"/>
              </a:rPr>
              <a:t>conduct an experiment</a:t>
            </a:r>
          </a:p>
        </p:txBody>
      </p:sp>
      <p:sp>
        <p:nvSpPr>
          <p:cNvPr id="16" name="TextBox 15">
            <a:extLst>
              <a:ext uri="{FF2B5EF4-FFF2-40B4-BE49-F238E27FC236}">
                <a16:creationId xmlns:a16="http://schemas.microsoft.com/office/drawing/2014/main" id="{6D671847-10AD-4D8A-BEF3-994FDD9AA90D}"/>
              </a:ext>
            </a:extLst>
          </p:cNvPr>
          <p:cNvSpPr txBox="1"/>
          <p:nvPr/>
        </p:nvSpPr>
        <p:spPr>
          <a:xfrm>
            <a:off x="6211025" y="660198"/>
            <a:ext cx="2656930" cy="840230"/>
          </a:xfrm>
          <a:prstGeom prst="rect">
            <a:avLst/>
          </a:prstGeom>
          <a:noFill/>
        </p:spPr>
        <p:txBody>
          <a:bodyPr wrap="square" rtlCol="0">
            <a:spAutoFit/>
          </a:bodyPr>
          <a:lstStyle/>
          <a:p>
            <a:pPr algn="ctr">
              <a:lnSpc>
                <a:spcPct val="90000"/>
              </a:lnSpc>
            </a:pPr>
            <a:r>
              <a:rPr lang="en-US" kern="0" dirty="0">
                <a:solidFill>
                  <a:schemeClr val="accent2">
                    <a:lumMod val="75000"/>
                  </a:schemeClr>
                </a:solidFill>
                <a:latin typeface="+mj-lt"/>
              </a:rPr>
              <a:t>Revise hypotheses and iterate until you have learned what you need to</a:t>
            </a:r>
          </a:p>
        </p:txBody>
      </p:sp>
      <p:grpSp>
        <p:nvGrpSpPr>
          <p:cNvPr id="2" name="Group 1">
            <a:extLst>
              <a:ext uri="{FF2B5EF4-FFF2-40B4-BE49-F238E27FC236}">
                <a16:creationId xmlns:a16="http://schemas.microsoft.com/office/drawing/2014/main" id="{4ABCAD88-03CB-4220-887E-26E6CE075188}"/>
              </a:ext>
            </a:extLst>
          </p:cNvPr>
          <p:cNvGrpSpPr/>
          <p:nvPr/>
        </p:nvGrpSpPr>
        <p:grpSpPr>
          <a:xfrm>
            <a:off x="312434" y="2357368"/>
            <a:ext cx="1675454" cy="1188216"/>
            <a:chOff x="254670" y="2322327"/>
            <a:chExt cx="1772657" cy="1429788"/>
          </a:xfrm>
        </p:grpSpPr>
        <p:sp>
          <p:nvSpPr>
            <p:cNvPr id="18" name="Rectangle 17">
              <a:extLst>
                <a:ext uri="{FF2B5EF4-FFF2-40B4-BE49-F238E27FC236}">
                  <a16:creationId xmlns:a16="http://schemas.microsoft.com/office/drawing/2014/main" id="{46A07E13-F761-405D-A700-FAE55745C990}"/>
                </a:ext>
              </a:extLst>
            </p:cNvPr>
            <p:cNvSpPr/>
            <p:nvPr/>
          </p:nvSpPr>
          <p:spPr bwMode="auto">
            <a:xfrm>
              <a:off x="254670" y="2322327"/>
              <a:ext cx="1772657" cy="1429788"/>
            </a:xfrm>
            <a:prstGeom prst="rect">
              <a:avLst/>
            </a:prstGeom>
            <a:solidFill>
              <a:srgbClr val="E4E8EB"/>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pic>
          <p:nvPicPr>
            <p:cNvPr id="19" name="Picture 18">
              <a:extLst>
                <a:ext uri="{FF2B5EF4-FFF2-40B4-BE49-F238E27FC236}">
                  <a16:creationId xmlns:a16="http://schemas.microsoft.com/office/drawing/2014/main" id="{F6BDDFB4-B7AC-420B-9342-B2008574D0AC}"/>
                </a:ext>
              </a:extLst>
            </p:cNvPr>
            <p:cNvPicPr>
              <a:picLocks noChangeAspect="1"/>
            </p:cNvPicPr>
            <p:nvPr/>
          </p:nvPicPr>
          <p:blipFill>
            <a:blip r:embed="rId2"/>
            <a:stretch>
              <a:fillRect/>
            </a:stretch>
          </p:blipFill>
          <p:spPr>
            <a:xfrm>
              <a:off x="334261" y="2435841"/>
              <a:ext cx="1618698" cy="1193876"/>
            </a:xfrm>
            <a:prstGeom prst="rect">
              <a:avLst/>
            </a:prstGeom>
            <a:solidFill>
              <a:schemeClr val="bg1"/>
            </a:solidFill>
          </p:spPr>
        </p:pic>
      </p:grpSp>
      <p:sp>
        <p:nvSpPr>
          <p:cNvPr id="20" name="Speech Bubble: Oval 19">
            <a:extLst>
              <a:ext uri="{FF2B5EF4-FFF2-40B4-BE49-F238E27FC236}">
                <a16:creationId xmlns:a16="http://schemas.microsoft.com/office/drawing/2014/main" id="{6F207525-E778-4136-A0EC-9C92CC54D16F}"/>
              </a:ext>
            </a:extLst>
          </p:cNvPr>
          <p:cNvSpPr/>
          <p:nvPr/>
        </p:nvSpPr>
        <p:spPr bwMode="auto">
          <a:xfrm>
            <a:off x="4174650" y="2043331"/>
            <a:ext cx="1446655" cy="1018905"/>
          </a:xfrm>
          <a:prstGeom prst="wedgeEllipseCallout">
            <a:avLst>
              <a:gd name="adj1" fmla="val -47326"/>
              <a:gd name="adj2" fmla="val 47388"/>
            </a:avLst>
          </a:prstGeom>
          <a:solidFill>
            <a:schemeClr val="accent3">
              <a:lumMod val="85000"/>
            </a:schemeClr>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E1F189DA-D68D-4470-A9F7-808C6BE93D73}"/>
              </a:ext>
            </a:extLst>
          </p:cNvPr>
          <p:cNvSpPr/>
          <p:nvPr/>
        </p:nvSpPr>
        <p:spPr>
          <a:xfrm>
            <a:off x="4250297" y="2208801"/>
            <a:ext cx="1283164" cy="748216"/>
          </a:xfrm>
          <a:prstGeom prst="rect">
            <a:avLst/>
          </a:prstGeom>
          <a:noFill/>
        </p:spPr>
        <p:txBody>
          <a:bodyPr wrap="square">
            <a:spAutoFit/>
          </a:bodyPr>
          <a:lstStyle/>
          <a:p>
            <a:pPr algn="ctr">
              <a:lnSpc>
                <a:spcPct val="90000"/>
              </a:lnSpc>
            </a:pPr>
            <a:r>
              <a:rPr lang="en-US" sz="1400" kern="0" dirty="0">
                <a:solidFill>
                  <a:schemeClr val="accent2">
                    <a:lumMod val="50000"/>
                  </a:schemeClr>
                </a:solidFill>
                <a:latin typeface="+mj-lt"/>
              </a:rPr>
              <a:t>How can we make this </a:t>
            </a:r>
            <a:br>
              <a:rPr lang="en-US" sz="1400" kern="0" dirty="0">
                <a:solidFill>
                  <a:schemeClr val="accent2">
                    <a:lumMod val="50000"/>
                  </a:schemeClr>
                </a:solidFill>
                <a:latin typeface="+mj-lt"/>
              </a:rPr>
            </a:br>
            <a:r>
              <a:rPr lang="en-US" sz="1400" kern="0" dirty="0">
                <a:solidFill>
                  <a:schemeClr val="accent2">
                    <a:lumMod val="50000"/>
                  </a:schemeClr>
                </a:solidFill>
                <a:latin typeface="+mj-lt"/>
              </a:rPr>
              <a:t>idea better?</a:t>
            </a:r>
            <a:endParaRPr lang="en-US" sz="1400" dirty="0">
              <a:solidFill>
                <a:schemeClr val="accent2">
                  <a:lumMod val="50000"/>
                </a:schemeClr>
              </a:solidFill>
              <a:latin typeface="+mj-lt"/>
            </a:endParaRPr>
          </a:p>
        </p:txBody>
      </p:sp>
      <p:grpSp>
        <p:nvGrpSpPr>
          <p:cNvPr id="23" name="Group 22">
            <a:extLst>
              <a:ext uri="{FF2B5EF4-FFF2-40B4-BE49-F238E27FC236}">
                <a16:creationId xmlns:a16="http://schemas.microsoft.com/office/drawing/2014/main" id="{838D53C4-4102-4FE5-9305-9A9B5E84682F}"/>
              </a:ext>
            </a:extLst>
          </p:cNvPr>
          <p:cNvGrpSpPr/>
          <p:nvPr/>
        </p:nvGrpSpPr>
        <p:grpSpPr>
          <a:xfrm flipH="1">
            <a:off x="6552836" y="2744023"/>
            <a:ext cx="1957453" cy="2521590"/>
            <a:chOff x="6545263" y="2284413"/>
            <a:chExt cx="2098675" cy="2703512"/>
          </a:xfrm>
        </p:grpSpPr>
        <p:sp>
          <p:nvSpPr>
            <p:cNvPr id="24" name="Rectangle 5">
              <a:extLst>
                <a:ext uri="{FF2B5EF4-FFF2-40B4-BE49-F238E27FC236}">
                  <a16:creationId xmlns:a16="http://schemas.microsoft.com/office/drawing/2014/main" id="{6C773A03-AAAD-4421-B8CE-59159E95C8AB}"/>
                </a:ext>
              </a:extLst>
            </p:cNvPr>
            <p:cNvSpPr>
              <a:spLocks noChangeArrowheads="1"/>
            </p:cNvSpPr>
            <p:nvPr/>
          </p:nvSpPr>
          <p:spPr bwMode="auto">
            <a:xfrm>
              <a:off x="6662738" y="2298700"/>
              <a:ext cx="1966912" cy="1392237"/>
            </a:xfrm>
            <a:prstGeom prst="rect">
              <a:avLst/>
            </a:prstGeom>
            <a:solidFill>
              <a:srgbClr val="D1D6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60864885-8A4B-41B0-9B5B-47A8683B7353}"/>
                </a:ext>
              </a:extLst>
            </p:cNvPr>
            <p:cNvSpPr>
              <a:spLocks noEditPoints="1"/>
            </p:cNvSpPr>
            <p:nvPr/>
          </p:nvSpPr>
          <p:spPr bwMode="auto">
            <a:xfrm>
              <a:off x="6646863" y="2284413"/>
              <a:ext cx="1997075" cy="1419225"/>
            </a:xfrm>
            <a:custGeom>
              <a:avLst/>
              <a:gdLst>
                <a:gd name="T0" fmla="*/ 1258 w 1258"/>
                <a:gd name="T1" fmla="*/ 894 h 894"/>
                <a:gd name="T2" fmla="*/ 0 w 1258"/>
                <a:gd name="T3" fmla="*/ 894 h 894"/>
                <a:gd name="T4" fmla="*/ 0 w 1258"/>
                <a:gd name="T5" fmla="*/ 0 h 894"/>
                <a:gd name="T6" fmla="*/ 1258 w 1258"/>
                <a:gd name="T7" fmla="*/ 0 h 894"/>
                <a:gd name="T8" fmla="*/ 1258 w 1258"/>
                <a:gd name="T9" fmla="*/ 894 h 894"/>
                <a:gd name="T10" fmla="*/ 17 w 1258"/>
                <a:gd name="T11" fmla="*/ 877 h 894"/>
                <a:gd name="T12" fmla="*/ 1239 w 1258"/>
                <a:gd name="T13" fmla="*/ 877 h 894"/>
                <a:gd name="T14" fmla="*/ 1239 w 1258"/>
                <a:gd name="T15" fmla="*/ 17 h 894"/>
                <a:gd name="T16" fmla="*/ 17 w 1258"/>
                <a:gd name="T17" fmla="*/ 17 h 894"/>
                <a:gd name="T18" fmla="*/ 17 w 1258"/>
                <a:gd name="T19" fmla="*/ 877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894">
                  <a:moveTo>
                    <a:pt x="1258" y="894"/>
                  </a:moveTo>
                  <a:lnTo>
                    <a:pt x="0" y="894"/>
                  </a:lnTo>
                  <a:lnTo>
                    <a:pt x="0" y="0"/>
                  </a:lnTo>
                  <a:lnTo>
                    <a:pt x="1258" y="0"/>
                  </a:lnTo>
                  <a:lnTo>
                    <a:pt x="1258" y="894"/>
                  </a:lnTo>
                  <a:close/>
                  <a:moveTo>
                    <a:pt x="17" y="877"/>
                  </a:moveTo>
                  <a:lnTo>
                    <a:pt x="1239" y="877"/>
                  </a:lnTo>
                  <a:lnTo>
                    <a:pt x="1239" y="17"/>
                  </a:lnTo>
                  <a:lnTo>
                    <a:pt x="17" y="17"/>
                  </a:lnTo>
                  <a:lnTo>
                    <a:pt x="17" y="877"/>
                  </a:lnTo>
                  <a:close/>
                </a:path>
              </a:pathLst>
            </a:custGeom>
            <a:solidFill>
              <a:srgbClr val="7D7D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7">
              <a:extLst>
                <a:ext uri="{FF2B5EF4-FFF2-40B4-BE49-F238E27FC236}">
                  <a16:creationId xmlns:a16="http://schemas.microsoft.com/office/drawing/2014/main" id="{F75A9C4F-E9A4-4199-BE5C-F6F3C99BB8F4}"/>
                </a:ext>
              </a:extLst>
            </p:cNvPr>
            <p:cNvSpPr>
              <a:spLocks noChangeArrowheads="1"/>
            </p:cNvSpPr>
            <p:nvPr/>
          </p:nvSpPr>
          <p:spPr bwMode="auto">
            <a:xfrm>
              <a:off x="6689725" y="2325688"/>
              <a:ext cx="1912937" cy="1338262"/>
            </a:xfrm>
            <a:prstGeom prst="rect">
              <a:avLst/>
            </a:prstGeom>
            <a:solidFill>
              <a:srgbClr val="E5E8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a16="http://schemas.microsoft.com/office/drawing/2014/main" id="{FCC40880-7C98-4F29-A860-E7CF8DA91F5A}"/>
                </a:ext>
              </a:extLst>
            </p:cNvPr>
            <p:cNvSpPr>
              <a:spLocks noChangeArrowheads="1"/>
            </p:cNvSpPr>
            <p:nvPr/>
          </p:nvSpPr>
          <p:spPr bwMode="auto">
            <a:xfrm>
              <a:off x="7897813" y="3260725"/>
              <a:ext cx="134937" cy="134937"/>
            </a:xfrm>
            <a:prstGeom prst="rect">
              <a:avLst/>
            </a:prstGeom>
            <a:solidFill>
              <a:srgbClr val="FCB2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9">
              <a:extLst>
                <a:ext uri="{FF2B5EF4-FFF2-40B4-BE49-F238E27FC236}">
                  <a16:creationId xmlns:a16="http://schemas.microsoft.com/office/drawing/2014/main" id="{66ABDDB8-755D-414C-8C80-C5D877AC8F05}"/>
                </a:ext>
              </a:extLst>
            </p:cNvPr>
            <p:cNvSpPr>
              <a:spLocks noChangeArrowheads="1"/>
            </p:cNvSpPr>
            <p:nvPr/>
          </p:nvSpPr>
          <p:spPr bwMode="auto">
            <a:xfrm>
              <a:off x="7494588" y="3408363"/>
              <a:ext cx="134937" cy="133350"/>
            </a:xfrm>
            <a:prstGeom prst="rect">
              <a:avLst/>
            </a:prstGeom>
            <a:solidFill>
              <a:srgbClr val="BCCF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10">
              <a:extLst>
                <a:ext uri="{FF2B5EF4-FFF2-40B4-BE49-F238E27FC236}">
                  <a16:creationId xmlns:a16="http://schemas.microsoft.com/office/drawing/2014/main" id="{4EBFEF31-CEF3-44F1-9C9A-6C2A8230E4AD}"/>
                </a:ext>
              </a:extLst>
            </p:cNvPr>
            <p:cNvSpPr>
              <a:spLocks noChangeArrowheads="1"/>
            </p:cNvSpPr>
            <p:nvPr/>
          </p:nvSpPr>
          <p:spPr bwMode="auto">
            <a:xfrm>
              <a:off x="8096250" y="2798763"/>
              <a:ext cx="134937" cy="133350"/>
            </a:xfrm>
            <a:prstGeom prst="rect">
              <a:avLst/>
            </a:prstGeom>
            <a:solidFill>
              <a:srgbClr val="FCB2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1">
              <a:extLst>
                <a:ext uri="{FF2B5EF4-FFF2-40B4-BE49-F238E27FC236}">
                  <a16:creationId xmlns:a16="http://schemas.microsoft.com/office/drawing/2014/main" id="{1D4D4611-F85D-44F5-9A6D-4DD741A221CC}"/>
                </a:ext>
              </a:extLst>
            </p:cNvPr>
            <p:cNvSpPr>
              <a:spLocks noChangeArrowheads="1"/>
            </p:cNvSpPr>
            <p:nvPr/>
          </p:nvSpPr>
          <p:spPr bwMode="auto">
            <a:xfrm>
              <a:off x="7761288" y="2517775"/>
              <a:ext cx="136525" cy="136525"/>
            </a:xfrm>
            <a:prstGeom prst="rect">
              <a:avLst/>
            </a:prstGeom>
            <a:solidFill>
              <a:srgbClr val="BCCF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2">
              <a:extLst>
                <a:ext uri="{FF2B5EF4-FFF2-40B4-BE49-F238E27FC236}">
                  <a16:creationId xmlns:a16="http://schemas.microsoft.com/office/drawing/2014/main" id="{05A33D03-9AA0-4D85-9CD1-F285EC973FA6}"/>
                </a:ext>
              </a:extLst>
            </p:cNvPr>
            <p:cNvSpPr>
              <a:spLocks/>
            </p:cNvSpPr>
            <p:nvPr/>
          </p:nvSpPr>
          <p:spPr bwMode="auto">
            <a:xfrm>
              <a:off x="8140700" y="3094038"/>
              <a:ext cx="179387" cy="179387"/>
            </a:xfrm>
            <a:custGeom>
              <a:avLst/>
              <a:gdLst>
                <a:gd name="T0" fmla="*/ 113 w 113"/>
                <a:gd name="T1" fmla="*/ 75 h 113"/>
                <a:gd name="T2" fmla="*/ 38 w 113"/>
                <a:gd name="T3" fmla="*/ 113 h 113"/>
                <a:gd name="T4" fmla="*/ 0 w 113"/>
                <a:gd name="T5" fmla="*/ 36 h 113"/>
                <a:gd name="T6" fmla="*/ 77 w 113"/>
                <a:gd name="T7" fmla="*/ 0 h 113"/>
                <a:gd name="T8" fmla="*/ 113 w 113"/>
                <a:gd name="T9" fmla="*/ 75 h 113"/>
              </a:gdLst>
              <a:ahLst/>
              <a:cxnLst>
                <a:cxn ang="0">
                  <a:pos x="T0" y="T1"/>
                </a:cxn>
                <a:cxn ang="0">
                  <a:pos x="T2" y="T3"/>
                </a:cxn>
                <a:cxn ang="0">
                  <a:pos x="T4" y="T5"/>
                </a:cxn>
                <a:cxn ang="0">
                  <a:pos x="T6" y="T7"/>
                </a:cxn>
                <a:cxn ang="0">
                  <a:pos x="T8" y="T9"/>
                </a:cxn>
              </a:cxnLst>
              <a:rect l="0" t="0" r="r" b="b"/>
              <a:pathLst>
                <a:path w="113" h="113">
                  <a:moveTo>
                    <a:pt x="113" y="75"/>
                  </a:moveTo>
                  <a:lnTo>
                    <a:pt x="38" y="113"/>
                  </a:lnTo>
                  <a:lnTo>
                    <a:pt x="0" y="36"/>
                  </a:lnTo>
                  <a:lnTo>
                    <a:pt x="77" y="0"/>
                  </a:lnTo>
                  <a:lnTo>
                    <a:pt x="113" y="75"/>
                  </a:lnTo>
                  <a:close/>
                </a:path>
              </a:pathLst>
            </a:custGeom>
            <a:solidFill>
              <a:srgbClr val="FCB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3">
              <a:extLst>
                <a:ext uri="{FF2B5EF4-FFF2-40B4-BE49-F238E27FC236}">
                  <a16:creationId xmlns:a16="http://schemas.microsoft.com/office/drawing/2014/main" id="{E76BBBBE-E752-4F8E-9E80-EC768903AE4D}"/>
                </a:ext>
              </a:extLst>
            </p:cNvPr>
            <p:cNvSpPr>
              <a:spLocks/>
            </p:cNvSpPr>
            <p:nvPr/>
          </p:nvSpPr>
          <p:spPr bwMode="auto">
            <a:xfrm>
              <a:off x="7802563" y="2938463"/>
              <a:ext cx="144462" cy="146050"/>
            </a:xfrm>
            <a:custGeom>
              <a:avLst/>
              <a:gdLst>
                <a:gd name="T0" fmla="*/ 91 w 91"/>
                <a:gd name="T1" fmla="*/ 85 h 92"/>
                <a:gd name="T2" fmla="*/ 6 w 91"/>
                <a:gd name="T3" fmla="*/ 92 h 92"/>
                <a:gd name="T4" fmla="*/ 0 w 91"/>
                <a:gd name="T5" fmla="*/ 8 h 92"/>
                <a:gd name="T6" fmla="*/ 85 w 91"/>
                <a:gd name="T7" fmla="*/ 0 h 92"/>
                <a:gd name="T8" fmla="*/ 91 w 91"/>
                <a:gd name="T9" fmla="*/ 85 h 92"/>
              </a:gdLst>
              <a:ahLst/>
              <a:cxnLst>
                <a:cxn ang="0">
                  <a:pos x="T0" y="T1"/>
                </a:cxn>
                <a:cxn ang="0">
                  <a:pos x="T2" y="T3"/>
                </a:cxn>
                <a:cxn ang="0">
                  <a:pos x="T4" y="T5"/>
                </a:cxn>
                <a:cxn ang="0">
                  <a:pos x="T6" y="T7"/>
                </a:cxn>
                <a:cxn ang="0">
                  <a:pos x="T8" y="T9"/>
                </a:cxn>
              </a:cxnLst>
              <a:rect l="0" t="0" r="r" b="b"/>
              <a:pathLst>
                <a:path w="91" h="92">
                  <a:moveTo>
                    <a:pt x="91" y="85"/>
                  </a:moveTo>
                  <a:lnTo>
                    <a:pt x="6" y="92"/>
                  </a:lnTo>
                  <a:lnTo>
                    <a:pt x="0" y="8"/>
                  </a:lnTo>
                  <a:lnTo>
                    <a:pt x="85" y="0"/>
                  </a:lnTo>
                  <a:lnTo>
                    <a:pt x="91" y="85"/>
                  </a:lnTo>
                  <a:close/>
                </a:path>
              </a:pathLst>
            </a:custGeom>
            <a:solidFill>
              <a:srgbClr val="BCC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4">
              <a:extLst>
                <a:ext uri="{FF2B5EF4-FFF2-40B4-BE49-F238E27FC236}">
                  <a16:creationId xmlns:a16="http://schemas.microsoft.com/office/drawing/2014/main" id="{90733998-0952-46B0-A2A7-C8B1C8346617}"/>
                </a:ext>
              </a:extLst>
            </p:cNvPr>
            <p:cNvSpPr>
              <a:spLocks/>
            </p:cNvSpPr>
            <p:nvPr/>
          </p:nvSpPr>
          <p:spPr bwMode="auto">
            <a:xfrm>
              <a:off x="7910513" y="3019425"/>
              <a:ext cx="146050" cy="146050"/>
            </a:xfrm>
            <a:custGeom>
              <a:avLst/>
              <a:gdLst>
                <a:gd name="T0" fmla="*/ 92 w 92"/>
                <a:gd name="T1" fmla="*/ 85 h 92"/>
                <a:gd name="T2" fmla="*/ 7 w 92"/>
                <a:gd name="T3" fmla="*/ 92 h 92"/>
                <a:gd name="T4" fmla="*/ 0 w 92"/>
                <a:gd name="T5" fmla="*/ 7 h 92"/>
                <a:gd name="T6" fmla="*/ 85 w 92"/>
                <a:gd name="T7" fmla="*/ 0 h 92"/>
                <a:gd name="T8" fmla="*/ 92 w 92"/>
                <a:gd name="T9" fmla="*/ 85 h 92"/>
              </a:gdLst>
              <a:ahLst/>
              <a:cxnLst>
                <a:cxn ang="0">
                  <a:pos x="T0" y="T1"/>
                </a:cxn>
                <a:cxn ang="0">
                  <a:pos x="T2" y="T3"/>
                </a:cxn>
                <a:cxn ang="0">
                  <a:pos x="T4" y="T5"/>
                </a:cxn>
                <a:cxn ang="0">
                  <a:pos x="T6" y="T7"/>
                </a:cxn>
                <a:cxn ang="0">
                  <a:pos x="T8" y="T9"/>
                </a:cxn>
              </a:cxnLst>
              <a:rect l="0" t="0" r="r" b="b"/>
              <a:pathLst>
                <a:path w="92" h="92">
                  <a:moveTo>
                    <a:pt x="92" y="85"/>
                  </a:moveTo>
                  <a:lnTo>
                    <a:pt x="7" y="92"/>
                  </a:lnTo>
                  <a:lnTo>
                    <a:pt x="0" y="7"/>
                  </a:lnTo>
                  <a:lnTo>
                    <a:pt x="85" y="0"/>
                  </a:lnTo>
                  <a:lnTo>
                    <a:pt x="92" y="85"/>
                  </a:lnTo>
                  <a:close/>
                </a:path>
              </a:pathLst>
            </a:custGeom>
            <a:solidFill>
              <a:srgbClr val="F8B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5">
              <a:extLst>
                <a:ext uri="{FF2B5EF4-FFF2-40B4-BE49-F238E27FC236}">
                  <a16:creationId xmlns:a16="http://schemas.microsoft.com/office/drawing/2014/main" id="{D790D2AE-9F9D-41D4-8F94-716BA926E72B}"/>
                </a:ext>
              </a:extLst>
            </p:cNvPr>
            <p:cNvSpPr>
              <a:spLocks/>
            </p:cNvSpPr>
            <p:nvPr/>
          </p:nvSpPr>
          <p:spPr bwMode="auto">
            <a:xfrm>
              <a:off x="7481888" y="3222625"/>
              <a:ext cx="174625" cy="173037"/>
            </a:xfrm>
            <a:custGeom>
              <a:avLst/>
              <a:gdLst>
                <a:gd name="T0" fmla="*/ 81 w 110"/>
                <a:gd name="T1" fmla="*/ 109 h 109"/>
                <a:gd name="T2" fmla="*/ 0 w 110"/>
                <a:gd name="T3" fmla="*/ 81 h 109"/>
                <a:gd name="T4" fmla="*/ 29 w 110"/>
                <a:gd name="T5" fmla="*/ 0 h 109"/>
                <a:gd name="T6" fmla="*/ 110 w 110"/>
                <a:gd name="T7" fmla="*/ 28 h 109"/>
                <a:gd name="T8" fmla="*/ 81 w 110"/>
                <a:gd name="T9" fmla="*/ 109 h 109"/>
              </a:gdLst>
              <a:ahLst/>
              <a:cxnLst>
                <a:cxn ang="0">
                  <a:pos x="T0" y="T1"/>
                </a:cxn>
                <a:cxn ang="0">
                  <a:pos x="T2" y="T3"/>
                </a:cxn>
                <a:cxn ang="0">
                  <a:pos x="T4" y="T5"/>
                </a:cxn>
                <a:cxn ang="0">
                  <a:pos x="T6" y="T7"/>
                </a:cxn>
                <a:cxn ang="0">
                  <a:pos x="T8" y="T9"/>
                </a:cxn>
              </a:cxnLst>
              <a:rect l="0" t="0" r="r" b="b"/>
              <a:pathLst>
                <a:path w="110" h="109">
                  <a:moveTo>
                    <a:pt x="81" y="109"/>
                  </a:moveTo>
                  <a:lnTo>
                    <a:pt x="0" y="81"/>
                  </a:lnTo>
                  <a:lnTo>
                    <a:pt x="29" y="0"/>
                  </a:lnTo>
                  <a:lnTo>
                    <a:pt x="110" y="28"/>
                  </a:lnTo>
                  <a:lnTo>
                    <a:pt x="81" y="109"/>
                  </a:lnTo>
                  <a:close/>
                </a:path>
              </a:pathLst>
            </a:custGeom>
            <a:solidFill>
              <a:srgbClr val="F8B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6">
              <a:extLst>
                <a:ext uri="{FF2B5EF4-FFF2-40B4-BE49-F238E27FC236}">
                  <a16:creationId xmlns:a16="http://schemas.microsoft.com/office/drawing/2014/main" id="{D0CD44DC-2FFB-48C2-BAD0-B9206FEFC0A5}"/>
                </a:ext>
              </a:extLst>
            </p:cNvPr>
            <p:cNvSpPr>
              <a:spLocks/>
            </p:cNvSpPr>
            <p:nvPr/>
          </p:nvSpPr>
          <p:spPr bwMode="auto">
            <a:xfrm>
              <a:off x="8032750" y="2562225"/>
              <a:ext cx="174625" cy="173037"/>
            </a:xfrm>
            <a:custGeom>
              <a:avLst/>
              <a:gdLst>
                <a:gd name="T0" fmla="*/ 79 w 110"/>
                <a:gd name="T1" fmla="*/ 109 h 109"/>
                <a:gd name="T2" fmla="*/ 0 w 110"/>
                <a:gd name="T3" fmla="*/ 79 h 109"/>
                <a:gd name="T4" fmla="*/ 29 w 110"/>
                <a:gd name="T5" fmla="*/ 0 h 109"/>
                <a:gd name="T6" fmla="*/ 110 w 110"/>
                <a:gd name="T7" fmla="*/ 28 h 109"/>
                <a:gd name="T8" fmla="*/ 79 w 110"/>
                <a:gd name="T9" fmla="*/ 109 h 109"/>
              </a:gdLst>
              <a:ahLst/>
              <a:cxnLst>
                <a:cxn ang="0">
                  <a:pos x="T0" y="T1"/>
                </a:cxn>
                <a:cxn ang="0">
                  <a:pos x="T2" y="T3"/>
                </a:cxn>
                <a:cxn ang="0">
                  <a:pos x="T4" y="T5"/>
                </a:cxn>
                <a:cxn ang="0">
                  <a:pos x="T6" y="T7"/>
                </a:cxn>
                <a:cxn ang="0">
                  <a:pos x="T8" y="T9"/>
                </a:cxn>
              </a:cxnLst>
              <a:rect l="0" t="0" r="r" b="b"/>
              <a:pathLst>
                <a:path w="110" h="109">
                  <a:moveTo>
                    <a:pt x="79" y="109"/>
                  </a:moveTo>
                  <a:lnTo>
                    <a:pt x="0" y="79"/>
                  </a:lnTo>
                  <a:lnTo>
                    <a:pt x="29" y="0"/>
                  </a:lnTo>
                  <a:lnTo>
                    <a:pt x="110" y="28"/>
                  </a:lnTo>
                  <a:lnTo>
                    <a:pt x="79" y="109"/>
                  </a:lnTo>
                  <a:close/>
                </a:path>
              </a:pathLst>
            </a:custGeom>
            <a:solidFill>
              <a:srgbClr val="F8B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7">
              <a:extLst>
                <a:ext uri="{FF2B5EF4-FFF2-40B4-BE49-F238E27FC236}">
                  <a16:creationId xmlns:a16="http://schemas.microsoft.com/office/drawing/2014/main" id="{D533A0B7-50BE-49DE-AC03-E70755ED8E18}"/>
                </a:ext>
              </a:extLst>
            </p:cNvPr>
            <p:cNvSpPr>
              <a:spLocks/>
            </p:cNvSpPr>
            <p:nvPr/>
          </p:nvSpPr>
          <p:spPr bwMode="auto">
            <a:xfrm>
              <a:off x="8251825" y="2514600"/>
              <a:ext cx="141287" cy="139700"/>
            </a:xfrm>
            <a:custGeom>
              <a:avLst/>
              <a:gdLst>
                <a:gd name="T0" fmla="*/ 89 w 89"/>
                <a:gd name="T1" fmla="*/ 86 h 88"/>
                <a:gd name="T2" fmla="*/ 4 w 89"/>
                <a:gd name="T3" fmla="*/ 88 h 88"/>
                <a:gd name="T4" fmla="*/ 0 w 89"/>
                <a:gd name="T5" fmla="*/ 4 h 88"/>
                <a:gd name="T6" fmla="*/ 85 w 89"/>
                <a:gd name="T7" fmla="*/ 0 h 88"/>
                <a:gd name="T8" fmla="*/ 89 w 89"/>
                <a:gd name="T9" fmla="*/ 86 h 88"/>
              </a:gdLst>
              <a:ahLst/>
              <a:cxnLst>
                <a:cxn ang="0">
                  <a:pos x="T0" y="T1"/>
                </a:cxn>
                <a:cxn ang="0">
                  <a:pos x="T2" y="T3"/>
                </a:cxn>
                <a:cxn ang="0">
                  <a:pos x="T4" y="T5"/>
                </a:cxn>
                <a:cxn ang="0">
                  <a:pos x="T6" y="T7"/>
                </a:cxn>
                <a:cxn ang="0">
                  <a:pos x="T8" y="T9"/>
                </a:cxn>
              </a:cxnLst>
              <a:rect l="0" t="0" r="r" b="b"/>
              <a:pathLst>
                <a:path w="89" h="88">
                  <a:moveTo>
                    <a:pt x="89" y="86"/>
                  </a:moveTo>
                  <a:lnTo>
                    <a:pt x="4" y="88"/>
                  </a:lnTo>
                  <a:lnTo>
                    <a:pt x="0" y="4"/>
                  </a:lnTo>
                  <a:lnTo>
                    <a:pt x="85" y="0"/>
                  </a:lnTo>
                  <a:lnTo>
                    <a:pt x="89" y="86"/>
                  </a:lnTo>
                  <a:close/>
                </a:path>
              </a:pathLst>
            </a:custGeom>
            <a:solidFill>
              <a:srgbClr val="FCB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8">
              <a:extLst>
                <a:ext uri="{FF2B5EF4-FFF2-40B4-BE49-F238E27FC236}">
                  <a16:creationId xmlns:a16="http://schemas.microsoft.com/office/drawing/2014/main" id="{5A0A1273-E77C-47C7-A335-7EE3E710CF06}"/>
                </a:ext>
              </a:extLst>
            </p:cNvPr>
            <p:cNvSpPr>
              <a:spLocks/>
            </p:cNvSpPr>
            <p:nvPr/>
          </p:nvSpPr>
          <p:spPr bwMode="auto">
            <a:xfrm>
              <a:off x="7021513" y="2413000"/>
              <a:ext cx="169862" cy="173037"/>
            </a:xfrm>
            <a:custGeom>
              <a:avLst/>
              <a:gdLst>
                <a:gd name="T0" fmla="*/ 79 w 107"/>
                <a:gd name="T1" fmla="*/ 109 h 109"/>
                <a:gd name="T2" fmla="*/ 0 w 107"/>
                <a:gd name="T3" fmla="*/ 81 h 109"/>
                <a:gd name="T4" fmla="*/ 28 w 107"/>
                <a:gd name="T5" fmla="*/ 0 h 109"/>
                <a:gd name="T6" fmla="*/ 107 w 107"/>
                <a:gd name="T7" fmla="*/ 28 h 109"/>
                <a:gd name="T8" fmla="*/ 79 w 107"/>
                <a:gd name="T9" fmla="*/ 109 h 109"/>
              </a:gdLst>
              <a:ahLst/>
              <a:cxnLst>
                <a:cxn ang="0">
                  <a:pos x="T0" y="T1"/>
                </a:cxn>
                <a:cxn ang="0">
                  <a:pos x="T2" y="T3"/>
                </a:cxn>
                <a:cxn ang="0">
                  <a:pos x="T4" y="T5"/>
                </a:cxn>
                <a:cxn ang="0">
                  <a:pos x="T6" y="T7"/>
                </a:cxn>
                <a:cxn ang="0">
                  <a:pos x="T8" y="T9"/>
                </a:cxn>
              </a:cxnLst>
              <a:rect l="0" t="0" r="r" b="b"/>
              <a:pathLst>
                <a:path w="107" h="109">
                  <a:moveTo>
                    <a:pt x="79" y="109"/>
                  </a:moveTo>
                  <a:lnTo>
                    <a:pt x="0" y="81"/>
                  </a:lnTo>
                  <a:lnTo>
                    <a:pt x="28" y="0"/>
                  </a:lnTo>
                  <a:lnTo>
                    <a:pt x="107" y="28"/>
                  </a:lnTo>
                  <a:lnTo>
                    <a:pt x="79" y="109"/>
                  </a:lnTo>
                  <a:close/>
                </a:path>
              </a:pathLst>
            </a:custGeom>
            <a:solidFill>
              <a:srgbClr val="F8B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9">
              <a:extLst>
                <a:ext uri="{FF2B5EF4-FFF2-40B4-BE49-F238E27FC236}">
                  <a16:creationId xmlns:a16="http://schemas.microsoft.com/office/drawing/2014/main" id="{39C41166-24E1-4C04-AD76-473CDB2ABA3C}"/>
                </a:ext>
              </a:extLst>
            </p:cNvPr>
            <p:cNvSpPr>
              <a:spLocks/>
            </p:cNvSpPr>
            <p:nvPr/>
          </p:nvSpPr>
          <p:spPr bwMode="auto">
            <a:xfrm>
              <a:off x="7670800" y="2616200"/>
              <a:ext cx="144462" cy="146050"/>
            </a:xfrm>
            <a:custGeom>
              <a:avLst/>
              <a:gdLst>
                <a:gd name="T0" fmla="*/ 91 w 91"/>
                <a:gd name="T1" fmla="*/ 84 h 92"/>
                <a:gd name="T2" fmla="*/ 6 w 91"/>
                <a:gd name="T3" fmla="*/ 92 h 92"/>
                <a:gd name="T4" fmla="*/ 0 w 91"/>
                <a:gd name="T5" fmla="*/ 7 h 92"/>
                <a:gd name="T6" fmla="*/ 85 w 91"/>
                <a:gd name="T7" fmla="*/ 0 h 92"/>
                <a:gd name="T8" fmla="*/ 91 w 91"/>
                <a:gd name="T9" fmla="*/ 84 h 92"/>
              </a:gdLst>
              <a:ahLst/>
              <a:cxnLst>
                <a:cxn ang="0">
                  <a:pos x="T0" y="T1"/>
                </a:cxn>
                <a:cxn ang="0">
                  <a:pos x="T2" y="T3"/>
                </a:cxn>
                <a:cxn ang="0">
                  <a:pos x="T4" y="T5"/>
                </a:cxn>
                <a:cxn ang="0">
                  <a:pos x="T6" y="T7"/>
                </a:cxn>
                <a:cxn ang="0">
                  <a:pos x="T8" y="T9"/>
                </a:cxn>
              </a:cxnLst>
              <a:rect l="0" t="0" r="r" b="b"/>
              <a:pathLst>
                <a:path w="91" h="92">
                  <a:moveTo>
                    <a:pt x="91" y="84"/>
                  </a:moveTo>
                  <a:lnTo>
                    <a:pt x="6" y="92"/>
                  </a:lnTo>
                  <a:lnTo>
                    <a:pt x="0" y="7"/>
                  </a:lnTo>
                  <a:lnTo>
                    <a:pt x="85" y="0"/>
                  </a:lnTo>
                  <a:lnTo>
                    <a:pt x="91" y="84"/>
                  </a:lnTo>
                  <a:close/>
                </a:path>
              </a:pathLst>
            </a:custGeom>
            <a:solidFill>
              <a:srgbClr val="FCB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0">
              <a:extLst>
                <a:ext uri="{FF2B5EF4-FFF2-40B4-BE49-F238E27FC236}">
                  <a16:creationId xmlns:a16="http://schemas.microsoft.com/office/drawing/2014/main" id="{6C6B888F-52D8-49E3-B3F8-4405BAEAECDC}"/>
                </a:ext>
              </a:extLst>
            </p:cNvPr>
            <p:cNvSpPr>
              <a:spLocks/>
            </p:cNvSpPr>
            <p:nvPr/>
          </p:nvSpPr>
          <p:spPr bwMode="auto">
            <a:xfrm>
              <a:off x="6788150" y="2878138"/>
              <a:ext cx="146050" cy="147637"/>
            </a:xfrm>
            <a:custGeom>
              <a:avLst/>
              <a:gdLst>
                <a:gd name="T0" fmla="*/ 92 w 92"/>
                <a:gd name="T1" fmla="*/ 85 h 93"/>
                <a:gd name="T2" fmla="*/ 7 w 92"/>
                <a:gd name="T3" fmla="*/ 93 h 93"/>
                <a:gd name="T4" fmla="*/ 0 w 92"/>
                <a:gd name="T5" fmla="*/ 8 h 93"/>
                <a:gd name="T6" fmla="*/ 85 w 92"/>
                <a:gd name="T7" fmla="*/ 0 h 93"/>
                <a:gd name="T8" fmla="*/ 92 w 92"/>
                <a:gd name="T9" fmla="*/ 85 h 93"/>
              </a:gdLst>
              <a:ahLst/>
              <a:cxnLst>
                <a:cxn ang="0">
                  <a:pos x="T0" y="T1"/>
                </a:cxn>
                <a:cxn ang="0">
                  <a:pos x="T2" y="T3"/>
                </a:cxn>
                <a:cxn ang="0">
                  <a:pos x="T4" y="T5"/>
                </a:cxn>
                <a:cxn ang="0">
                  <a:pos x="T6" y="T7"/>
                </a:cxn>
                <a:cxn ang="0">
                  <a:pos x="T8" y="T9"/>
                </a:cxn>
              </a:cxnLst>
              <a:rect l="0" t="0" r="r" b="b"/>
              <a:pathLst>
                <a:path w="92" h="93">
                  <a:moveTo>
                    <a:pt x="92" y="85"/>
                  </a:moveTo>
                  <a:lnTo>
                    <a:pt x="7" y="93"/>
                  </a:lnTo>
                  <a:lnTo>
                    <a:pt x="0" y="8"/>
                  </a:lnTo>
                  <a:lnTo>
                    <a:pt x="85" y="0"/>
                  </a:lnTo>
                  <a:lnTo>
                    <a:pt x="92" y="85"/>
                  </a:lnTo>
                  <a:close/>
                </a:path>
              </a:pathLst>
            </a:custGeom>
            <a:solidFill>
              <a:srgbClr val="FCB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1">
              <a:extLst>
                <a:ext uri="{FF2B5EF4-FFF2-40B4-BE49-F238E27FC236}">
                  <a16:creationId xmlns:a16="http://schemas.microsoft.com/office/drawing/2014/main" id="{0D393FE1-2F7F-4125-9A94-1938E0306990}"/>
                </a:ext>
              </a:extLst>
            </p:cNvPr>
            <p:cNvSpPr>
              <a:spLocks/>
            </p:cNvSpPr>
            <p:nvPr/>
          </p:nvSpPr>
          <p:spPr bwMode="auto">
            <a:xfrm>
              <a:off x="7167563" y="2535238"/>
              <a:ext cx="357187" cy="6350"/>
            </a:xfrm>
            <a:custGeom>
              <a:avLst/>
              <a:gdLst>
                <a:gd name="T0" fmla="*/ 0 w 119"/>
                <a:gd name="T1" fmla="*/ 1 h 2"/>
                <a:gd name="T2" fmla="*/ 19 w 119"/>
                <a:gd name="T3" fmla="*/ 0 h 2"/>
                <a:gd name="T4" fmla="*/ 28 w 119"/>
                <a:gd name="T5" fmla="*/ 0 h 2"/>
                <a:gd name="T6" fmla="*/ 38 w 119"/>
                <a:gd name="T7" fmla="*/ 0 h 2"/>
                <a:gd name="T8" fmla="*/ 60 w 119"/>
                <a:gd name="T9" fmla="*/ 0 h 2"/>
                <a:gd name="T10" fmla="*/ 82 w 119"/>
                <a:gd name="T11" fmla="*/ 0 h 2"/>
                <a:gd name="T12" fmla="*/ 101 w 119"/>
                <a:gd name="T13" fmla="*/ 0 h 2"/>
                <a:gd name="T14" fmla="*/ 119 w 119"/>
                <a:gd name="T15" fmla="*/ 1 h 2"/>
                <a:gd name="T16" fmla="*/ 119 w 119"/>
                <a:gd name="T17" fmla="*/ 1 h 2"/>
                <a:gd name="T18" fmla="*/ 119 w 119"/>
                <a:gd name="T19" fmla="*/ 1 h 2"/>
                <a:gd name="T20" fmla="*/ 101 w 119"/>
                <a:gd name="T21" fmla="*/ 2 h 2"/>
                <a:gd name="T22" fmla="*/ 82 w 119"/>
                <a:gd name="T23" fmla="*/ 2 h 2"/>
                <a:gd name="T24" fmla="*/ 60 w 119"/>
                <a:gd name="T25" fmla="*/ 2 h 2"/>
                <a:gd name="T26" fmla="*/ 38 w 119"/>
                <a:gd name="T27" fmla="*/ 2 h 2"/>
                <a:gd name="T28" fmla="*/ 28 w 119"/>
                <a:gd name="T29" fmla="*/ 2 h 2"/>
                <a:gd name="T30" fmla="*/ 19 w 119"/>
                <a:gd name="T31" fmla="*/ 2 h 2"/>
                <a:gd name="T32" fmla="*/ 0 w 119"/>
                <a:gd name="T33" fmla="*/ 1 h 2"/>
                <a:gd name="T34" fmla="*/ 0 w 119"/>
                <a:gd name="T35" fmla="*/ 1 h 2"/>
                <a:gd name="T36" fmla="*/ 0 w 119"/>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2">
                  <a:moveTo>
                    <a:pt x="0" y="1"/>
                  </a:moveTo>
                  <a:cubicBezTo>
                    <a:pt x="0" y="1"/>
                    <a:pt x="8" y="0"/>
                    <a:pt x="19" y="0"/>
                  </a:cubicBezTo>
                  <a:cubicBezTo>
                    <a:pt x="22" y="0"/>
                    <a:pt x="25" y="0"/>
                    <a:pt x="28" y="0"/>
                  </a:cubicBezTo>
                  <a:cubicBezTo>
                    <a:pt x="31" y="0"/>
                    <a:pt x="34" y="0"/>
                    <a:pt x="38" y="0"/>
                  </a:cubicBezTo>
                  <a:cubicBezTo>
                    <a:pt x="45" y="1"/>
                    <a:pt x="52" y="1"/>
                    <a:pt x="60" y="0"/>
                  </a:cubicBezTo>
                  <a:cubicBezTo>
                    <a:pt x="67" y="0"/>
                    <a:pt x="75" y="0"/>
                    <a:pt x="82" y="0"/>
                  </a:cubicBezTo>
                  <a:cubicBezTo>
                    <a:pt x="89" y="0"/>
                    <a:pt x="95" y="0"/>
                    <a:pt x="101" y="0"/>
                  </a:cubicBezTo>
                  <a:cubicBezTo>
                    <a:pt x="112" y="0"/>
                    <a:pt x="119" y="1"/>
                    <a:pt x="119" y="1"/>
                  </a:cubicBezTo>
                  <a:cubicBezTo>
                    <a:pt x="119" y="1"/>
                    <a:pt x="119" y="1"/>
                    <a:pt x="119" y="1"/>
                  </a:cubicBezTo>
                  <a:cubicBezTo>
                    <a:pt x="119" y="1"/>
                    <a:pt x="119" y="1"/>
                    <a:pt x="119" y="1"/>
                  </a:cubicBezTo>
                  <a:cubicBezTo>
                    <a:pt x="119" y="1"/>
                    <a:pt x="112" y="2"/>
                    <a:pt x="101" y="2"/>
                  </a:cubicBezTo>
                  <a:cubicBezTo>
                    <a:pt x="95" y="2"/>
                    <a:pt x="89" y="2"/>
                    <a:pt x="82" y="2"/>
                  </a:cubicBezTo>
                  <a:cubicBezTo>
                    <a:pt x="75" y="2"/>
                    <a:pt x="67" y="2"/>
                    <a:pt x="60" y="2"/>
                  </a:cubicBezTo>
                  <a:cubicBezTo>
                    <a:pt x="52" y="1"/>
                    <a:pt x="45" y="1"/>
                    <a:pt x="38" y="2"/>
                  </a:cubicBezTo>
                  <a:cubicBezTo>
                    <a:pt x="34" y="2"/>
                    <a:pt x="31" y="2"/>
                    <a:pt x="28" y="2"/>
                  </a:cubicBezTo>
                  <a:cubicBezTo>
                    <a:pt x="25" y="2"/>
                    <a:pt x="22" y="2"/>
                    <a:pt x="19" y="2"/>
                  </a:cubicBezTo>
                  <a:cubicBezTo>
                    <a:pt x="8" y="2"/>
                    <a:pt x="0" y="1"/>
                    <a:pt x="0" y="1"/>
                  </a:cubicBezTo>
                  <a:cubicBezTo>
                    <a:pt x="0" y="1"/>
                    <a:pt x="0" y="1"/>
                    <a:pt x="0" y="1"/>
                  </a:cubicBezTo>
                  <a:cubicBezTo>
                    <a:pt x="0" y="1"/>
                    <a:pt x="0" y="1"/>
                    <a:pt x="0" y="1"/>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2">
              <a:extLst>
                <a:ext uri="{FF2B5EF4-FFF2-40B4-BE49-F238E27FC236}">
                  <a16:creationId xmlns:a16="http://schemas.microsoft.com/office/drawing/2014/main" id="{1E83E673-B547-4574-99FC-209D23B745D8}"/>
                </a:ext>
              </a:extLst>
            </p:cNvPr>
            <p:cNvSpPr>
              <a:spLocks/>
            </p:cNvSpPr>
            <p:nvPr/>
          </p:nvSpPr>
          <p:spPr bwMode="auto">
            <a:xfrm>
              <a:off x="7167563" y="2573338"/>
              <a:ext cx="236537" cy="6350"/>
            </a:xfrm>
            <a:custGeom>
              <a:avLst/>
              <a:gdLst>
                <a:gd name="T0" fmla="*/ 0 w 79"/>
                <a:gd name="T1" fmla="*/ 1 h 2"/>
                <a:gd name="T2" fmla="*/ 13 w 79"/>
                <a:gd name="T3" fmla="*/ 0 h 2"/>
                <a:gd name="T4" fmla="*/ 40 w 79"/>
                <a:gd name="T5" fmla="*/ 1 h 2"/>
                <a:gd name="T6" fmla="*/ 54 w 79"/>
                <a:gd name="T7" fmla="*/ 1 h 2"/>
                <a:gd name="T8" fmla="*/ 61 w 79"/>
                <a:gd name="T9" fmla="*/ 0 h 2"/>
                <a:gd name="T10" fmla="*/ 67 w 79"/>
                <a:gd name="T11" fmla="*/ 0 h 2"/>
                <a:gd name="T12" fmla="*/ 79 w 79"/>
                <a:gd name="T13" fmla="*/ 1 h 2"/>
                <a:gd name="T14" fmla="*/ 79 w 79"/>
                <a:gd name="T15" fmla="*/ 1 h 2"/>
                <a:gd name="T16" fmla="*/ 79 w 79"/>
                <a:gd name="T17" fmla="*/ 1 h 2"/>
                <a:gd name="T18" fmla="*/ 67 w 79"/>
                <a:gd name="T19" fmla="*/ 2 h 2"/>
                <a:gd name="T20" fmla="*/ 61 w 79"/>
                <a:gd name="T21" fmla="*/ 2 h 2"/>
                <a:gd name="T22" fmla="*/ 54 w 79"/>
                <a:gd name="T23" fmla="*/ 2 h 2"/>
                <a:gd name="T24" fmla="*/ 40 w 79"/>
                <a:gd name="T25" fmla="*/ 2 h 2"/>
                <a:gd name="T26" fmla="*/ 13 w 79"/>
                <a:gd name="T27" fmla="*/ 2 h 2"/>
                <a:gd name="T28" fmla="*/ 0 w 79"/>
                <a:gd name="T29" fmla="*/ 1 h 2"/>
                <a:gd name="T30" fmla="*/ 0 w 79"/>
                <a:gd name="T31" fmla="*/ 1 h 2"/>
                <a:gd name="T32" fmla="*/ 0 w 79"/>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2">
                  <a:moveTo>
                    <a:pt x="0" y="1"/>
                  </a:moveTo>
                  <a:cubicBezTo>
                    <a:pt x="0" y="1"/>
                    <a:pt x="5" y="1"/>
                    <a:pt x="13" y="0"/>
                  </a:cubicBezTo>
                  <a:cubicBezTo>
                    <a:pt x="20" y="0"/>
                    <a:pt x="30" y="0"/>
                    <a:pt x="40" y="1"/>
                  </a:cubicBezTo>
                  <a:cubicBezTo>
                    <a:pt x="45" y="1"/>
                    <a:pt x="50" y="1"/>
                    <a:pt x="54" y="1"/>
                  </a:cubicBezTo>
                  <a:cubicBezTo>
                    <a:pt x="57" y="1"/>
                    <a:pt x="59" y="0"/>
                    <a:pt x="61" y="0"/>
                  </a:cubicBezTo>
                  <a:cubicBezTo>
                    <a:pt x="63" y="0"/>
                    <a:pt x="65" y="0"/>
                    <a:pt x="67" y="0"/>
                  </a:cubicBezTo>
                  <a:cubicBezTo>
                    <a:pt x="74" y="1"/>
                    <a:pt x="79" y="1"/>
                    <a:pt x="79" y="1"/>
                  </a:cubicBezTo>
                  <a:cubicBezTo>
                    <a:pt x="79" y="1"/>
                    <a:pt x="79" y="1"/>
                    <a:pt x="79" y="1"/>
                  </a:cubicBezTo>
                  <a:cubicBezTo>
                    <a:pt x="79" y="1"/>
                    <a:pt x="79" y="1"/>
                    <a:pt x="79" y="1"/>
                  </a:cubicBezTo>
                  <a:cubicBezTo>
                    <a:pt x="79" y="1"/>
                    <a:pt x="74" y="2"/>
                    <a:pt x="67" y="2"/>
                  </a:cubicBezTo>
                  <a:cubicBezTo>
                    <a:pt x="65" y="2"/>
                    <a:pt x="63" y="2"/>
                    <a:pt x="61" y="2"/>
                  </a:cubicBezTo>
                  <a:cubicBezTo>
                    <a:pt x="59" y="2"/>
                    <a:pt x="57" y="2"/>
                    <a:pt x="54" y="2"/>
                  </a:cubicBezTo>
                  <a:cubicBezTo>
                    <a:pt x="50" y="1"/>
                    <a:pt x="45" y="1"/>
                    <a:pt x="40" y="2"/>
                  </a:cubicBezTo>
                  <a:cubicBezTo>
                    <a:pt x="30" y="2"/>
                    <a:pt x="20" y="2"/>
                    <a:pt x="13" y="2"/>
                  </a:cubicBezTo>
                  <a:cubicBezTo>
                    <a:pt x="5" y="2"/>
                    <a:pt x="0" y="1"/>
                    <a:pt x="0" y="1"/>
                  </a:cubicBezTo>
                  <a:cubicBezTo>
                    <a:pt x="0" y="1"/>
                    <a:pt x="0" y="1"/>
                    <a:pt x="0" y="1"/>
                  </a:cubicBezTo>
                  <a:cubicBezTo>
                    <a:pt x="0" y="1"/>
                    <a:pt x="0" y="1"/>
                    <a:pt x="0" y="1"/>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3">
              <a:extLst>
                <a:ext uri="{FF2B5EF4-FFF2-40B4-BE49-F238E27FC236}">
                  <a16:creationId xmlns:a16="http://schemas.microsoft.com/office/drawing/2014/main" id="{ADD57CB2-2275-4BC7-A2E2-C2536942512C}"/>
                </a:ext>
              </a:extLst>
            </p:cNvPr>
            <p:cNvSpPr>
              <a:spLocks/>
            </p:cNvSpPr>
            <p:nvPr/>
          </p:nvSpPr>
          <p:spPr bwMode="auto">
            <a:xfrm>
              <a:off x="8245475" y="2840038"/>
              <a:ext cx="293687" cy="3175"/>
            </a:xfrm>
            <a:custGeom>
              <a:avLst/>
              <a:gdLst>
                <a:gd name="T0" fmla="*/ 0 w 98"/>
                <a:gd name="T1" fmla="*/ 0 h 1"/>
                <a:gd name="T2" fmla="*/ 15 w 98"/>
                <a:gd name="T3" fmla="*/ 0 h 1"/>
                <a:gd name="T4" fmla="*/ 22 w 98"/>
                <a:gd name="T5" fmla="*/ 0 h 1"/>
                <a:gd name="T6" fmla="*/ 31 w 98"/>
                <a:gd name="T7" fmla="*/ 0 h 1"/>
                <a:gd name="T8" fmla="*/ 49 w 98"/>
                <a:gd name="T9" fmla="*/ 0 h 1"/>
                <a:gd name="T10" fmla="*/ 67 w 98"/>
                <a:gd name="T11" fmla="*/ 0 h 1"/>
                <a:gd name="T12" fmla="*/ 82 w 98"/>
                <a:gd name="T13" fmla="*/ 0 h 1"/>
                <a:gd name="T14" fmla="*/ 98 w 98"/>
                <a:gd name="T15" fmla="*/ 0 h 1"/>
                <a:gd name="T16" fmla="*/ 98 w 98"/>
                <a:gd name="T17" fmla="*/ 0 h 1"/>
                <a:gd name="T18" fmla="*/ 98 w 98"/>
                <a:gd name="T19" fmla="*/ 0 h 1"/>
                <a:gd name="T20" fmla="*/ 82 w 98"/>
                <a:gd name="T21" fmla="*/ 1 h 1"/>
                <a:gd name="T22" fmla="*/ 67 w 98"/>
                <a:gd name="T23" fmla="*/ 1 h 1"/>
                <a:gd name="T24" fmla="*/ 49 w 98"/>
                <a:gd name="T25" fmla="*/ 1 h 1"/>
                <a:gd name="T26" fmla="*/ 31 w 98"/>
                <a:gd name="T27" fmla="*/ 1 h 1"/>
                <a:gd name="T28" fmla="*/ 22 w 98"/>
                <a:gd name="T29" fmla="*/ 1 h 1"/>
                <a:gd name="T30" fmla="*/ 15 w 98"/>
                <a:gd name="T31" fmla="*/ 1 h 1"/>
                <a:gd name="T32" fmla="*/ 0 w 98"/>
                <a:gd name="T33" fmla="*/ 0 h 1"/>
                <a:gd name="T34" fmla="*/ 0 w 98"/>
                <a:gd name="T35" fmla="*/ 0 h 1"/>
                <a:gd name="T36" fmla="*/ 0 w 98"/>
                <a:gd name="T3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
                  <a:moveTo>
                    <a:pt x="0" y="0"/>
                  </a:moveTo>
                  <a:cubicBezTo>
                    <a:pt x="0" y="0"/>
                    <a:pt x="6" y="0"/>
                    <a:pt x="15" y="0"/>
                  </a:cubicBezTo>
                  <a:cubicBezTo>
                    <a:pt x="17" y="0"/>
                    <a:pt x="20" y="0"/>
                    <a:pt x="22" y="0"/>
                  </a:cubicBezTo>
                  <a:cubicBezTo>
                    <a:pt x="25" y="0"/>
                    <a:pt x="28" y="0"/>
                    <a:pt x="31" y="0"/>
                  </a:cubicBezTo>
                  <a:cubicBezTo>
                    <a:pt x="37" y="0"/>
                    <a:pt x="43" y="0"/>
                    <a:pt x="49" y="0"/>
                  </a:cubicBezTo>
                  <a:cubicBezTo>
                    <a:pt x="55" y="0"/>
                    <a:pt x="61" y="0"/>
                    <a:pt x="67" y="0"/>
                  </a:cubicBezTo>
                  <a:cubicBezTo>
                    <a:pt x="72" y="0"/>
                    <a:pt x="78" y="0"/>
                    <a:pt x="82" y="0"/>
                  </a:cubicBezTo>
                  <a:cubicBezTo>
                    <a:pt x="92" y="0"/>
                    <a:pt x="98" y="0"/>
                    <a:pt x="98" y="0"/>
                  </a:cubicBezTo>
                  <a:cubicBezTo>
                    <a:pt x="98" y="0"/>
                    <a:pt x="98" y="0"/>
                    <a:pt x="98" y="0"/>
                  </a:cubicBezTo>
                  <a:cubicBezTo>
                    <a:pt x="98" y="0"/>
                    <a:pt x="98" y="0"/>
                    <a:pt x="98" y="0"/>
                  </a:cubicBezTo>
                  <a:cubicBezTo>
                    <a:pt x="98" y="0"/>
                    <a:pt x="92" y="1"/>
                    <a:pt x="82" y="1"/>
                  </a:cubicBezTo>
                  <a:cubicBezTo>
                    <a:pt x="78" y="1"/>
                    <a:pt x="72" y="1"/>
                    <a:pt x="67" y="1"/>
                  </a:cubicBezTo>
                  <a:cubicBezTo>
                    <a:pt x="61" y="1"/>
                    <a:pt x="55" y="1"/>
                    <a:pt x="49" y="1"/>
                  </a:cubicBezTo>
                  <a:cubicBezTo>
                    <a:pt x="43" y="1"/>
                    <a:pt x="37" y="1"/>
                    <a:pt x="31" y="1"/>
                  </a:cubicBezTo>
                  <a:cubicBezTo>
                    <a:pt x="28" y="1"/>
                    <a:pt x="25" y="1"/>
                    <a:pt x="22" y="1"/>
                  </a:cubicBezTo>
                  <a:cubicBezTo>
                    <a:pt x="20" y="1"/>
                    <a:pt x="17" y="1"/>
                    <a:pt x="15" y="1"/>
                  </a:cubicBezTo>
                  <a:cubicBezTo>
                    <a:pt x="6" y="1"/>
                    <a:pt x="0" y="0"/>
                    <a:pt x="0" y="0"/>
                  </a:cubicBezTo>
                  <a:cubicBezTo>
                    <a:pt x="0" y="0"/>
                    <a:pt x="0" y="0"/>
                    <a:pt x="0" y="0"/>
                  </a:cubicBezTo>
                  <a:cubicBezTo>
                    <a:pt x="0" y="0"/>
                    <a:pt x="0" y="0"/>
                    <a:pt x="0" y="0"/>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4">
              <a:extLst>
                <a:ext uri="{FF2B5EF4-FFF2-40B4-BE49-F238E27FC236}">
                  <a16:creationId xmlns:a16="http://schemas.microsoft.com/office/drawing/2014/main" id="{2E9DCC0C-593F-4AF7-B1A2-C143406E360F}"/>
                </a:ext>
              </a:extLst>
            </p:cNvPr>
            <p:cNvSpPr>
              <a:spLocks/>
            </p:cNvSpPr>
            <p:nvPr/>
          </p:nvSpPr>
          <p:spPr bwMode="auto">
            <a:xfrm>
              <a:off x="8245475" y="2863850"/>
              <a:ext cx="293687" cy="6350"/>
            </a:xfrm>
            <a:custGeom>
              <a:avLst/>
              <a:gdLst>
                <a:gd name="T0" fmla="*/ 0 w 98"/>
                <a:gd name="T1" fmla="*/ 1 h 2"/>
                <a:gd name="T2" fmla="*/ 15 w 98"/>
                <a:gd name="T3" fmla="*/ 0 h 2"/>
                <a:gd name="T4" fmla="*/ 31 w 98"/>
                <a:gd name="T5" fmla="*/ 0 h 2"/>
                <a:gd name="T6" fmla="*/ 49 w 98"/>
                <a:gd name="T7" fmla="*/ 0 h 2"/>
                <a:gd name="T8" fmla="*/ 67 w 98"/>
                <a:gd name="T9" fmla="*/ 0 h 2"/>
                <a:gd name="T10" fmla="*/ 75 w 98"/>
                <a:gd name="T11" fmla="*/ 0 h 2"/>
                <a:gd name="T12" fmla="*/ 82 w 98"/>
                <a:gd name="T13" fmla="*/ 0 h 2"/>
                <a:gd name="T14" fmla="*/ 98 w 98"/>
                <a:gd name="T15" fmla="*/ 1 h 2"/>
                <a:gd name="T16" fmla="*/ 98 w 98"/>
                <a:gd name="T17" fmla="*/ 1 h 2"/>
                <a:gd name="T18" fmla="*/ 98 w 98"/>
                <a:gd name="T19" fmla="*/ 1 h 2"/>
                <a:gd name="T20" fmla="*/ 82 w 98"/>
                <a:gd name="T21" fmla="*/ 1 h 2"/>
                <a:gd name="T22" fmla="*/ 75 w 98"/>
                <a:gd name="T23" fmla="*/ 1 h 2"/>
                <a:gd name="T24" fmla="*/ 67 w 98"/>
                <a:gd name="T25" fmla="*/ 1 h 2"/>
                <a:gd name="T26" fmla="*/ 49 w 98"/>
                <a:gd name="T27" fmla="*/ 1 h 2"/>
                <a:gd name="T28" fmla="*/ 31 w 98"/>
                <a:gd name="T29" fmla="*/ 2 h 2"/>
                <a:gd name="T30" fmla="*/ 15 w 98"/>
                <a:gd name="T31" fmla="*/ 1 h 2"/>
                <a:gd name="T32" fmla="*/ 0 w 98"/>
                <a:gd name="T33" fmla="*/ 1 h 2"/>
                <a:gd name="T34" fmla="*/ 0 w 98"/>
                <a:gd name="T35" fmla="*/ 1 h 2"/>
                <a:gd name="T36" fmla="*/ 0 w 98"/>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2">
                  <a:moveTo>
                    <a:pt x="0" y="1"/>
                  </a:moveTo>
                  <a:cubicBezTo>
                    <a:pt x="0" y="1"/>
                    <a:pt x="6" y="0"/>
                    <a:pt x="15" y="0"/>
                  </a:cubicBezTo>
                  <a:cubicBezTo>
                    <a:pt x="20" y="0"/>
                    <a:pt x="25" y="0"/>
                    <a:pt x="31" y="0"/>
                  </a:cubicBezTo>
                  <a:cubicBezTo>
                    <a:pt x="37" y="0"/>
                    <a:pt x="43" y="0"/>
                    <a:pt x="49" y="0"/>
                  </a:cubicBezTo>
                  <a:cubicBezTo>
                    <a:pt x="55" y="1"/>
                    <a:pt x="61" y="1"/>
                    <a:pt x="67" y="0"/>
                  </a:cubicBezTo>
                  <a:cubicBezTo>
                    <a:pt x="70" y="0"/>
                    <a:pt x="72" y="0"/>
                    <a:pt x="75" y="0"/>
                  </a:cubicBezTo>
                  <a:cubicBezTo>
                    <a:pt x="78" y="0"/>
                    <a:pt x="80" y="0"/>
                    <a:pt x="82" y="0"/>
                  </a:cubicBezTo>
                  <a:cubicBezTo>
                    <a:pt x="92" y="0"/>
                    <a:pt x="98" y="1"/>
                    <a:pt x="98" y="1"/>
                  </a:cubicBezTo>
                  <a:cubicBezTo>
                    <a:pt x="98" y="1"/>
                    <a:pt x="98" y="1"/>
                    <a:pt x="98" y="1"/>
                  </a:cubicBezTo>
                  <a:cubicBezTo>
                    <a:pt x="98" y="1"/>
                    <a:pt x="98" y="1"/>
                    <a:pt x="98" y="1"/>
                  </a:cubicBezTo>
                  <a:cubicBezTo>
                    <a:pt x="98" y="1"/>
                    <a:pt x="92" y="1"/>
                    <a:pt x="82" y="1"/>
                  </a:cubicBezTo>
                  <a:cubicBezTo>
                    <a:pt x="80" y="1"/>
                    <a:pt x="78" y="1"/>
                    <a:pt x="75" y="1"/>
                  </a:cubicBezTo>
                  <a:cubicBezTo>
                    <a:pt x="72" y="1"/>
                    <a:pt x="70" y="1"/>
                    <a:pt x="67" y="1"/>
                  </a:cubicBezTo>
                  <a:cubicBezTo>
                    <a:pt x="61" y="1"/>
                    <a:pt x="55" y="1"/>
                    <a:pt x="49" y="1"/>
                  </a:cubicBezTo>
                  <a:cubicBezTo>
                    <a:pt x="43" y="1"/>
                    <a:pt x="37" y="2"/>
                    <a:pt x="31" y="2"/>
                  </a:cubicBezTo>
                  <a:cubicBezTo>
                    <a:pt x="25" y="2"/>
                    <a:pt x="20" y="2"/>
                    <a:pt x="15" y="1"/>
                  </a:cubicBezTo>
                  <a:cubicBezTo>
                    <a:pt x="6" y="1"/>
                    <a:pt x="0" y="1"/>
                    <a:pt x="0" y="1"/>
                  </a:cubicBezTo>
                  <a:cubicBezTo>
                    <a:pt x="0" y="1"/>
                    <a:pt x="0" y="1"/>
                    <a:pt x="0" y="1"/>
                  </a:cubicBezTo>
                  <a:cubicBezTo>
                    <a:pt x="0" y="1"/>
                    <a:pt x="0" y="1"/>
                    <a:pt x="0" y="1"/>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5">
              <a:extLst>
                <a:ext uri="{FF2B5EF4-FFF2-40B4-BE49-F238E27FC236}">
                  <a16:creationId xmlns:a16="http://schemas.microsoft.com/office/drawing/2014/main" id="{B08F8A55-E970-436A-9C61-61C05B40FE6F}"/>
                </a:ext>
              </a:extLst>
            </p:cNvPr>
            <p:cNvSpPr>
              <a:spLocks/>
            </p:cNvSpPr>
            <p:nvPr/>
          </p:nvSpPr>
          <p:spPr bwMode="auto">
            <a:xfrm>
              <a:off x="8245475" y="2890838"/>
              <a:ext cx="293687" cy="6350"/>
            </a:xfrm>
            <a:custGeom>
              <a:avLst/>
              <a:gdLst>
                <a:gd name="T0" fmla="*/ 0 w 98"/>
                <a:gd name="T1" fmla="*/ 1 h 2"/>
                <a:gd name="T2" fmla="*/ 15 w 98"/>
                <a:gd name="T3" fmla="*/ 1 h 2"/>
                <a:gd name="T4" fmla="*/ 22 w 98"/>
                <a:gd name="T5" fmla="*/ 0 h 2"/>
                <a:gd name="T6" fmla="*/ 31 w 98"/>
                <a:gd name="T7" fmla="*/ 1 h 2"/>
                <a:gd name="T8" fmla="*/ 49 w 98"/>
                <a:gd name="T9" fmla="*/ 1 h 2"/>
                <a:gd name="T10" fmla="*/ 67 w 98"/>
                <a:gd name="T11" fmla="*/ 0 h 2"/>
                <a:gd name="T12" fmla="*/ 82 w 98"/>
                <a:gd name="T13" fmla="*/ 0 h 2"/>
                <a:gd name="T14" fmla="*/ 98 w 98"/>
                <a:gd name="T15" fmla="*/ 1 h 2"/>
                <a:gd name="T16" fmla="*/ 98 w 98"/>
                <a:gd name="T17" fmla="*/ 1 h 2"/>
                <a:gd name="T18" fmla="*/ 98 w 98"/>
                <a:gd name="T19" fmla="*/ 1 h 2"/>
                <a:gd name="T20" fmla="*/ 82 w 98"/>
                <a:gd name="T21" fmla="*/ 2 h 2"/>
                <a:gd name="T22" fmla="*/ 67 w 98"/>
                <a:gd name="T23" fmla="*/ 2 h 2"/>
                <a:gd name="T24" fmla="*/ 49 w 98"/>
                <a:gd name="T25" fmla="*/ 1 h 2"/>
                <a:gd name="T26" fmla="*/ 31 w 98"/>
                <a:gd name="T27" fmla="*/ 1 h 2"/>
                <a:gd name="T28" fmla="*/ 22 w 98"/>
                <a:gd name="T29" fmla="*/ 2 h 2"/>
                <a:gd name="T30" fmla="*/ 15 w 98"/>
                <a:gd name="T31" fmla="*/ 2 h 2"/>
                <a:gd name="T32" fmla="*/ 0 w 98"/>
                <a:gd name="T33" fmla="*/ 1 h 2"/>
                <a:gd name="T34" fmla="*/ 0 w 98"/>
                <a:gd name="T35" fmla="*/ 1 h 2"/>
                <a:gd name="T36" fmla="*/ 0 w 98"/>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2">
                  <a:moveTo>
                    <a:pt x="0" y="1"/>
                  </a:moveTo>
                  <a:cubicBezTo>
                    <a:pt x="0" y="1"/>
                    <a:pt x="6" y="1"/>
                    <a:pt x="15" y="1"/>
                  </a:cubicBezTo>
                  <a:cubicBezTo>
                    <a:pt x="17" y="0"/>
                    <a:pt x="20" y="0"/>
                    <a:pt x="22" y="0"/>
                  </a:cubicBezTo>
                  <a:cubicBezTo>
                    <a:pt x="25" y="0"/>
                    <a:pt x="28" y="1"/>
                    <a:pt x="31" y="1"/>
                  </a:cubicBezTo>
                  <a:cubicBezTo>
                    <a:pt x="37" y="1"/>
                    <a:pt x="43" y="1"/>
                    <a:pt x="49" y="1"/>
                  </a:cubicBezTo>
                  <a:cubicBezTo>
                    <a:pt x="55" y="1"/>
                    <a:pt x="61" y="0"/>
                    <a:pt x="67" y="0"/>
                  </a:cubicBezTo>
                  <a:cubicBezTo>
                    <a:pt x="72" y="0"/>
                    <a:pt x="78" y="0"/>
                    <a:pt x="82" y="0"/>
                  </a:cubicBezTo>
                  <a:cubicBezTo>
                    <a:pt x="92" y="1"/>
                    <a:pt x="98" y="1"/>
                    <a:pt x="98" y="1"/>
                  </a:cubicBezTo>
                  <a:cubicBezTo>
                    <a:pt x="98" y="1"/>
                    <a:pt x="98" y="1"/>
                    <a:pt x="98" y="1"/>
                  </a:cubicBezTo>
                  <a:cubicBezTo>
                    <a:pt x="98" y="1"/>
                    <a:pt x="98" y="1"/>
                    <a:pt x="98" y="1"/>
                  </a:cubicBezTo>
                  <a:cubicBezTo>
                    <a:pt x="98" y="1"/>
                    <a:pt x="92" y="2"/>
                    <a:pt x="82" y="2"/>
                  </a:cubicBezTo>
                  <a:cubicBezTo>
                    <a:pt x="78" y="2"/>
                    <a:pt x="72" y="2"/>
                    <a:pt x="67" y="2"/>
                  </a:cubicBezTo>
                  <a:cubicBezTo>
                    <a:pt x="61" y="2"/>
                    <a:pt x="55" y="2"/>
                    <a:pt x="49" y="1"/>
                  </a:cubicBezTo>
                  <a:cubicBezTo>
                    <a:pt x="43" y="1"/>
                    <a:pt x="37" y="1"/>
                    <a:pt x="31" y="1"/>
                  </a:cubicBezTo>
                  <a:cubicBezTo>
                    <a:pt x="28" y="2"/>
                    <a:pt x="25" y="2"/>
                    <a:pt x="22" y="2"/>
                  </a:cubicBezTo>
                  <a:cubicBezTo>
                    <a:pt x="20" y="2"/>
                    <a:pt x="17" y="2"/>
                    <a:pt x="15" y="2"/>
                  </a:cubicBezTo>
                  <a:cubicBezTo>
                    <a:pt x="6" y="2"/>
                    <a:pt x="0" y="1"/>
                    <a:pt x="0" y="1"/>
                  </a:cubicBezTo>
                  <a:cubicBezTo>
                    <a:pt x="0" y="1"/>
                    <a:pt x="0" y="1"/>
                    <a:pt x="0" y="1"/>
                  </a:cubicBezTo>
                  <a:cubicBezTo>
                    <a:pt x="0" y="1"/>
                    <a:pt x="0" y="1"/>
                    <a:pt x="0" y="1"/>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6">
              <a:extLst>
                <a:ext uri="{FF2B5EF4-FFF2-40B4-BE49-F238E27FC236}">
                  <a16:creationId xmlns:a16="http://schemas.microsoft.com/office/drawing/2014/main" id="{B373BC57-A48D-471E-A13D-9BE987548072}"/>
                </a:ext>
              </a:extLst>
            </p:cNvPr>
            <p:cNvSpPr>
              <a:spLocks/>
            </p:cNvSpPr>
            <p:nvPr/>
          </p:nvSpPr>
          <p:spPr bwMode="auto">
            <a:xfrm>
              <a:off x="8245475" y="2921000"/>
              <a:ext cx="293687" cy="3175"/>
            </a:xfrm>
            <a:custGeom>
              <a:avLst/>
              <a:gdLst>
                <a:gd name="T0" fmla="*/ 0 w 98"/>
                <a:gd name="T1" fmla="*/ 0 h 1"/>
                <a:gd name="T2" fmla="*/ 15 w 98"/>
                <a:gd name="T3" fmla="*/ 0 h 1"/>
                <a:gd name="T4" fmla="*/ 31 w 98"/>
                <a:gd name="T5" fmla="*/ 0 h 1"/>
                <a:gd name="T6" fmla="*/ 49 w 98"/>
                <a:gd name="T7" fmla="*/ 0 h 1"/>
                <a:gd name="T8" fmla="*/ 67 w 98"/>
                <a:gd name="T9" fmla="*/ 0 h 1"/>
                <a:gd name="T10" fmla="*/ 75 w 98"/>
                <a:gd name="T11" fmla="*/ 0 h 1"/>
                <a:gd name="T12" fmla="*/ 82 w 98"/>
                <a:gd name="T13" fmla="*/ 0 h 1"/>
                <a:gd name="T14" fmla="*/ 98 w 98"/>
                <a:gd name="T15" fmla="*/ 0 h 1"/>
                <a:gd name="T16" fmla="*/ 98 w 98"/>
                <a:gd name="T17" fmla="*/ 0 h 1"/>
                <a:gd name="T18" fmla="*/ 98 w 98"/>
                <a:gd name="T19" fmla="*/ 0 h 1"/>
                <a:gd name="T20" fmla="*/ 82 w 98"/>
                <a:gd name="T21" fmla="*/ 1 h 1"/>
                <a:gd name="T22" fmla="*/ 75 w 98"/>
                <a:gd name="T23" fmla="*/ 1 h 1"/>
                <a:gd name="T24" fmla="*/ 67 w 98"/>
                <a:gd name="T25" fmla="*/ 1 h 1"/>
                <a:gd name="T26" fmla="*/ 49 w 98"/>
                <a:gd name="T27" fmla="*/ 1 h 1"/>
                <a:gd name="T28" fmla="*/ 31 w 98"/>
                <a:gd name="T29" fmla="*/ 1 h 1"/>
                <a:gd name="T30" fmla="*/ 15 w 98"/>
                <a:gd name="T31" fmla="*/ 1 h 1"/>
                <a:gd name="T32" fmla="*/ 0 w 98"/>
                <a:gd name="T33" fmla="*/ 0 h 1"/>
                <a:gd name="T34" fmla="*/ 0 w 98"/>
                <a:gd name="T35" fmla="*/ 0 h 1"/>
                <a:gd name="T36" fmla="*/ 0 w 98"/>
                <a:gd name="T3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
                  <a:moveTo>
                    <a:pt x="0" y="0"/>
                  </a:moveTo>
                  <a:cubicBezTo>
                    <a:pt x="0" y="0"/>
                    <a:pt x="6" y="0"/>
                    <a:pt x="15" y="0"/>
                  </a:cubicBezTo>
                  <a:cubicBezTo>
                    <a:pt x="20" y="0"/>
                    <a:pt x="25" y="0"/>
                    <a:pt x="31" y="0"/>
                  </a:cubicBezTo>
                  <a:cubicBezTo>
                    <a:pt x="37" y="0"/>
                    <a:pt x="43" y="0"/>
                    <a:pt x="49" y="0"/>
                  </a:cubicBezTo>
                  <a:cubicBezTo>
                    <a:pt x="55" y="0"/>
                    <a:pt x="61" y="0"/>
                    <a:pt x="67" y="0"/>
                  </a:cubicBezTo>
                  <a:cubicBezTo>
                    <a:pt x="70" y="0"/>
                    <a:pt x="72" y="0"/>
                    <a:pt x="75" y="0"/>
                  </a:cubicBezTo>
                  <a:cubicBezTo>
                    <a:pt x="78" y="0"/>
                    <a:pt x="80" y="0"/>
                    <a:pt x="82" y="0"/>
                  </a:cubicBezTo>
                  <a:cubicBezTo>
                    <a:pt x="92" y="0"/>
                    <a:pt x="98" y="0"/>
                    <a:pt x="98" y="0"/>
                  </a:cubicBezTo>
                  <a:cubicBezTo>
                    <a:pt x="98" y="0"/>
                    <a:pt x="98" y="0"/>
                    <a:pt x="98" y="0"/>
                  </a:cubicBezTo>
                  <a:cubicBezTo>
                    <a:pt x="98" y="0"/>
                    <a:pt x="98" y="0"/>
                    <a:pt x="98" y="0"/>
                  </a:cubicBezTo>
                  <a:cubicBezTo>
                    <a:pt x="98" y="0"/>
                    <a:pt x="92" y="1"/>
                    <a:pt x="82" y="1"/>
                  </a:cubicBezTo>
                  <a:cubicBezTo>
                    <a:pt x="80" y="1"/>
                    <a:pt x="78" y="1"/>
                    <a:pt x="75" y="1"/>
                  </a:cubicBezTo>
                  <a:cubicBezTo>
                    <a:pt x="72" y="1"/>
                    <a:pt x="70" y="1"/>
                    <a:pt x="67" y="1"/>
                  </a:cubicBezTo>
                  <a:cubicBezTo>
                    <a:pt x="61" y="1"/>
                    <a:pt x="55" y="1"/>
                    <a:pt x="49" y="1"/>
                  </a:cubicBezTo>
                  <a:cubicBezTo>
                    <a:pt x="43" y="1"/>
                    <a:pt x="37" y="1"/>
                    <a:pt x="31" y="1"/>
                  </a:cubicBezTo>
                  <a:cubicBezTo>
                    <a:pt x="25" y="1"/>
                    <a:pt x="20" y="1"/>
                    <a:pt x="15" y="1"/>
                  </a:cubicBezTo>
                  <a:cubicBezTo>
                    <a:pt x="6" y="1"/>
                    <a:pt x="0" y="0"/>
                    <a:pt x="0" y="0"/>
                  </a:cubicBezTo>
                  <a:cubicBezTo>
                    <a:pt x="0" y="0"/>
                    <a:pt x="0" y="0"/>
                    <a:pt x="0" y="0"/>
                  </a:cubicBezTo>
                  <a:cubicBezTo>
                    <a:pt x="0" y="0"/>
                    <a:pt x="0" y="0"/>
                    <a:pt x="0" y="0"/>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7">
              <a:extLst>
                <a:ext uri="{FF2B5EF4-FFF2-40B4-BE49-F238E27FC236}">
                  <a16:creationId xmlns:a16="http://schemas.microsoft.com/office/drawing/2014/main" id="{5CB6DBE1-28B8-4CD7-B580-CD16D1899A76}"/>
                </a:ext>
              </a:extLst>
            </p:cNvPr>
            <p:cNvSpPr>
              <a:spLocks/>
            </p:cNvSpPr>
            <p:nvPr/>
          </p:nvSpPr>
          <p:spPr bwMode="auto">
            <a:xfrm>
              <a:off x="8245475" y="2947988"/>
              <a:ext cx="293687" cy="3175"/>
            </a:xfrm>
            <a:custGeom>
              <a:avLst/>
              <a:gdLst>
                <a:gd name="T0" fmla="*/ 0 w 98"/>
                <a:gd name="T1" fmla="*/ 1 h 1"/>
                <a:gd name="T2" fmla="*/ 15 w 98"/>
                <a:gd name="T3" fmla="*/ 0 h 1"/>
                <a:gd name="T4" fmla="*/ 22 w 98"/>
                <a:gd name="T5" fmla="*/ 0 h 1"/>
                <a:gd name="T6" fmla="*/ 31 w 98"/>
                <a:gd name="T7" fmla="*/ 0 h 1"/>
                <a:gd name="T8" fmla="*/ 49 w 98"/>
                <a:gd name="T9" fmla="*/ 0 h 1"/>
                <a:gd name="T10" fmla="*/ 67 w 98"/>
                <a:gd name="T11" fmla="*/ 0 h 1"/>
                <a:gd name="T12" fmla="*/ 82 w 98"/>
                <a:gd name="T13" fmla="*/ 0 h 1"/>
                <a:gd name="T14" fmla="*/ 98 w 98"/>
                <a:gd name="T15" fmla="*/ 1 h 1"/>
                <a:gd name="T16" fmla="*/ 98 w 98"/>
                <a:gd name="T17" fmla="*/ 1 h 1"/>
                <a:gd name="T18" fmla="*/ 98 w 98"/>
                <a:gd name="T19" fmla="*/ 1 h 1"/>
                <a:gd name="T20" fmla="*/ 82 w 98"/>
                <a:gd name="T21" fmla="*/ 1 h 1"/>
                <a:gd name="T22" fmla="*/ 67 w 98"/>
                <a:gd name="T23" fmla="*/ 1 h 1"/>
                <a:gd name="T24" fmla="*/ 49 w 98"/>
                <a:gd name="T25" fmla="*/ 1 h 1"/>
                <a:gd name="T26" fmla="*/ 31 w 98"/>
                <a:gd name="T27" fmla="*/ 1 h 1"/>
                <a:gd name="T28" fmla="*/ 22 w 98"/>
                <a:gd name="T29" fmla="*/ 1 h 1"/>
                <a:gd name="T30" fmla="*/ 15 w 98"/>
                <a:gd name="T31" fmla="*/ 1 h 1"/>
                <a:gd name="T32" fmla="*/ 0 w 98"/>
                <a:gd name="T33" fmla="*/ 1 h 1"/>
                <a:gd name="T34" fmla="*/ 0 w 98"/>
                <a:gd name="T35" fmla="*/ 1 h 1"/>
                <a:gd name="T36" fmla="*/ 0 w 98"/>
                <a:gd name="T3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
                  <a:moveTo>
                    <a:pt x="0" y="1"/>
                  </a:moveTo>
                  <a:cubicBezTo>
                    <a:pt x="0" y="1"/>
                    <a:pt x="6" y="0"/>
                    <a:pt x="15" y="0"/>
                  </a:cubicBezTo>
                  <a:cubicBezTo>
                    <a:pt x="17" y="0"/>
                    <a:pt x="20" y="0"/>
                    <a:pt x="22" y="0"/>
                  </a:cubicBezTo>
                  <a:cubicBezTo>
                    <a:pt x="25" y="0"/>
                    <a:pt x="28" y="0"/>
                    <a:pt x="31" y="0"/>
                  </a:cubicBezTo>
                  <a:cubicBezTo>
                    <a:pt x="37" y="0"/>
                    <a:pt x="43" y="0"/>
                    <a:pt x="49" y="0"/>
                  </a:cubicBezTo>
                  <a:cubicBezTo>
                    <a:pt x="55" y="0"/>
                    <a:pt x="61" y="0"/>
                    <a:pt x="67" y="0"/>
                  </a:cubicBezTo>
                  <a:cubicBezTo>
                    <a:pt x="72" y="0"/>
                    <a:pt x="78" y="0"/>
                    <a:pt x="82" y="0"/>
                  </a:cubicBezTo>
                  <a:cubicBezTo>
                    <a:pt x="92" y="0"/>
                    <a:pt x="98" y="1"/>
                    <a:pt x="98" y="1"/>
                  </a:cubicBezTo>
                  <a:cubicBezTo>
                    <a:pt x="98" y="1"/>
                    <a:pt x="98" y="1"/>
                    <a:pt x="98" y="1"/>
                  </a:cubicBezTo>
                  <a:cubicBezTo>
                    <a:pt x="98" y="1"/>
                    <a:pt x="98" y="1"/>
                    <a:pt x="98" y="1"/>
                  </a:cubicBezTo>
                  <a:cubicBezTo>
                    <a:pt x="98" y="1"/>
                    <a:pt x="92" y="1"/>
                    <a:pt x="82" y="1"/>
                  </a:cubicBezTo>
                  <a:cubicBezTo>
                    <a:pt x="78" y="1"/>
                    <a:pt x="72" y="1"/>
                    <a:pt x="67" y="1"/>
                  </a:cubicBezTo>
                  <a:cubicBezTo>
                    <a:pt x="61" y="1"/>
                    <a:pt x="55" y="1"/>
                    <a:pt x="49" y="1"/>
                  </a:cubicBezTo>
                  <a:cubicBezTo>
                    <a:pt x="43" y="1"/>
                    <a:pt x="37" y="1"/>
                    <a:pt x="31" y="1"/>
                  </a:cubicBezTo>
                  <a:cubicBezTo>
                    <a:pt x="28" y="1"/>
                    <a:pt x="25" y="1"/>
                    <a:pt x="22" y="1"/>
                  </a:cubicBezTo>
                  <a:cubicBezTo>
                    <a:pt x="20" y="1"/>
                    <a:pt x="17" y="1"/>
                    <a:pt x="15" y="1"/>
                  </a:cubicBezTo>
                  <a:cubicBezTo>
                    <a:pt x="6" y="1"/>
                    <a:pt x="0" y="1"/>
                    <a:pt x="0" y="1"/>
                  </a:cubicBezTo>
                  <a:cubicBezTo>
                    <a:pt x="0" y="1"/>
                    <a:pt x="0" y="1"/>
                    <a:pt x="0" y="1"/>
                  </a:cubicBezTo>
                  <a:cubicBezTo>
                    <a:pt x="0" y="1"/>
                    <a:pt x="0" y="1"/>
                    <a:pt x="0" y="1"/>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8">
              <a:extLst>
                <a:ext uri="{FF2B5EF4-FFF2-40B4-BE49-F238E27FC236}">
                  <a16:creationId xmlns:a16="http://schemas.microsoft.com/office/drawing/2014/main" id="{6DDE2A65-2DEE-4862-9EA7-E75323BF952C}"/>
                </a:ext>
              </a:extLst>
            </p:cNvPr>
            <p:cNvSpPr>
              <a:spLocks/>
            </p:cNvSpPr>
            <p:nvPr/>
          </p:nvSpPr>
          <p:spPr bwMode="auto">
            <a:xfrm>
              <a:off x="8245475" y="2974975"/>
              <a:ext cx="195262" cy="4762"/>
            </a:xfrm>
            <a:custGeom>
              <a:avLst/>
              <a:gdLst>
                <a:gd name="T0" fmla="*/ 0 w 65"/>
                <a:gd name="T1" fmla="*/ 1 h 2"/>
                <a:gd name="T2" fmla="*/ 10 w 65"/>
                <a:gd name="T3" fmla="*/ 0 h 2"/>
                <a:gd name="T4" fmla="*/ 32 w 65"/>
                <a:gd name="T5" fmla="*/ 0 h 2"/>
                <a:gd name="T6" fmla="*/ 44 w 65"/>
                <a:gd name="T7" fmla="*/ 0 h 2"/>
                <a:gd name="T8" fmla="*/ 50 w 65"/>
                <a:gd name="T9" fmla="*/ 0 h 2"/>
                <a:gd name="T10" fmla="*/ 55 w 65"/>
                <a:gd name="T11" fmla="*/ 0 h 2"/>
                <a:gd name="T12" fmla="*/ 65 w 65"/>
                <a:gd name="T13" fmla="*/ 1 h 2"/>
                <a:gd name="T14" fmla="*/ 65 w 65"/>
                <a:gd name="T15" fmla="*/ 1 h 2"/>
                <a:gd name="T16" fmla="*/ 65 w 65"/>
                <a:gd name="T17" fmla="*/ 1 h 2"/>
                <a:gd name="T18" fmla="*/ 55 w 65"/>
                <a:gd name="T19" fmla="*/ 1 h 2"/>
                <a:gd name="T20" fmla="*/ 50 w 65"/>
                <a:gd name="T21" fmla="*/ 1 h 2"/>
                <a:gd name="T22" fmla="*/ 44 w 65"/>
                <a:gd name="T23" fmla="*/ 1 h 2"/>
                <a:gd name="T24" fmla="*/ 32 w 65"/>
                <a:gd name="T25" fmla="*/ 1 h 2"/>
                <a:gd name="T26" fmla="*/ 10 w 65"/>
                <a:gd name="T27" fmla="*/ 1 h 2"/>
                <a:gd name="T28" fmla="*/ 0 w 65"/>
                <a:gd name="T29" fmla="*/ 1 h 2"/>
                <a:gd name="T30" fmla="*/ 0 w 65"/>
                <a:gd name="T31" fmla="*/ 1 h 2"/>
                <a:gd name="T32" fmla="*/ 0 w 65"/>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2">
                  <a:moveTo>
                    <a:pt x="0" y="1"/>
                  </a:moveTo>
                  <a:cubicBezTo>
                    <a:pt x="0" y="1"/>
                    <a:pt x="4" y="0"/>
                    <a:pt x="10" y="0"/>
                  </a:cubicBezTo>
                  <a:cubicBezTo>
                    <a:pt x="16" y="0"/>
                    <a:pt x="24" y="0"/>
                    <a:pt x="32" y="0"/>
                  </a:cubicBezTo>
                  <a:cubicBezTo>
                    <a:pt x="36" y="1"/>
                    <a:pt x="40" y="1"/>
                    <a:pt x="44" y="0"/>
                  </a:cubicBezTo>
                  <a:cubicBezTo>
                    <a:pt x="46" y="0"/>
                    <a:pt x="48" y="0"/>
                    <a:pt x="50" y="0"/>
                  </a:cubicBezTo>
                  <a:cubicBezTo>
                    <a:pt x="51" y="0"/>
                    <a:pt x="53" y="0"/>
                    <a:pt x="55" y="0"/>
                  </a:cubicBezTo>
                  <a:cubicBezTo>
                    <a:pt x="61" y="0"/>
                    <a:pt x="65" y="1"/>
                    <a:pt x="65" y="1"/>
                  </a:cubicBezTo>
                  <a:cubicBezTo>
                    <a:pt x="65" y="1"/>
                    <a:pt x="65" y="1"/>
                    <a:pt x="65" y="1"/>
                  </a:cubicBezTo>
                  <a:cubicBezTo>
                    <a:pt x="65" y="1"/>
                    <a:pt x="65" y="1"/>
                    <a:pt x="65" y="1"/>
                  </a:cubicBezTo>
                  <a:cubicBezTo>
                    <a:pt x="65" y="1"/>
                    <a:pt x="61" y="1"/>
                    <a:pt x="55" y="1"/>
                  </a:cubicBezTo>
                  <a:cubicBezTo>
                    <a:pt x="53" y="1"/>
                    <a:pt x="51" y="1"/>
                    <a:pt x="50" y="1"/>
                  </a:cubicBezTo>
                  <a:cubicBezTo>
                    <a:pt x="48" y="1"/>
                    <a:pt x="46" y="1"/>
                    <a:pt x="44" y="1"/>
                  </a:cubicBezTo>
                  <a:cubicBezTo>
                    <a:pt x="40" y="1"/>
                    <a:pt x="36" y="1"/>
                    <a:pt x="32" y="1"/>
                  </a:cubicBezTo>
                  <a:cubicBezTo>
                    <a:pt x="24" y="2"/>
                    <a:pt x="16" y="2"/>
                    <a:pt x="10" y="1"/>
                  </a:cubicBezTo>
                  <a:cubicBezTo>
                    <a:pt x="4" y="1"/>
                    <a:pt x="0" y="1"/>
                    <a:pt x="0" y="1"/>
                  </a:cubicBezTo>
                  <a:cubicBezTo>
                    <a:pt x="0" y="1"/>
                    <a:pt x="0" y="1"/>
                    <a:pt x="0" y="1"/>
                  </a:cubicBezTo>
                  <a:cubicBezTo>
                    <a:pt x="0" y="1"/>
                    <a:pt x="0" y="1"/>
                    <a:pt x="0" y="1"/>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9">
              <a:extLst>
                <a:ext uri="{FF2B5EF4-FFF2-40B4-BE49-F238E27FC236}">
                  <a16:creationId xmlns:a16="http://schemas.microsoft.com/office/drawing/2014/main" id="{6183C92B-9675-4922-A332-CAC0907B70EB}"/>
                </a:ext>
              </a:extLst>
            </p:cNvPr>
            <p:cNvSpPr>
              <a:spLocks/>
            </p:cNvSpPr>
            <p:nvPr/>
          </p:nvSpPr>
          <p:spPr bwMode="auto">
            <a:xfrm>
              <a:off x="7718425" y="3452813"/>
              <a:ext cx="293687" cy="0"/>
            </a:xfrm>
            <a:custGeom>
              <a:avLst/>
              <a:gdLst>
                <a:gd name="T0" fmla="*/ 0 w 98"/>
                <a:gd name="T1" fmla="*/ 15 w 98"/>
                <a:gd name="T2" fmla="*/ 23 w 98"/>
                <a:gd name="T3" fmla="*/ 31 w 98"/>
                <a:gd name="T4" fmla="*/ 49 w 98"/>
                <a:gd name="T5" fmla="*/ 67 w 98"/>
                <a:gd name="T6" fmla="*/ 83 w 98"/>
                <a:gd name="T7" fmla="*/ 98 w 98"/>
                <a:gd name="T8" fmla="*/ 98 w 98"/>
                <a:gd name="T9" fmla="*/ 98 w 98"/>
                <a:gd name="T10" fmla="*/ 83 w 98"/>
                <a:gd name="T11" fmla="*/ 67 w 98"/>
                <a:gd name="T12" fmla="*/ 49 w 98"/>
                <a:gd name="T13" fmla="*/ 31 w 98"/>
                <a:gd name="T14" fmla="*/ 23 w 98"/>
                <a:gd name="T15" fmla="*/ 15 w 98"/>
                <a:gd name="T16" fmla="*/ 0 w 98"/>
                <a:gd name="T17" fmla="*/ 0 w 98"/>
                <a:gd name="T18" fmla="*/ 0 w 9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Lst>
              <a:rect l="0" t="0" r="r" b="b"/>
              <a:pathLst>
                <a:path w="98">
                  <a:moveTo>
                    <a:pt x="0" y="0"/>
                  </a:moveTo>
                  <a:cubicBezTo>
                    <a:pt x="0" y="0"/>
                    <a:pt x="6" y="0"/>
                    <a:pt x="15" y="0"/>
                  </a:cubicBezTo>
                  <a:cubicBezTo>
                    <a:pt x="18" y="0"/>
                    <a:pt x="20" y="0"/>
                    <a:pt x="23" y="0"/>
                  </a:cubicBezTo>
                  <a:cubicBezTo>
                    <a:pt x="25" y="0"/>
                    <a:pt x="28" y="0"/>
                    <a:pt x="31" y="0"/>
                  </a:cubicBezTo>
                  <a:cubicBezTo>
                    <a:pt x="37" y="0"/>
                    <a:pt x="43" y="0"/>
                    <a:pt x="49" y="0"/>
                  </a:cubicBezTo>
                  <a:cubicBezTo>
                    <a:pt x="55" y="0"/>
                    <a:pt x="61" y="0"/>
                    <a:pt x="67" y="0"/>
                  </a:cubicBezTo>
                  <a:cubicBezTo>
                    <a:pt x="73" y="0"/>
                    <a:pt x="78" y="0"/>
                    <a:pt x="83" y="0"/>
                  </a:cubicBezTo>
                  <a:cubicBezTo>
                    <a:pt x="92" y="0"/>
                    <a:pt x="98" y="0"/>
                    <a:pt x="98" y="0"/>
                  </a:cubicBezTo>
                  <a:cubicBezTo>
                    <a:pt x="98" y="0"/>
                    <a:pt x="98" y="0"/>
                    <a:pt x="98" y="0"/>
                  </a:cubicBezTo>
                  <a:cubicBezTo>
                    <a:pt x="98" y="0"/>
                    <a:pt x="98" y="0"/>
                    <a:pt x="98" y="0"/>
                  </a:cubicBezTo>
                  <a:cubicBezTo>
                    <a:pt x="98" y="0"/>
                    <a:pt x="92" y="0"/>
                    <a:pt x="83" y="0"/>
                  </a:cubicBezTo>
                  <a:cubicBezTo>
                    <a:pt x="78" y="0"/>
                    <a:pt x="73" y="0"/>
                    <a:pt x="67" y="0"/>
                  </a:cubicBezTo>
                  <a:cubicBezTo>
                    <a:pt x="61" y="0"/>
                    <a:pt x="55" y="0"/>
                    <a:pt x="49" y="0"/>
                  </a:cubicBezTo>
                  <a:cubicBezTo>
                    <a:pt x="43" y="0"/>
                    <a:pt x="37" y="0"/>
                    <a:pt x="31" y="0"/>
                  </a:cubicBezTo>
                  <a:cubicBezTo>
                    <a:pt x="28" y="0"/>
                    <a:pt x="25" y="0"/>
                    <a:pt x="23" y="0"/>
                  </a:cubicBezTo>
                  <a:cubicBezTo>
                    <a:pt x="20" y="0"/>
                    <a:pt x="18" y="0"/>
                    <a:pt x="15" y="0"/>
                  </a:cubicBezTo>
                  <a:cubicBezTo>
                    <a:pt x="6" y="0"/>
                    <a:pt x="0" y="0"/>
                    <a:pt x="0" y="0"/>
                  </a:cubicBezTo>
                  <a:cubicBezTo>
                    <a:pt x="0" y="0"/>
                    <a:pt x="0" y="0"/>
                    <a:pt x="0" y="0"/>
                  </a:cubicBezTo>
                  <a:cubicBezTo>
                    <a:pt x="0" y="0"/>
                    <a:pt x="0" y="0"/>
                    <a:pt x="0" y="0"/>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0">
              <a:extLst>
                <a:ext uri="{FF2B5EF4-FFF2-40B4-BE49-F238E27FC236}">
                  <a16:creationId xmlns:a16="http://schemas.microsoft.com/office/drawing/2014/main" id="{BF1A5B3A-F98A-4A8B-9FF3-9CD5F600DC1F}"/>
                </a:ext>
              </a:extLst>
            </p:cNvPr>
            <p:cNvSpPr>
              <a:spLocks/>
            </p:cNvSpPr>
            <p:nvPr/>
          </p:nvSpPr>
          <p:spPr bwMode="auto">
            <a:xfrm>
              <a:off x="7718425" y="3460750"/>
              <a:ext cx="293687" cy="3175"/>
            </a:xfrm>
            <a:custGeom>
              <a:avLst/>
              <a:gdLst>
                <a:gd name="T0" fmla="*/ 0 w 98"/>
                <a:gd name="T1" fmla="*/ 1 h 1"/>
                <a:gd name="T2" fmla="*/ 15 w 98"/>
                <a:gd name="T3" fmla="*/ 0 h 1"/>
                <a:gd name="T4" fmla="*/ 31 w 98"/>
                <a:gd name="T5" fmla="*/ 0 h 1"/>
                <a:gd name="T6" fmla="*/ 49 w 98"/>
                <a:gd name="T7" fmla="*/ 0 h 1"/>
                <a:gd name="T8" fmla="*/ 67 w 98"/>
                <a:gd name="T9" fmla="*/ 0 h 1"/>
                <a:gd name="T10" fmla="*/ 75 w 98"/>
                <a:gd name="T11" fmla="*/ 0 h 1"/>
                <a:gd name="T12" fmla="*/ 83 w 98"/>
                <a:gd name="T13" fmla="*/ 0 h 1"/>
                <a:gd name="T14" fmla="*/ 98 w 98"/>
                <a:gd name="T15" fmla="*/ 1 h 1"/>
                <a:gd name="T16" fmla="*/ 98 w 98"/>
                <a:gd name="T17" fmla="*/ 1 h 1"/>
                <a:gd name="T18" fmla="*/ 98 w 98"/>
                <a:gd name="T19" fmla="*/ 1 h 1"/>
                <a:gd name="T20" fmla="*/ 83 w 98"/>
                <a:gd name="T21" fmla="*/ 1 h 1"/>
                <a:gd name="T22" fmla="*/ 75 w 98"/>
                <a:gd name="T23" fmla="*/ 1 h 1"/>
                <a:gd name="T24" fmla="*/ 67 w 98"/>
                <a:gd name="T25" fmla="*/ 1 h 1"/>
                <a:gd name="T26" fmla="*/ 49 w 98"/>
                <a:gd name="T27" fmla="*/ 1 h 1"/>
                <a:gd name="T28" fmla="*/ 31 w 98"/>
                <a:gd name="T29" fmla="*/ 1 h 1"/>
                <a:gd name="T30" fmla="*/ 15 w 98"/>
                <a:gd name="T31" fmla="*/ 1 h 1"/>
                <a:gd name="T32" fmla="*/ 0 w 98"/>
                <a:gd name="T33" fmla="*/ 1 h 1"/>
                <a:gd name="T34" fmla="*/ 0 w 98"/>
                <a:gd name="T35" fmla="*/ 1 h 1"/>
                <a:gd name="T36" fmla="*/ 0 w 98"/>
                <a:gd name="T3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
                  <a:moveTo>
                    <a:pt x="0" y="1"/>
                  </a:moveTo>
                  <a:cubicBezTo>
                    <a:pt x="0" y="1"/>
                    <a:pt x="6" y="0"/>
                    <a:pt x="15" y="0"/>
                  </a:cubicBezTo>
                  <a:cubicBezTo>
                    <a:pt x="20" y="0"/>
                    <a:pt x="25" y="0"/>
                    <a:pt x="31" y="0"/>
                  </a:cubicBezTo>
                  <a:cubicBezTo>
                    <a:pt x="37" y="0"/>
                    <a:pt x="43" y="0"/>
                    <a:pt x="49" y="0"/>
                  </a:cubicBezTo>
                  <a:cubicBezTo>
                    <a:pt x="55" y="0"/>
                    <a:pt x="61" y="0"/>
                    <a:pt x="67" y="0"/>
                  </a:cubicBezTo>
                  <a:cubicBezTo>
                    <a:pt x="70" y="0"/>
                    <a:pt x="73" y="0"/>
                    <a:pt x="75" y="0"/>
                  </a:cubicBezTo>
                  <a:cubicBezTo>
                    <a:pt x="78" y="0"/>
                    <a:pt x="80" y="0"/>
                    <a:pt x="83" y="0"/>
                  </a:cubicBezTo>
                  <a:cubicBezTo>
                    <a:pt x="92" y="0"/>
                    <a:pt x="98" y="1"/>
                    <a:pt x="98" y="1"/>
                  </a:cubicBezTo>
                  <a:cubicBezTo>
                    <a:pt x="98" y="1"/>
                    <a:pt x="98" y="1"/>
                    <a:pt x="98" y="1"/>
                  </a:cubicBezTo>
                  <a:cubicBezTo>
                    <a:pt x="98" y="1"/>
                    <a:pt x="98" y="1"/>
                    <a:pt x="98" y="1"/>
                  </a:cubicBezTo>
                  <a:cubicBezTo>
                    <a:pt x="98" y="1"/>
                    <a:pt x="92" y="1"/>
                    <a:pt x="83" y="1"/>
                  </a:cubicBezTo>
                  <a:cubicBezTo>
                    <a:pt x="80" y="1"/>
                    <a:pt x="78" y="1"/>
                    <a:pt x="75" y="1"/>
                  </a:cubicBezTo>
                  <a:cubicBezTo>
                    <a:pt x="73" y="1"/>
                    <a:pt x="70" y="1"/>
                    <a:pt x="67" y="1"/>
                  </a:cubicBezTo>
                  <a:cubicBezTo>
                    <a:pt x="61" y="1"/>
                    <a:pt x="55" y="1"/>
                    <a:pt x="49" y="1"/>
                  </a:cubicBezTo>
                  <a:cubicBezTo>
                    <a:pt x="43" y="1"/>
                    <a:pt x="37" y="1"/>
                    <a:pt x="31" y="1"/>
                  </a:cubicBezTo>
                  <a:cubicBezTo>
                    <a:pt x="25" y="1"/>
                    <a:pt x="20" y="1"/>
                    <a:pt x="15" y="1"/>
                  </a:cubicBezTo>
                  <a:cubicBezTo>
                    <a:pt x="6" y="1"/>
                    <a:pt x="0" y="1"/>
                    <a:pt x="0" y="1"/>
                  </a:cubicBezTo>
                  <a:cubicBezTo>
                    <a:pt x="0" y="1"/>
                    <a:pt x="0" y="1"/>
                    <a:pt x="0" y="1"/>
                  </a:cubicBezTo>
                  <a:cubicBezTo>
                    <a:pt x="0" y="1"/>
                    <a:pt x="0" y="1"/>
                    <a:pt x="0" y="1"/>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1">
              <a:extLst>
                <a:ext uri="{FF2B5EF4-FFF2-40B4-BE49-F238E27FC236}">
                  <a16:creationId xmlns:a16="http://schemas.microsoft.com/office/drawing/2014/main" id="{AAA0EF81-1E8C-41C3-915C-8C082EC039F9}"/>
                </a:ext>
              </a:extLst>
            </p:cNvPr>
            <p:cNvSpPr>
              <a:spLocks/>
            </p:cNvSpPr>
            <p:nvPr/>
          </p:nvSpPr>
          <p:spPr bwMode="auto">
            <a:xfrm>
              <a:off x="7718425" y="3473450"/>
              <a:ext cx="293687" cy="3175"/>
            </a:xfrm>
            <a:custGeom>
              <a:avLst/>
              <a:gdLst>
                <a:gd name="T0" fmla="*/ 0 w 98"/>
                <a:gd name="T1" fmla="*/ 0 h 1"/>
                <a:gd name="T2" fmla="*/ 15 w 98"/>
                <a:gd name="T3" fmla="*/ 0 h 1"/>
                <a:gd name="T4" fmla="*/ 23 w 98"/>
                <a:gd name="T5" fmla="*/ 0 h 1"/>
                <a:gd name="T6" fmla="*/ 31 w 98"/>
                <a:gd name="T7" fmla="*/ 0 h 1"/>
                <a:gd name="T8" fmla="*/ 49 w 98"/>
                <a:gd name="T9" fmla="*/ 0 h 1"/>
                <a:gd name="T10" fmla="*/ 67 w 98"/>
                <a:gd name="T11" fmla="*/ 0 h 1"/>
                <a:gd name="T12" fmla="*/ 83 w 98"/>
                <a:gd name="T13" fmla="*/ 0 h 1"/>
                <a:gd name="T14" fmla="*/ 98 w 98"/>
                <a:gd name="T15" fmla="*/ 0 h 1"/>
                <a:gd name="T16" fmla="*/ 98 w 98"/>
                <a:gd name="T17" fmla="*/ 0 h 1"/>
                <a:gd name="T18" fmla="*/ 98 w 98"/>
                <a:gd name="T19" fmla="*/ 0 h 1"/>
                <a:gd name="T20" fmla="*/ 83 w 98"/>
                <a:gd name="T21" fmla="*/ 1 h 1"/>
                <a:gd name="T22" fmla="*/ 67 w 98"/>
                <a:gd name="T23" fmla="*/ 1 h 1"/>
                <a:gd name="T24" fmla="*/ 49 w 98"/>
                <a:gd name="T25" fmla="*/ 0 h 1"/>
                <a:gd name="T26" fmla="*/ 31 w 98"/>
                <a:gd name="T27" fmla="*/ 0 h 1"/>
                <a:gd name="T28" fmla="*/ 23 w 98"/>
                <a:gd name="T29" fmla="*/ 1 h 1"/>
                <a:gd name="T30" fmla="*/ 15 w 98"/>
                <a:gd name="T31" fmla="*/ 1 h 1"/>
                <a:gd name="T32" fmla="*/ 0 w 98"/>
                <a:gd name="T33" fmla="*/ 0 h 1"/>
                <a:gd name="T34" fmla="*/ 0 w 98"/>
                <a:gd name="T35" fmla="*/ 0 h 1"/>
                <a:gd name="T36" fmla="*/ 0 w 98"/>
                <a:gd name="T3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
                  <a:moveTo>
                    <a:pt x="0" y="0"/>
                  </a:moveTo>
                  <a:cubicBezTo>
                    <a:pt x="0" y="0"/>
                    <a:pt x="6" y="0"/>
                    <a:pt x="15" y="0"/>
                  </a:cubicBezTo>
                  <a:cubicBezTo>
                    <a:pt x="18" y="0"/>
                    <a:pt x="20" y="0"/>
                    <a:pt x="23" y="0"/>
                  </a:cubicBezTo>
                  <a:cubicBezTo>
                    <a:pt x="25" y="0"/>
                    <a:pt x="28" y="0"/>
                    <a:pt x="31" y="0"/>
                  </a:cubicBezTo>
                  <a:cubicBezTo>
                    <a:pt x="37" y="0"/>
                    <a:pt x="43" y="0"/>
                    <a:pt x="49" y="0"/>
                  </a:cubicBezTo>
                  <a:cubicBezTo>
                    <a:pt x="55" y="0"/>
                    <a:pt x="61" y="0"/>
                    <a:pt x="67" y="0"/>
                  </a:cubicBezTo>
                  <a:cubicBezTo>
                    <a:pt x="73" y="0"/>
                    <a:pt x="78" y="0"/>
                    <a:pt x="83" y="0"/>
                  </a:cubicBezTo>
                  <a:cubicBezTo>
                    <a:pt x="92" y="0"/>
                    <a:pt x="98" y="0"/>
                    <a:pt x="98" y="0"/>
                  </a:cubicBezTo>
                  <a:cubicBezTo>
                    <a:pt x="98" y="0"/>
                    <a:pt x="98" y="0"/>
                    <a:pt x="98" y="0"/>
                  </a:cubicBezTo>
                  <a:cubicBezTo>
                    <a:pt x="98" y="0"/>
                    <a:pt x="98" y="0"/>
                    <a:pt x="98" y="0"/>
                  </a:cubicBezTo>
                  <a:cubicBezTo>
                    <a:pt x="98" y="0"/>
                    <a:pt x="92" y="1"/>
                    <a:pt x="83" y="1"/>
                  </a:cubicBezTo>
                  <a:cubicBezTo>
                    <a:pt x="78" y="1"/>
                    <a:pt x="73" y="1"/>
                    <a:pt x="67" y="1"/>
                  </a:cubicBezTo>
                  <a:cubicBezTo>
                    <a:pt x="61" y="1"/>
                    <a:pt x="55" y="1"/>
                    <a:pt x="49" y="0"/>
                  </a:cubicBezTo>
                  <a:cubicBezTo>
                    <a:pt x="43" y="0"/>
                    <a:pt x="37" y="0"/>
                    <a:pt x="31" y="0"/>
                  </a:cubicBezTo>
                  <a:cubicBezTo>
                    <a:pt x="28" y="1"/>
                    <a:pt x="25" y="1"/>
                    <a:pt x="23" y="1"/>
                  </a:cubicBezTo>
                  <a:cubicBezTo>
                    <a:pt x="20" y="1"/>
                    <a:pt x="18" y="1"/>
                    <a:pt x="15" y="1"/>
                  </a:cubicBezTo>
                  <a:cubicBezTo>
                    <a:pt x="6" y="1"/>
                    <a:pt x="0" y="0"/>
                    <a:pt x="0" y="0"/>
                  </a:cubicBezTo>
                  <a:cubicBezTo>
                    <a:pt x="0" y="0"/>
                    <a:pt x="0" y="0"/>
                    <a:pt x="0" y="0"/>
                  </a:cubicBezTo>
                  <a:cubicBezTo>
                    <a:pt x="0" y="0"/>
                    <a:pt x="0" y="0"/>
                    <a:pt x="0" y="0"/>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2">
              <a:extLst>
                <a:ext uri="{FF2B5EF4-FFF2-40B4-BE49-F238E27FC236}">
                  <a16:creationId xmlns:a16="http://schemas.microsoft.com/office/drawing/2014/main" id="{31652C55-C77B-4996-8DF0-C80218747206}"/>
                </a:ext>
              </a:extLst>
            </p:cNvPr>
            <p:cNvSpPr>
              <a:spLocks/>
            </p:cNvSpPr>
            <p:nvPr/>
          </p:nvSpPr>
          <p:spPr bwMode="auto">
            <a:xfrm>
              <a:off x="7718425" y="3484563"/>
              <a:ext cx="293687" cy="0"/>
            </a:xfrm>
            <a:custGeom>
              <a:avLst/>
              <a:gdLst>
                <a:gd name="T0" fmla="*/ 0 w 98"/>
                <a:gd name="T1" fmla="*/ 15 w 98"/>
                <a:gd name="T2" fmla="*/ 31 w 98"/>
                <a:gd name="T3" fmla="*/ 49 w 98"/>
                <a:gd name="T4" fmla="*/ 67 w 98"/>
                <a:gd name="T5" fmla="*/ 75 w 98"/>
                <a:gd name="T6" fmla="*/ 83 w 98"/>
                <a:gd name="T7" fmla="*/ 98 w 98"/>
                <a:gd name="T8" fmla="*/ 98 w 98"/>
                <a:gd name="T9" fmla="*/ 98 w 98"/>
                <a:gd name="T10" fmla="*/ 83 w 98"/>
                <a:gd name="T11" fmla="*/ 75 w 98"/>
                <a:gd name="T12" fmla="*/ 67 w 98"/>
                <a:gd name="T13" fmla="*/ 49 w 98"/>
                <a:gd name="T14" fmla="*/ 31 w 98"/>
                <a:gd name="T15" fmla="*/ 15 w 98"/>
                <a:gd name="T16" fmla="*/ 0 w 98"/>
                <a:gd name="T17" fmla="*/ 0 w 98"/>
                <a:gd name="T18" fmla="*/ 0 w 9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Lst>
              <a:rect l="0" t="0" r="r" b="b"/>
              <a:pathLst>
                <a:path w="98">
                  <a:moveTo>
                    <a:pt x="0" y="0"/>
                  </a:moveTo>
                  <a:cubicBezTo>
                    <a:pt x="0" y="0"/>
                    <a:pt x="6" y="0"/>
                    <a:pt x="15" y="0"/>
                  </a:cubicBezTo>
                  <a:cubicBezTo>
                    <a:pt x="20" y="0"/>
                    <a:pt x="25" y="0"/>
                    <a:pt x="31" y="0"/>
                  </a:cubicBezTo>
                  <a:cubicBezTo>
                    <a:pt x="37" y="0"/>
                    <a:pt x="43" y="0"/>
                    <a:pt x="49" y="0"/>
                  </a:cubicBezTo>
                  <a:cubicBezTo>
                    <a:pt x="55" y="0"/>
                    <a:pt x="61" y="0"/>
                    <a:pt x="67" y="0"/>
                  </a:cubicBezTo>
                  <a:cubicBezTo>
                    <a:pt x="70" y="0"/>
                    <a:pt x="73" y="0"/>
                    <a:pt x="75" y="0"/>
                  </a:cubicBezTo>
                  <a:cubicBezTo>
                    <a:pt x="78" y="0"/>
                    <a:pt x="80" y="0"/>
                    <a:pt x="83" y="0"/>
                  </a:cubicBezTo>
                  <a:cubicBezTo>
                    <a:pt x="92" y="0"/>
                    <a:pt x="98" y="0"/>
                    <a:pt x="98" y="0"/>
                  </a:cubicBezTo>
                  <a:cubicBezTo>
                    <a:pt x="98" y="0"/>
                    <a:pt x="98" y="0"/>
                    <a:pt x="98" y="0"/>
                  </a:cubicBezTo>
                  <a:cubicBezTo>
                    <a:pt x="98" y="0"/>
                    <a:pt x="98" y="0"/>
                    <a:pt x="98" y="0"/>
                  </a:cubicBezTo>
                  <a:cubicBezTo>
                    <a:pt x="98" y="0"/>
                    <a:pt x="92" y="0"/>
                    <a:pt x="83" y="0"/>
                  </a:cubicBezTo>
                  <a:cubicBezTo>
                    <a:pt x="80" y="0"/>
                    <a:pt x="78" y="0"/>
                    <a:pt x="75" y="0"/>
                  </a:cubicBezTo>
                  <a:cubicBezTo>
                    <a:pt x="73" y="0"/>
                    <a:pt x="70" y="0"/>
                    <a:pt x="67" y="0"/>
                  </a:cubicBezTo>
                  <a:cubicBezTo>
                    <a:pt x="61" y="0"/>
                    <a:pt x="55" y="0"/>
                    <a:pt x="49" y="0"/>
                  </a:cubicBezTo>
                  <a:cubicBezTo>
                    <a:pt x="43" y="0"/>
                    <a:pt x="37" y="0"/>
                    <a:pt x="31" y="0"/>
                  </a:cubicBezTo>
                  <a:cubicBezTo>
                    <a:pt x="25" y="0"/>
                    <a:pt x="20" y="0"/>
                    <a:pt x="15" y="0"/>
                  </a:cubicBezTo>
                  <a:cubicBezTo>
                    <a:pt x="6" y="0"/>
                    <a:pt x="0" y="0"/>
                    <a:pt x="0" y="0"/>
                  </a:cubicBezTo>
                  <a:cubicBezTo>
                    <a:pt x="0" y="0"/>
                    <a:pt x="0" y="0"/>
                    <a:pt x="0" y="0"/>
                  </a:cubicBezTo>
                  <a:cubicBezTo>
                    <a:pt x="0" y="0"/>
                    <a:pt x="0" y="0"/>
                    <a:pt x="0" y="0"/>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
              <a:extLst>
                <a:ext uri="{FF2B5EF4-FFF2-40B4-BE49-F238E27FC236}">
                  <a16:creationId xmlns:a16="http://schemas.microsoft.com/office/drawing/2014/main" id="{7D86AC74-2F2C-4C70-9312-EEA941DE5AF4}"/>
                </a:ext>
              </a:extLst>
            </p:cNvPr>
            <p:cNvSpPr>
              <a:spLocks/>
            </p:cNvSpPr>
            <p:nvPr/>
          </p:nvSpPr>
          <p:spPr bwMode="auto">
            <a:xfrm>
              <a:off x="7718425" y="3497263"/>
              <a:ext cx="293687" cy="0"/>
            </a:xfrm>
            <a:custGeom>
              <a:avLst/>
              <a:gdLst>
                <a:gd name="T0" fmla="*/ 0 w 98"/>
                <a:gd name="T1" fmla="*/ 15 w 98"/>
                <a:gd name="T2" fmla="*/ 23 w 98"/>
                <a:gd name="T3" fmla="*/ 31 w 98"/>
                <a:gd name="T4" fmla="*/ 49 w 98"/>
                <a:gd name="T5" fmla="*/ 67 w 98"/>
                <a:gd name="T6" fmla="*/ 83 w 98"/>
                <a:gd name="T7" fmla="*/ 98 w 98"/>
                <a:gd name="T8" fmla="*/ 98 w 98"/>
                <a:gd name="T9" fmla="*/ 98 w 98"/>
                <a:gd name="T10" fmla="*/ 83 w 98"/>
                <a:gd name="T11" fmla="*/ 67 w 98"/>
                <a:gd name="T12" fmla="*/ 49 w 98"/>
                <a:gd name="T13" fmla="*/ 31 w 98"/>
                <a:gd name="T14" fmla="*/ 23 w 98"/>
                <a:gd name="T15" fmla="*/ 15 w 98"/>
                <a:gd name="T16" fmla="*/ 0 w 98"/>
                <a:gd name="T17" fmla="*/ 0 w 98"/>
                <a:gd name="T18" fmla="*/ 0 w 9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Lst>
              <a:rect l="0" t="0" r="r" b="b"/>
              <a:pathLst>
                <a:path w="98">
                  <a:moveTo>
                    <a:pt x="0" y="0"/>
                  </a:moveTo>
                  <a:cubicBezTo>
                    <a:pt x="0" y="0"/>
                    <a:pt x="6" y="0"/>
                    <a:pt x="15" y="0"/>
                  </a:cubicBezTo>
                  <a:cubicBezTo>
                    <a:pt x="18" y="0"/>
                    <a:pt x="20" y="0"/>
                    <a:pt x="23" y="0"/>
                  </a:cubicBezTo>
                  <a:cubicBezTo>
                    <a:pt x="25" y="0"/>
                    <a:pt x="28" y="0"/>
                    <a:pt x="31" y="0"/>
                  </a:cubicBezTo>
                  <a:cubicBezTo>
                    <a:pt x="37" y="0"/>
                    <a:pt x="43" y="0"/>
                    <a:pt x="49" y="0"/>
                  </a:cubicBezTo>
                  <a:cubicBezTo>
                    <a:pt x="55" y="0"/>
                    <a:pt x="61" y="0"/>
                    <a:pt x="67" y="0"/>
                  </a:cubicBezTo>
                  <a:cubicBezTo>
                    <a:pt x="73" y="0"/>
                    <a:pt x="78" y="0"/>
                    <a:pt x="83" y="0"/>
                  </a:cubicBezTo>
                  <a:cubicBezTo>
                    <a:pt x="92" y="0"/>
                    <a:pt x="98" y="0"/>
                    <a:pt x="98" y="0"/>
                  </a:cubicBezTo>
                  <a:cubicBezTo>
                    <a:pt x="98" y="0"/>
                    <a:pt x="98" y="0"/>
                    <a:pt x="98" y="0"/>
                  </a:cubicBezTo>
                  <a:cubicBezTo>
                    <a:pt x="98" y="0"/>
                    <a:pt x="98" y="0"/>
                    <a:pt x="98" y="0"/>
                  </a:cubicBezTo>
                  <a:cubicBezTo>
                    <a:pt x="98" y="0"/>
                    <a:pt x="92" y="0"/>
                    <a:pt x="83" y="0"/>
                  </a:cubicBezTo>
                  <a:cubicBezTo>
                    <a:pt x="78" y="0"/>
                    <a:pt x="73" y="0"/>
                    <a:pt x="67" y="0"/>
                  </a:cubicBezTo>
                  <a:cubicBezTo>
                    <a:pt x="61" y="0"/>
                    <a:pt x="55" y="0"/>
                    <a:pt x="49" y="0"/>
                  </a:cubicBezTo>
                  <a:cubicBezTo>
                    <a:pt x="43" y="0"/>
                    <a:pt x="37" y="0"/>
                    <a:pt x="31" y="0"/>
                  </a:cubicBezTo>
                  <a:cubicBezTo>
                    <a:pt x="28" y="0"/>
                    <a:pt x="25" y="0"/>
                    <a:pt x="23" y="0"/>
                  </a:cubicBezTo>
                  <a:cubicBezTo>
                    <a:pt x="20" y="0"/>
                    <a:pt x="18" y="0"/>
                    <a:pt x="15" y="0"/>
                  </a:cubicBezTo>
                  <a:cubicBezTo>
                    <a:pt x="6" y="0"/>
                    <a:pt x="0" y="0"/>
                    <a:pt x="0" y="0"/>
                  </a:cubicBezTo>
                  <a:cubicBezTo>
                    <a:pt x="0" y="0"/>
                    <a:pt x="0" y="0"/>
                    <a:pt x="0" y="0"/>
                  </a:cubicBezTo>
                  <a:cubicBezTo>
                    <a:pt x="0" y="0"/>
                    <a:pt x="0" y="0"/>
                    <a:pt x="0" y="0"/>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4">
              <a:extLst>
                <a:ext uri="{FF2B5EF4-FFF2-40B4-BE49-F238E27FC236}">
                  <a16:creationId xmlns:a16="http://schemas.microsoft.com/office/drawing/2014/main" id="{DFF6F1CC-DA48-46C8-8325-1EC3C1EC5C76}"/>
                </a:ext>
              </a:extLst>
            </p:cNvPr>
            <p:cNvSpPr>
              <a:spLocks/>
            </p:cNvSpPr>
            <p:nvPr/>
          </p:nvSpPr>
          <p:spPr bwMode="auto">
            <a:xfrm>
              <a:off x="7718425" y="3506788"/>
              <a:ext cx="195262" cy="3175"/>
            </a:xfrm>
            <a:custGeom>
              <a:avLst/>
              <a:gdLst>
                <a:gd name="T0" fmla="*/ 0 w 65"/>
                <a:gd name="T1" fmla="*/ 1 h 1"/>
                <a:gd name="T2" fmla="*/ 10 w 65"/>
                <a:gd name="T3" fmla="*/ 0 h 1"/>
                <a:gd name="T4" fmla="*/ 33 w 65"/>
                <a:gd name="T5" fmla="*/ 1 h 1"/>
                <a:gd name="T6" fmla="*/ 44 w 65"/>
                <a:gd name="T7" fmla="*/ 1 h 1"/>
                <a:gd name="T8" fmla="*/ 50 w 65"/>
                <a:gd name="T9" fmla="*/ 0 h 1"/>
                <a:gd name="T10" fmla="*/ 55 w 65"/>
                <a:gd name="T11" fmla="*/ 0 h 1"/>
                <a:gd name="T12" fmla="*/ 65 w 65"/>
                <a:gd name="T13" fmla="*/ 1 h 1"/>
                <a:gd name="T14" fmla="*/ 65 w 65"/>
                <a:gd name="T15" fmla="*/ 1 h 1"/>
                <a:gd name="T16" fmla="*/ 65 w 65"/>
                <a:gd name="T17" fmla="*/ 1 h 1"/>
                <a:gd name="T18" fmla="*/ 55 w 65"/>
                <a:gd name="T19" fmla="*/ 1 h 1"/>
                <a:gd name="T20" fmla="*/ 50 w 65"/>
                <a:gd name="T21" fmla="*/ 1 h 1"/>
                <a:gd name="T22" fmla="*/ 44 w 65"/>
                <a:gd name="T23" fmla="*/ 1 h 1"/>
                <a:gd name="T24" fmla="*/ 33 w 65"/>
                <a:gd name="T25" fmla="*/ 1 h 1"/>
                <a:gd name="T26" fmla="*/ 10 w 65"/>
                <a:gd name="T27" fmla="*/ 1 h 1"/>
                <a:gd name="T28" fmla="*/ 0 w 65"/>
                <a:gd name="T29" fmla="*/ 1 h 1"/>
                <a:gd name="T30" fmla="*/ 0 w 65"/>
                <a:gd name="T31" fmla="*/ 1 h 1"/>
                <a:gd name="T32" fmla="*/ 0 w 65"/>
                <a:gd name="T3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
                  <a:moveTo>
                    <a:pt x="0" y="1"/>
                  </a:moveTo>
                  <a:cubicBezTo>
                    <a:pt x="0" y="1"/>
                    <a:pt x="4" y="0"/>
                    <a:pt x="10" y="0"/>
                  </a:cubicBezTo>
                  <a:cubicBezTo>
                    <a:pt x="16" y="0"/>
                    <a:pt x="24" y="0"/>
                    <a:pt x="33" y="1"/>
                  </a:cubicBezTo>
                  <a:cubicBezTo>
                    <a:pt x="37" y="1"/>
                    <a:pt x="41" y="1"/>
                    <a:pt x="44" y="1"/>
                  </a:cubicBezTo>
                  <a:cubicBezTo>
                    <a:pt x="46" y="0"/>
                    <a:pt x="48" y="0"/>
                    <a:pt x="50" y="0"/>
                  </a:cubicBezTo>
                  <a:cubicBezTo>
                    <a:pt x="52" y="0"/>
                    <a:pt x="53" y="0"/>
                    <a:pt x="55" y="0"/>
                  </a:cubicBezTo>
                  <a:cubicBezTo>
                    <a:pt x="61" y="0"/>
                    <a:pt x="65" y="1"/>
                    <a:pt x="65" y="1"/>
                  </a:cubicBezTo>
                  <a:cubicBezTo>
                    <a:pt x="65" y="1"/>
                    <a:pt x="65" y="1"/>
                    <a:pt x="65" y="1"/>
                  </a:cubicBezTo>
                  <a:cubicBezTo>
                    <a:pt x="65" y="1"/>
                    <a:pt x="65" y="1"/>
                    <a:pt x="65" y="1"/>
                  </a:cubicBezTo>
                  <a:cubicBezTo>
                    <a:pt x="65" y="1"/>
                    <a:pt x="61" y="1"/>
                    <a:pt x="55" y="1"/>
                  </a:cubicBezTo>
                  <a:cubicBezTo>
                    <a:pt x="53" y="1"/>
                    <a:pt x="52" y="1"/>
                    <a:pt x="50" y="1"/>
                  </a:cubicBezTo>
                  <a:cubicBezTo>
                    <a:pt x="48" y="1"/>
                    <a:pt x="46" y="1"/>
                    <a:pt x="44" y="1"/>
                  </a:cubicBezTo>
                  <a:cubicBezTo>
                    <a:pt x="41" y="1"/>
                    <a:pt x="37" y="1"/>
                    <a:pt x="33" y="1"/>
                  </a:cubicBezTo>
                  <a:cubicBezTo>
                    <a:pt x="24" y="1"/>
                    <a:pt x="16" y="1"/>
                    <a:pt x="10" y="1"/>
                  </a:cubicBezTo>
                  <a:cubicBezTo>
                    <a:pt x="4" y="1"/>
                    <a:pt x="0" y="1"/>
                    <a:pt x="0" y="1"/>
                  </a:cubicBezTo>
                  <a:cubicBezTo>
                    <a:pt x="0" y="1"/>
                    <a:pt x="0" y="1"/>
                    <a:pt x="0" y="1"/>
                  </a:cubicBezTo>
                  <a:cubicBezTo>
                    <a:pt x="0" y="1"/>
                    <a:pt x="0" y="1"/>
                    <a:pt x="0" y="1"/>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5">
              <a:extLst>
                <a:ext uri="{FF2B5EF4-FFF2-40B4-BE49-F238E27FC236}">
                  <a16:creationId xmlns:a16="http://schemas.microsoft.com/office/drawing/2014/main" id="{DCE56467-3869-4D35-87C7-B308690C6A96}"/>
                </a:ext>
              </a:extLst>
            </p:cNvPr>
            <p:cNvSpPr>
              <a:spLocks/>
            </p:cNvSpPr>
            <p:nvPr/>
          </p:nvSpPr>
          <p:spPr bwMode="auto">
            <a:xfrm>
              <a:off x="7718425" y="3179763"/>
              <a:ext cx="293687" cy="6350"/>
            </a:xfrm>
            <a:custGeom>
              <a:avLst/>
              <a:gdLst>
                <a:gd name="T0" fmla="*/ 0 w 98"/>
                <a:gd name="T1" fmla="*/ 1 h 2"/>
                <a:gd name="T2" fmla="*/ 15 w 98"/>
                <a:gd name="T3" fmla="*/ 0 h 2"/>
                <a:gd name="T4" fmla="*/ 23 w 98"/>
                <a:gd name="T5" fmla="*/ 0 h 2"/>
                <a:gd name="T6" fmla="*/ 31 w 98"/>
                <a:gd name="T7" fmla="*/ 0 h 2"/>
                <a:gd name="T8" fmla="*/ 49 w 98"/>
                <a:gd name="T9" fmla="*/ 0 h 2"/>
                <a:gd name="T10" fmla="*/ 67 w 98"/>
                <a:gd name="T11" fmla="*/ 0 h 2"/>
                <a:gd name="T12" fmla="*/ 83 w 98"/>
                <a:gd name="T13" fmla="*/ 0 h 2"/>
                <a:gd name="T14" fmla="*/ 98 w 98"/>
                <a:gd name="T15" fmla="*/ 1 h 2"/>
                <a:gd name="T16" fmla="*/ 98 w 98"/>
                <a:gd name="T17" fmla="*/ 1 h 2"/>
                <a:gd name="T18" fmla="*/ 98 w 98"/>
                <a:gd name="T19" fmla="*/ 1 h 2"/>
                <a:gd name="T20" fmla="*/ 83 w 98"/>
                <a:gd name="T21" fmla="*/ 1 h 2"/>
                <a:gd name="T22" fmla="*/ 67 w 98"/>
                <a:gd name="T23" fmla="*/ 2 h 2"/>
                <a:gd name="T24" fmla="*/ 49 w 98"/>
                <a:gd name="T25" fmla="*/ 1 h 2"/>
                <a:gd name="T26" fmla="*/ 31 w 98"/>
                <a:gd name="T27" fmla="*/ 1 h 2"/>
                <a:gd name="T28" fmla="*/ 23 w 98"/>
                <a:gd name="T29" fmla="*/ 1 h 2"/>
                <a:gd name="T30" fmla="*/ 15 w 98"/>
                <a:gd name="T31" fmla="*/ 1 h 2"/>
                <a:gd name="T32" fmla="*/ 0 w 98"/>
                <a:gd name="T33" fmla="*/ 1 h 2"/>
                <a:gd name="T34" fmla="*/ 0 w 98"/>
                <a:gd name="T35" fmla="*/ 1 h 2"/>
                <a:gd name="T36" fmla="*/ 0 w 98"/>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2">
                  <a:moveTo>
                    <a:pt x="0" y="1"/>
                  </a:moveTo>
                  <a:cubicBezTo>
                    <a:pt x="0" y="1"/>
                    <a:pt x="6" y="0"/>
                    <a:pt x="15" y="0"/>
                  </a:cubicBezTo>
                  <a:cubicBezTo>
                    <a:pt x="18" y="0"/>
                    <a:pt x="20" y="0"/>
                    <a:pt x="23" y="0"/>
                  </a:cubicBezTo>
                  <a:cubicBezTo>
                    <a:pt x="25" y="0"/>
                    <a:pt x="28" y="0"/>
                    <a:pt x="31" y="0"/>
                  </a:cubicBezTo>
                  <a:cubicBezTo>
                    <a:pt x="37" y="1"/>
                    <a:pt x="43" y="1"/>
                    <a:pt x="49" y="0"/>
                  </a:cubicBezTo>
                  <a:cubicBezTo>
                    <a:pt x="55" y="0"/>
                    <a:pt x="61" y="0"/>
                    <a:pt x="67" y="0"/>
                  </a:cubicBezTo>
                  <a:cubicBezTo>
                    <a:pt x="73" y="0"/>
                    <a:pt x="78" y="0"/>
                    <a:pt x="83" y="0"/>
                  </a:cubicBezTo>
                  <a:cubicBezTo>
                    <a:pt x="92" y="0"/>
                    <a:pt x="98" y="1"/>
                    <a:pt x="98" y="1"/>
                  </a:cubicBezTo>
                  <a:cubicBezTo>
                    <a:pt x="98" y="1"/>
                    <a:pt x="98" y="1"/>
                    <a:pt x="98" y="1"/>
                  </a:cubicBezTo>
                  <a:cubicBezTo>
                    <a:pt x="98" y="1"/>
                    <a:pt x="98" y="1"/>
                    <a:pt x="98" y="1"/>
                  </a:cubicBezTo>
                  <a:cubicBezTo>
                    <a:pt x="98" y="1"/>
                    <a:pt x="92" y="1"/>
                    <a:pt x="83" y="1"/>
                  </a:cubicBezTo>
                  <a:cubicBezTo>
                    <a:pt x="78" y="2"/>
                    <a:pt x="73" y="2"/>
                    <a:pt x="67" y="2"/>
                  </a:cubicBezTo>
                  <a:cubicBezTo>
                    <a:pt x="61" y="2"/>
                    <a:pt x="55" y="1"/>
                    <a:pt x="49" y="1"/>
                  </a:cubicBezTo>
                  <a:cubicBezTo>
                    <a:pt x="43" y="1"/>
                    <a:pt x="37" y="1"/>
                    <a:pt x="31" y="1"/>
                  </a:cubicBezTo>
                  <a:cubicBezTo>
                    <a:pt x="28" y="1"/>
                    <a:pt x="25" y="1"/>
                    <a:pt x="23" y="1"/>
                  </a:cubicBezTo>
                  <a:cubicBezTo>
                    <a:pt x="20" y="2"/>
                    <a:pt x="18" y="1"/>
                    <a:pt x="15" y="1"/>
                  </a:cubicBezTo>
                  <a:cubicBezTo>
                    <a:pt x="6" y="1"/>
                    <a:pt x="0" y="1"/>
                    <a:pt x="0" y="1"/>
                  </a:cubicBezTo>
                  <a:cubicBezTo>
                    <a:pt x="0" y="1"/>
                    <a:pt x="0" y="1"/>
                    <a:pt x="0" y="1"/>
                  </a:cubicBezTo>
                  <a:cubicBezTo>
                    <a:pt x="0" y="1"/>
                    <a:pt x="0" y="1"/>
                    <a:pt x="0" y="1"/>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6">
              <a:extLst>
                <a:ext uri="{FF2B5EF4-FFF2-40B4-BE49-F238E27FC236}">
                  <a16:creationId xmlns:a16="http://schemas.microsoft.com/office/drawing/2014/main" id="{AD14D839-BED0-42E2-94EB-3E2598A393A3}"/>
                </a:ext>
              </a:extLst>
            </p:cNvPr>
            <p:cNvSpPr>
              <a:spLocks/>
            </p:cNvSpPr>
            <p:nvPr/>
          </p:nvSpPr>
          <p:spPr bwMode="auto">
            <a:xfrm>
              <a:off x="7718425" y="3201988"/>
              <a:ext cx="195262" cy="3175"/>
            </a:xfrm>
            <a:custGeom>
              <a:avLst/>
              <a:gdLst>
                <a:gd name="T0" fmla="*/ 0 w 65"/>
                <a:gd name="T1" fmla="*/ 0 h 1"/>
                <a:gd name="T2" fmla="*/ 10 w 65"/>
                <a:gd name="T3" fmla="*/ 0 h 1"/>
                <a:gd name="T4" fmla="*/ 32 w 65"/>
                <a:gd name="T5" fmla="*/ 0 h 1"/>
                <a:gd name="T6" fmla="*/ 44 w 65"/>
                <a:gd name="T7" fmla="*/ 0 h 1"/>
                <a:gd name="T8" fmla="*/ 50 w 65"/>
                <a:gd name="T9" fmla="*/ 0 h 1"/>
                <a:gd name="T10" fmla="*/ 54 w 65"/>
                <a:gd name="T11" fmla="*/ 0 h 1"/>
                <a:gd name="T12" fmla="*/ 65 w 65"/>
                <a:gd name="T13" fmla="*/ 0 h 1"/>
                <a:gd name="T14" fmla="*/ 65 w 65"/>
                <a:gd name="T15" fmla="*/ 0 h 1"/>
                <a:gd name="T16" fmla="*/ 65 w 65"/>
                <a:gd name="T17" fmla="*/ 0 h 1"/>
                <a:gd name="T18" fmla="*/ 54 w 65"/>
                <a:gd name="T19" fmla="*/ 1 h 1"/>
                <a:gd name="T20" fmla="*/ 50 w 65"/>
                <a:gd name="T21" fmla="*/ 1 h 1"/>
                <a:gd name="T22" fmla="*/ 44 w 65"/>
                <a:gd name="T23" fmla="*/ 1 h 1"/>
                <a:gd name="T24" fmla="*/ 32 w 65"/>
                <a:gd name="T25" fmla="*/ 1 h 1"/>
                <a:gd name="T26" fmla="*/ 10 w 65"/>
                <a:gd name="T27" fmla="*/ 1 h 1"/>
                <a:gd name="T28" fmla="*/ 0 w 65"/>
                <a:gd name="T29" fmla="*/ 0 h 1"/>
                <a:gd name="T30" fmla="*/ 0 w 65"/>
                <a:gd name="T31" fmla="*/ 0 h 1"/>
                <a:gd name="T32" fmla="*/ 0 w 65"/>
                <a:gd name="T3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
                  <a:moveTo>
                    <a:pt x="0" y="0"/>
                  </a:moveTo>
                  <a:cubicBezTo>
                    <a:pt x="0" y="0"/>
                    <a:pt x="4" y="0"/>
                    <a:pt x="10" y="0"/>
                  </a:cubicBezTo>
                  <a:cubicBezTo>
                    <a:pt x="16" y="0"/>
                    <a:pt x="24" y="0"/>
                    <a:pt x="32" y="0"/>
                  </a:cubicBezTo>
                  <a:cubicBezTo>
                    <a:pt x="36" y="0"/>
                    <a:pt x="40" y="0"/>
                    <a:pt x="44" y="0"/>
                  </a:cubicBezTo>
                  <a:cubicBezTo>
                    <a:pt x="46" y="0"/>
                    <a:pt x="48" y="0"/>
                    <a:pt x="50" y="0"/>
                  </a:cubicBezTo>
                  <a:cubicBezTo>
                    <a:pt x="51" y="0"/>
                    <a:pt x="53" y="0"/>
                    <a:pt x="54" y="0"/>
                  </a:cubicBezTo>
                  <a:cubicBezTo>
                    <a:pt x="61" y="0"/>
                    <a:pt x="65" y="0"/>
                    <a:pt x="65" y="0"/>
                  </a:cubicBezTo>
                  <a:cubicBezTo>
                    <a:pt x="65" y="0"/>
                    <a:pt x="65" y="0"/>
                    <a:pt x="65" y="0"/>
                  </a:cubicBezTo>
                  <a:cubicBezTo>
                    <a:pt x="65" y="0"/>
                    <a:pt x="65" y="0"/>
                    <a:pt x="65" y="0"/>
                  </a:cubicBezTo>
                  <a:cubicBezTo>
                    <a:pt x="65" y="0"/>
                    <a:pt x="61" y="1"/>
                    <a:pt x="54" y="1"/>
                  </a:cubicBezTo>
                  <a:cubicBezTo>
                    <a:pt x="53" y="1"/>
                    <a:pt x="51" y="1"/>
                    <a:pt x="50" y="1"/>
                  </a:cubicBezTo>
                  <a:cubicBezTo>
                    <a:pt x="48" y="1"/>
                    <a:pt x="46" y="1"/>
                    <a:pt x="44" y="1"/>
                  </a:cubicBezTo>
                  <a:cubicBezTo>
                    <a:pt x="40" y="1"/>
                    <a:pt x="36" y="1"/>
                    <a:pt x="32" y="1"/>
                  </a:cubicBezTo>
                  <a:cubicBezTo>
                    <a:pt x="24" y="1"/>
                    <a:pt x="16" y="1"/>
                    <a:pt x="10" y="1"/>
                  </a:cubicBezTo>
                  <a:cubicBezTo>
                    <a:pt x="4" y="1"/>
                    <a:pt x="0" y="0"/>
                    <a:pt x="0" y="0"/>
                  </a:cubicBezTo>
                  <a:cubicBezTo>
                    <a:pt x="0" y="0"/>
                    <a:pt x="0" y="0"/>
                    <a:pt x="0" y="0"/>
                  </a:cubicBezTo>
                  <a:cubicBezTo>
                    <a:pt x="0" y="0"/>
                    <a:pt x="0" y="0"/>
                    <a:pt x="0" y="0"/>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7">
              <a:extLst>
                <a:ext uri="{FF2B5EF4-FFF2-40B4-BE49-F238E27FC236}">
                  <a16:creationId xmlns:a16="http://schemas.microsoft.com/office/drawing/2014/main" id="{D13676AC-BECD-481A-BCAA-E5DD8AA8788E}"/>
                </a:ext>
              </a:extLst>
            </p:cNvPr>
            <p:cNvSpPr>
              <a:spLocks/>
            </p:cNvSpPr>
            <p:nvPr/>
          </p:nvSpPr>
          <p:spPr bwMode="auto">
            <a:xfrm>
              <a:off x="7129463" y="2368550"/>
              <a:ext cx="601662" cy="250825"/>
            </a:xfrm>
            <a:custGeom>
              <a:avLst/>
              <a:gdLst>
                <a:gd name="T0" fmla="*/ 199 w 201"/>
                <a:gd name="T1" fmla="*/ 84 h 84"/>
                <a:gd name="T2" fmla="*/ 198 w 201"/>
                <a:gd name="T3" fmla="*/ 84 h 84"/>
                <a:gd name="T4" fmla="*/ 105 w 201"/>
                <a:gd name="T5" fmla="*/ 16 h 84"/>
                <a:gd name="T6" fmla="*/ 2 w 201"/>
                <a:gd name="T7" fmla="*/ 22 h 84"/>
                <a:gd name="T8" fmla="*/ 0 w 201"/>
                <a:gd name="T9" fmla="*/ 22 h 84"/>
                <a:gd name="T10" fmla="*/ 1 w 201"/>
                <a:gd name="T11" fmla="*/ 20 h 84"/>
                <a:gd name="T12" fmla="*/ 105 w 201"/>
                <a:gd name="T13" fmla="*/ 14 h 84"/>
                <a:gd name="T14" fmla="*/ 200 w 201"/>
                <a:gd name="T15" fmla="*/ 82 h 84"/>
                <a:gd name="T16" fmla="*/ 200 w 201"/>
                <a:gd name="T17" fmla="*/ 84 h 84"/>
                <a:gd name="T18" fmla="*/ 199 w 201"/>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84">
                  <a:moveTo>
                    <a:pt x="199" y="84"/>
                  </a:moveTo>
                  <a:cubicBezTo>
                    <a:pt x="199" y="84"/>
                    <a:pt x="199" y="84"/>
                    <a:pt x="198" y="84"/>
                  </a:cubicBezTo>
                  <a:cubicBezTo>
                    <a:pt x="198" y="83"/>
                    <a:pt x="167" y="31"/>
                    <a:pt x="105" y="16"/>
                  </a:cubicBezTo>
                  <a:cubicBezTo>
                    <a:pt x="42" y="2"/>
                    <a:pt x="2" y="22"/>
                    <a:pt x="2" y="22"/>
                  </a:cubicBezTo>
                  <a:cubicBezTo>
                    <a:pt x="1" y="23"/>
                    <a:pt x="0" y="22"/>
                    <a:pt x="0" y="22"/>
                  </a:cubicBezTo>
                  <a:cubicBezTo>
                    <a:pt x="0" y="21"/>
                    <a:pt x="0" y="21"/>
                    <a:pt x="1" y="20"/>
                  </a:cubicBezTo>
                  <a:cubicBezTo>
                    <a:pt x="1" y="20"/>
                    <a:pt x="42" y="0"/>
                    <a:pt x="105" y="14"/>
                  </a:cubicBezTo>
                  <a:cubicBezTo>
                    <a:pt x="169" y="29"/>
                    <a:pt x="200" y="82"/>
                    <a:pt x="200" y="82"/>
                  </a:cubicBezTo>
                  <a:cubicBezTo>
                    <a:pt x="201" y="83"/>
                    <a:pt x="201" y="84"/>
                    <a:pt x="200" y="84"/>
                  </a:cubicBezTo>
                  <a:cubicBezTo>
                    <a:pt x="200" y="84"/>
                    <a:pt x="200" y="84"/>
                    <a:pt x="199" y="84"/>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8">
              <a:extLst>
                <a:ext uri="{FF2B5EF4-FFF2-40B4-BE49-F238E27FC236}">
                  <a16:creationId xmlns:a16="http://schemas.microsoft.com/office/drawing/2014/main" id="{1C3DB314-FD10-4A1B-B93B-DB9375429715}"/>
                </a:ext>
              </a:extLst>
            </p:cNvPr>
            <p:cNvSpPr>
              <a:spLocks/>
            </p:cNvSpPr>
            <p:nvPr/>
          </p:nvSpPr>
          <p:spPr bwMode="auto">
            <a:xfrm>
              <a:off x="7688263" y="2576513"/>
              <a:ext cx="46037" cy="47625"/>
            </a:xfrm>
            <a:custGeom>
              <a:avLst/>
              <a:gdLst>
                <a:gd name="T0" fmla="*/ 15 w 15"/>
                <a:gd name="T1" fmla="*/ 16 h 16"/>
                <a:gd name="T2" fmla="*/ 1 w 15"/>
                <a:gd name="T3" fmla="*/ 8 h 16"/>
                <a:gd name="T4" fmla="*/ 0 w 15"/>
                <a:gd name="T5" fmla="*/ 6 h 16"/>
                <a:gd name="T6" fmla="*/ 2 w 15"/>
                <a:gd name="T7" fmla="*/ 6 h 16"/>
                <a:gd name="T8" fmla="*/ 12 w 15"/>
                <a:gd name="T9" fmla="*/ 12 h 16"/>
                <a:gd name="T10" fmla="*/ 11 w 15"/>
                <a:gd name="T11" fmla="*/ 1 h 16"/>
                <a:gd name="T12" fmla="*/ 12 w 15"/>
                <a:gd name="T13" fmla="*/ 0 h 16"/>
                <a:gd name="T14" fmla="*/ 14 w 15"/>
                <a:gd name="T15" fmla="*/ 1 h 16"/>
                <a:gd name="T16" fmla="*/ 15 w 15"/>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5" y="16"/>
                  </a:moveTo>
                  <a:cubicBezTo>
                    <a:pt x="1" y="8"/>
                    <a:pt x="1" y="8"/>
                    <a:pt x="1" y="8"/>
                  </a:cubicBezTo>
                  <a:cubicBezTo>
                    <a:pt x="0" y="7"/>
                    <a:pt x="0" y="7"/>
                    <a:pt x="0" y="6"/>
                  </a:cubicBezTo>
                  <a:cubicBezTo>
                    <a:pt x="1" y="6"/>
                    <a:pt x="1" y="5"/>
                    <a:pt x="2" y="6"/>
                  </a:cubicBezTo>
                  <a:cubicBezTo>
                    <a:pt x="12" y="12"/>
                    <a:pt x="12" y="12"/>
                    <a:pt x="12" y="12"/>
                  </a:cubicBezTo>
                  <a:cubicBezTo>
                    <a:pt x="11" y="1"/>
                    <a:pt x="11" y="1"/>
                    <a:pt x="11" y="1"/>
                  </a:cubicBezTo>
                  <a:cubicBezTo>
                    <a:pt x="11" y="1"/>
                    <a:pt x="12" y="0"/>
                    <a:pt x="12" y="0"/>
                  </a:cubicBezTo>
                  <a:cubicBezTo>
                    <a:pt x="13" y="0"/>
                    <a:pt x="14" y="0"/>
                    <a:pt x="14" y="1"/>
                  </a:cubicBezTo>
                  <a:lnTo>
                    <a:pt x="15" y="16"/>
                  </a:ln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9">
              <a:extLst>
                <a:ext uri="{FF2B5EF4-FFF2-40B4-BE49-F238E27FC236}">
                  <a16:creationId xmlns:a16="http://schemas.microsoft.com/office/drawing/2014/main" id="{BA17DA4D-AA1B-4978-9BAD-FF78899F15E1}"/>
                </a:ext>
              </a:extLst>
            </p:cNvPr>
            <p:cNvSpPr>
              <a:spLocks/>
            </p:cNvSpPr>
            <p:nvPr/>
          </p:nvSpPr>
          <p:spPr bwMode="auto">
            <a:xfrm>
              <a:off x="7589838" y="2816225"/>
              <a:ext cx="493712" cy="406400"/>
            </a:xfrm>
            <a:custGeom>
              <a:avLst/>
              <a:gdLst>
                <a:gd name="T0" fmla="*/ 1 w 165"/>
                <a:gd name="T1" fmla="*/ 136 h 136"/>
                <a:gd name="T2" fmla="*/ 1 w 165"/>
                <a:gd name="T3" fmla="*/ 136 h 136"/>
                <a:gd name="T4" fmla="*/ 0 w 165"/>
                <a:gd name="T5" fmla="*/ 135 h 136"/>
                <a:gd name="T6" fmla="*/ 64 w 165"/>
                <a:gd name="T7" fmla="*/ 36 h 136"/>
                <a:gd name="T8" fmla="*/ 164 w 165"/>
                <a:gd name="T9" fmla="*/ 4 h 136"/>
                <a:gd name="T10" fmla="*/ 165 w 165"/>
                <a:gd name="T11" fmla="*/ 6 h 136"/>
                <a:gd name="T12" fmla="*/ 163 w 165"/>
                <a:gd name="T13" fmla="*/ 7 h 136"/>
                <a:gd name="T14" fmla="*/ 65 w 165"/>
                <a:gd name="T15" fmla="*/ 38 h 136"/>
                <a:gd name="T16" fmla="*/ 2 w 165"/>
                <a:gd name="T17" fmla="*/ 135 h 136"/>
                <a:gd name="T18" fmla="*/ 1 w 165"/>
                <a:gd name="T1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6">
                  <a:moveTo>
                    <a:pt x="1" y="136"/>
                  </a:moveTo>
                  <a:cubicBezTo>
                    <a:pt x="1" y="136"/>
                    <a:pt x="1" y="136"/>
                    <a:pt x="1" y="136"/>
                  </a:cubicBezTo>
                  <a:cubicBezTo>
                    <a:pt x="0" y="136"/>
                    <a:pt x="0" y="135"/>
                    <a:pt x="0" y="135"/>
                  </a:cubicBezTo>
                  <a:cubicBezTo>
                    <a:pt x="0" y="134"/>
                    <a:pt x="10" y="73"/>
                    <a:pt x="64" y="36"/>
                  </a:cubicBezTo>
                  <a:cubicBezTo>
                    <a:pt x="118" y="0"/>
                    <a:pt x="163" y="4"/>
                    <a:pt x="164" y="4"/>
                  </a:cubicBezTo>
                  <a:cubicBezTo>
                    <a:pt x="164" y="4"/>
                    <a:pt x="165" y="5"/>
                    <a:pt x="165" y="6"/>
                  </a:cubicBezTo>
                  <a:cubicBezTo>
                    <a:pt x="164" y="6"/>
                    <a:pt x="164" y="7"/>
                    <a:pt x="163" y="7"/>
                  </a:cubicBezTo>
                  <a:cubicBezTo>
                    <a:pt x="163" y="7"/>
                    <a:pt x="118" y="2"/>
                    <a:pt x="65" y="38"/>
                  </a:cubicBezTo>
                  <a:cubicBezTo>
                    <a:pt x="12" y="74"/>
                    <a:pt x="2" y="134"/>
                    <a:pt x="2" y="135"/>
                  </a:cubicBezTo>
                  <a:cubicBezTo>
                    <a:pt x="2" y="135"/>
                    <a:pt x="2" y="136"/>
                    <a:pt x="1" y="136"/>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0">
              <a:extLst>
                <a:ext uri="{FF2B5EF4-FFF2-40B4-BE49-F238E27FC236}">
                  <a16:creationId xmlns:a16="http://schemas.microsoft.com/office/drawing/2014/main" id="{85EED704-3205-465F-BC10-3B29414EB799}"/>
                </a:ext>
              </a:extLst>
            </p:cNvPr>
            <p:cNvSpPr>
              <a:spLocks/>
            </p:cNvSpPr>
            <p:nvPr/>
          </p:nvSpPr>
          <p:spPr bwMode="auto">
            <a:xfrm>
              <a:off x="7575550" y="3179763"/>
              <a:ext cx="44450" cy="50800"/>
            </a:xfrm>
            <a:custGeom>
              <a:avLst/>
              <a:gdLst>
                <a:gd name="T0" fmla="*/ 5 w 15"/>
                <a:gd name="T1" fmla="*/ 17 h 17"/>
                <a:gd name="T2" fmla="*/ 1 w 15"/>
                <a:gd name="T3" fmla="*/ 2 h 17"/>
                <a:gd name="T4" fmla="*/ 1 w 15"/>
                <a:gd name="T5" fmla="*/ 0 h 17"/>
                <a:gd name="T6" fmla="*/ 3 w 15"/>
                <a:gd name="T7" fmla="*/ 1 h 17"/>
                <a:gd name="T8" fmla="*/ 6 w 15"/>
                <a:gd name="T9" fmla="*/ 12 h 17"/>
                <a:gd name="T10" fmla="*/ 13 w 15"/>
                <a:gd name="T11" fmla="*/ 2 h 17"/>
                <a:gd name="T12" fmla="*/ 15 w 15"/>
                <a:gd name="T13" fmla="*/ 2 h 17"/>
                <a:gd name="T14" fmla="*/ 15 w 15"/>
                <a:gd name="T15" fmla="*/ 3 h 17"/>
                <a:gd name="T16" fmla="*/ 5 w 15"/>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5" y="17"/>
                  </a:moveTo>
                  <a:cubicBezTo>
                    <a:pt x="1" y="2"/>
                    <a:pt x="1" y="2"/>
                    <a:pt x="1" y="2"/>
                  </a:cubicBezTo>
                  <a:cubicBezTo>
                    <a:pt x="0" y="1"/>
                    <a:pt x="1" y="1"/>
                    <a:pt x="1" y="0"/>
                  </a:cubicBezTo>
                  <a:cubicBezTo>
                    <a:pt x="2" y="0"/>
                    <a:pt x="3" y="1"/>
                    <a:pt x="3" y="1"/>
                  </a:cubicBezTo>
                  <a:cubicBezTo>
                    <a:pt x="6" y="12"/>
                    <a:pt x="6" y="12"/>
                    <a:pt x="6" y="12"/>
                  </a:cubicBezTo>
                  <a:cubicBezTo>
                    <a:pt x="13" y="2"/>
                    <a:pt x="13" y="2"/>
                    <a:pt x="13" y="2"/>
                  </a:cubicBezTo>
                  <a:cubicBezTo>
                    <a:pt x="13" y="2"/>
                    <a:pt x="14" y="2"/>
                    <a:pt x="15" y="2"/>
                  </a:cubicBezTo>
                  <a:cubicBezTo>
                    <a:pt x="15" y="2"/>
                    <a:pt x="15" y="3"/>
                    <a:pt x="15" y="3"/>
                  </a:cubicBezTo>
                  <a:lnTo>
                    <a:pt x="5" y="17"/>
                  </a:ln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1">
              <a:extLst>
                <a:ext uri="{FF2B5EF4-FFF2-40B4-BE49-F238E27FC236}">
                  <a16:creationId xmlns:a16="http://schemas.microsoft.com/office/drawing/2014/main" id="{1828A70A-15FC-4196-9250-9E6369150B0F}"/>
                </a:ext>
              </a:extLst>
            </p:cNvPr>
            <p:cNvSpPr>
              <a:spLocks/>
            </p:cNvSpPr>
            <p:nvPr/>
          </p:nvSpPr>
          <p:spPr bwMode="auto">
            <a:xfrm>
              <a:off x="7961313" y="3001963"/>
              <a:ext cx="500062" cy="482600"/>
            </a:xfrm>
            <a:custGeom>
              <a:avLst/>
              <a:gdLst>
                <a:gd name="T0" fmla="*/ 50 w 167"/>
                <a:gd name="T1" fmla="*/ 152 h 162"/>
                <a:gd name="T2" fmla="*/ 0 w 167"/>
                <a:gd name="T3" fmla="*/ 137 h 162"/>
                <a:gd name="T4" fmla="*/ 0 w 167"/>
                <a:gd name="T5" fmla="*/ 135 h 162"/>
                <a:gd name="T6" fmla="*/ 2 w 167"/>
                <a:gd name="T7" fmla="*/ 135 h 162"/>
                <a:gd name="T8" fmla="*/ 90 w 167"/>
                <a:gd name="T9" fmla="*/ 143 h 162"/>
                <a:gd name="T10" fmla="*/ 165 w 167"/>
                <a:gd name="T11" fmla="*/ 47 h 162"/>
                <a:gd name="T12" fmla="*/ 159 w 167"/>
                <a:gd name="T13" fmla="*/ 1 h 162"/>
                <a:gd name="T14" fmla="*/ 160 w 167"/>
                <a:gd name="T15" fmla="*/ 0 h 162"/>
                <a:gd name="T16" fmla="*/ 161 w 167"/>
                <a:gd name="T17" fmla="*/ 1 h 162"/>
                <a:gd name="T18" fmla="*/ 167 w 167"/>
                <a:gd name="T19" fmla="*/ 47 h 162"/>
                <a:gd name="T20" fmla="*/ 90 w 167"/>
                <a:gd name="T21" fmla="*/ 145 h 162"/>
                <a:gd name="T22" fmla="*/ 50 w 167"/>
                <a:gd name="T23" fmla="*/ 15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62">
                  <a:moveTo>
                    <a:pt x="50" y="152"/>
                  </a:moveTo>
                  <a:cubicBezTo>
                    <a:pt x="16" y="152"/>
                    <a:pt x="1" y="137"/>
                    <a:pt x="0" y="137"/>
                  </a:cubicBezTo>
                  <a:cubicBezTo>
                    <a:pt x="0" y="136"/>
                    <a:pt x="0" y="135"/>
                    <a:pt x="0" y="135"/>
                  </a:cubicBezTo>
                  <a:cubicBezTo>
                    <a:pt x="1" y="134"/>
                    <a:pt x="2" y="134"/>
                    <a:pt x="2" y="135"/>
                  </a:cubicBezTo>
                  <a:cubicBezTo>
                    <a:pt x="2" y="135"/>
                    <a:pt x="30" y="162"/>
                    <a:pt x="90" y="143"/>
                  </a:cubicBezTo>
                  <a:cubicBezTo>
                    <a:pt x="153" y="123"/>
                    <a:pt x="165" y="67"/>
                    <a:pt x="165" y="47"/>
                  </a:cubicBezTo>
                  <a:cubicBezTo>
                    <a:pt x="164" y="23"/>
                    <a:pt x="159" y="1"/>
                    <a:pt x="159" y="1"/>
                  </a:cubicBezTo>
                  <a:cubicBezTo>
                    <a:pt x="159" y="1"/>
                    <a:pt x="159" y="0"/>
                    <a:pt x="160" y="0"/>
                  </a:cubicBezTo>
                  <a:cubicBezTo>
                    <a:pt x="160" y="0"/>
                    <a:pt x="161" y="0"/>
                    <a:pt x="161" y="1"/>
                  </a:cubicBezTo>
                  <a:cubicBezTo>
                    <a:pt x="161" y="1"/>
                    <a:pt x="166" y="23"/>
                    <a:pt x="167" y="47"/>
                  </a:cubicBezTo>
                  <a:cubicBezTo>
                    <a:pt x="167" y="67"/>
                    <a:pt x="155" y="125"/>
                    <a:pt x="90" y="145"/>
                  </a:cubicBezTo>
                  <a:cubicBezTo>
                    <a:pt x="75" y="150"/>
                    <a:pt x="61" y="152"/>
                    <a:pt x="50" y="152"/>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2">
              <a:extLst>
                <a:ext uri="{FF2B5EF4-FFF2-40B4-BE49-F238E27FC236}">
                  <a16:creationId xmlns:a16="http://schemas.microsoft.com/office/drawing/2014/main" id="{EB1FEFC1-4447-4CF8-81D4-F8244592FB9A}"/>
                </a:ext>
              </a:extLst>
            </p:cNvPr>
            <p:cNvSpPr>
              <a:spLocks/>
            </p:cNvSpPr>
            <p:nvPr/>
          </p:nvSpPr>
          <p:spPr bwMode="auto">
            <a:xfrm>
              <a:off x="8420100" y="2995613"/>
              <a:ext cx="61912" cy="61912"/>
            </a:xfrm>
            <a:custGeom>
              <a:avLst/>
              <a:gdLst>
                <a:gd name="T0" fmla="*/ 1 w 21"/>
                <a:gd name="T1" fmla="*/ 21 h 21"/>
                <a:gd name="T2" fmla="*/ 1 w 21"/>
                <a:gd name="T3" fmla="*/ 21 h 21"/>
                <a:gd name="T4" fmla="*/ 0 w 21"/>
                <a:gd name="T5" fmla="*/ 19 h 21"/>
                <a:gd name="T6" fmla="*/ 6 w 21"/>
                <a:gd name="T7" fmla="*/ 0 h 21"/>
                <a:gd name="T8" fmla="*/ 21 w 21"/>
                <a:gd name="T9" fmla="*/ 14 h 21"/>
                <a:gd name="T10" fmla="*/ 21 w 21"/>
                <a:gd name="T11" fmla="*/ 15 h 21"/>
                <a:gd name="T12" fmla="*/ 19 w 21"/>
                <a:gd name="T13" fmla="*/ 16 h 21"/>
                <a:gd name="T14" fmla="*/ 7 w 21"/>
                <a:gd name="T15" fmla="*/ 4 h 21"/>
                <a:gd name="T16" fmla="*/ 2 w 21"/>
                <a:gd name="T17" fmla="*/ 20 h 21"/>
                <a:gd name="T18" fmla="*/ 1 w 21"/>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 y="21"/>
                  </a:moveTo>
                  <a:cubicBezTo>
                    <a:pt x="1" y="21"/>
                    <a:pt x="1" y="21"/>
                    <a:pt x="1" y="21"/>
                  </a:cubicBezTo>
                  <a:cubicBezTo>
                    <a:pt x="0" y="21"/>
                    <a:pt x="0" y="20"/>
                    <a:pt x="0" y="19"/>
                  </a:cubicBezTo>
                  <a:cubicBezTo>
                    <a:pt x="6" y="0"/>
                    <a:pt x="6" y="0"/>
                    <a:pt x="6" y="0"/>
                  </a:cubicBezTo>
                  <a:cubicBezTo>
                    <a:pt x="21" y="14"/>
                    <a:pt x="21" y="14"/>
                    <a:pt x="21" y="14"/>
                  </a:cubicBezTo>
                  <a:cubicBezTo>
                    <a:pt x="21" y="14"/>
                    <a:pt x="21" y="15"/>
                    <a:pt x="21" y="15"/>
                  </a:cubicBezTo>
                  <a:cubicBezTo>
                    <a:pt x="20" y="16"/>
                    <a:pt x="20" y="16"/>
                    <a:pt x="19" y="16"/>
                  </a:cubicBezTo>
                  <a:cubicBezTo>
                    <a:pt x="7" y="4"/>
                    <a:pt x="7" y="4"/>
                    <a:pt x="7" y="4"/>
                  </a:cubicBezTo>
                  <a:cubicBezTo>
                    <a:pt x="2" y="20"/>
                    <a:pt x="2" y="20"/>
                    <a:pt x="2" y="20"/>
                  </a:cubicBezTo>
                  <a:cubicBezTo>
                    <a:pt x="2" y="20"/>
                    <a:pt x="2" y="21"/>
                    <a:pt x="1" y="21"/>
                  </a:cubicBezTo>
                  <a:close/>
                </a:path>
              </a:pathLst>
            </a:custGeom>
            <a:solidFill>
              <a:srgbClr val="067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43">
              <a:extLst>
                <a:ext uri="{FF2B5EF4-FFF2-40B4-BE49-F238E27FC236}">
                  <a16:creationId xmlns:a16="http://schemas.microsoft.com/office/drawing/2014/main" id="{F25350F2-F3D2-470A-AF81-4E550FC1CED1}"/>
                </a:ext>
              </a:extLst>
            </p:cNvPr>
            <p:cNvSpPr>
              <a:spLocks noChangeArrowheads="1"/>
            </p:cNvSpPr>
            <p:nvPr/>
          </p:nvSpPr>
          <p:spPr bwMode="auto">
            <a:xfrm>
              <a:off x="8275638" y="3354388"/>
              <a:ext cx="134937" cy="133350"/>
            </a:xfrm>
            <a:prstGeom prst="rect">
              <a:avLst/>
            </a:prstGeom>
            <a:solidFill>
              <a:srgbClr val="BCCF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4">
              <a:extLst>
                <a:ext uri="{FF2B5EF4-FFF2-40B4-BE49-F238E27FC236}">
                  <a16:creationId xmlns:a16="http://schemas.microsoft.com/office/drawing/2014/main" id="{5A452722-0A65-4BA8-B6F9-429C3FF3C02E}"/>
                </a:ext>
              </a:extLst>
            </p:cNvPr>
            <p:cNvSpPr>
              <a:spLocks/>
            </p:cNvSpPr>
            <p:nvPr/>
          </p:nvSpPr>
          <p:spPr bwMode="auto">
            <a:xfrm>
              <a:off x="7419975" y="2674938"/>
              <a:ext cx="161925" cy="409575"/>
            </a:xfrm>
            <a:custGeom>
              <a:avLst/>
              <a:gdLst>
                <a:gd name="T0" fmla="*/ 38 w 54"/>
                <a:gd name="T1" fmla="*/ 127 h 137"/>
                <a:gd name="T2" fmla="*/ 47 w 54"/>
                <a:gd name="T3" fmla="*/ 86 h 137"/>
                <a:gd name="T4" fmla="*/ 16 w 54"/>
                <a:gd name="T5" fmla="*/ 0 h 137"/>
                <a:gd name="T6" fmla="*/ 0 w 54"/>
                <a:gd name="T7" fmla="*/ 3 h 137"/>
                <a:gd name="T8" fmla="*/ 3 w 54"/>
                <a:gd name="T9" fmla="*/ 78 h 137"/>
                <a:gd name="T10" fmla="*/ 38 w 54"/>
                <a:gd name="T11" fmla="*/ 127 h 137"/>
              </a:gdLst>
              <a:ahLst/>
              <a:cxnLst>
                <a:cxn ang="0">
                  <a:pos x="T0" y="T1"/>
                </a:cxn>
                <a:cxn ang="0">
                  <a:pos x="T2" y="T3"/>
                </a:cxn>
                <a:cxn ang="0">
                  <a:pos x="T4" y="T5"/>
                </a:cxn>
                <a:cxn ang="0">
                  <a:pos x="T6" y="T7"/>
                </a:cxn>
                <a:cxn ang="0">
                  <a:pos x="T8" y="T9"/>
                </a:cxn>
                <a:cxn ang="0">
                  <a:pos x="T10" y="T11"/>
                </a:cxn>
              </a:cxnLst>
              <a:rect l="0" t="0" r="r" b="b"/>
              <a:pathLst>
                <a:path w="54" h="137">
                  <a:moveTo>
                    <a:pt x="38" y="127"/>
                  </a:moveTo>
                  <a:cubicBezTo>
                    <a:pt x="48" y="123"/>
                    <a:pt x="54" y="114"/>
                    <a:pt x="47" y="86"/>
                  </a:cubicBezTo>
                  <a:cubicBezTo>
                    <a:pt x="39" y="58"/>
                    <a:pt x="16" y="0"/>
                    <a:pt x="16" y="0"/>
                  </a:cubicBezTo>
                  <a:cubicBezTo>
                    <a:pt x="0" y="3"/>
                    <a:pt x="0" y="3"/>
                    <a:pt x="0" y="3"/>
                  </a:cubicBezTo>
                  <a:cubicBezTo>
                    <a:pt x="0" y="3"/>
                    <a:pt x="0" y="62"/>
                    <a:pt x="3" y="78"/>
                  </a:cubicBezTo>
                  <a:cubicBezTo>
                    <a:pt x="7" y="93"/>
                    <a:pt x="13" y="137"/>
                    <a:pt x="38" y="127"/>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5">
              <a:extLst>
                <a:ext uri="{FF2B5EF4-FFF2-40B4-BE49-F238E27FC236}">
                  <a16:creationId xmlns:a16="http://schemas.microsoft.com/office/drawing/2014/main" id="{CDBA98C8-D01A-4A00-A122-664B927E45A7}"/>
                </a:ext>
              </a:extLst>
            </p:cNvPr>
            <p:cNvSpPr>
              <a:spLocks/>
            </p:cNvSpPr>
            <p:nvPr/>
          </p:nvSpPr>
          <p:spPr bwMode="auto">
            <a:xfrm>
              <a:off x="7099300" y="2917825"/>
              <a:ext cx="484187" cy="388937"/>
            </a:xfrm>
            <a:custGeom>
              <a:avLst/>
              <a:gdLst>
                <a:gd name="T0" fmla="*/ 14 w 162"/>
                <a:gd name="T1" fmla="*/ 114 h 130"/>
                <a:gd name="T2" fmla="*/ 49 w 162"/>
                <a:gd name="T3" fmla="*/ 115 h 130"/>
                <a:gd name="T4" fmla="*/ 134 w 162"/>
                <a:gd name="T5" fmla="*/ 57 h 130"/>
                <a:gd name="T6" fmla="*/ 151 w 162"/>
                <a:gd name="T7" fmla="*/ 18 h 130"/>
                <a:gd name="T8" fmla="*/ 106 w 162"/>
                <a:gd name="T9" fmla="*/ 21 h 130"/>
                <a:gd name="T10" fmla="*/ 14 w 162"/>
                <a:gd name="T11" fmla="*/ 114 h 130"/>
              </a:gdLst>
              <a:ahLst/>
              <a:cxnLst>
                <a:cxn ang="0">
                  <a:pos x="T0" y="T1"/>
                </a:cxn>
                <a:cxn ang="0">
                  <a:pos x="T2" y="T3"/>
                </a:cxn>
                <a:cxn ang="0">
                  <a:pos x="T4" y="T5"/>
                </a:cxn>
                <a:cxn ang="0">
                  <a:pos x="T6" y="T7"/>
                </a:cxn>
                <a:cxn ang="0">
                  <a:pos x="T8" y="T9"/>
                </a:cxn>
                <a:cxn ang="0">
                  <a:pos x="T10" y="T11"/>
                </a:cxn>
              </a:cxnLst>
              <a:rect l="0" t="0" r="r" b="b"/>
              <a:pathLst>
                <a:path w="162" h="130">
                  <a:moveTo>
                    <a:pt x="14" y="114"/>
                  </a:moveTo>
                  <a:cubicBezTo>
                    <a:pt x="19" y="124"/>
                    <a:pt x="29" y="130"/>
                    <a:pt x="49" y="115"/>
                  </a:cubicBezTo>
                  <a:cubicBezTo>
                    <a:pt x="69" y="100"/>
                    <a:pt x="126" y="64"/>
                    <a:pt x="134" y="57"/>
                  </a:cubicBezTo>
                  <a:cubicBezTo>
                    <a:pt x="142" y="49"/>
                    <a:pt x="162" y="37"/>
                    <a:pt x="151" y="18"/>
                  </a:cubicBezTo>
                  <a:cubicBezTo>
                    <a:pt x="140" y="0"/>
                    <a:pt x="121" y="12"/>
                    <a:pt x="106" y="21"/>
                  </a:cubicBezTo>
                  <a:cubicBezTo>
                    <a:pt x="39" y="62"/>
                    <a:pt x="0" y="88"/>
                    <a:pt x="14" y="11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6">
              <a:extLst>
                <a:ext uri="{FF2B5EF4-FFF2-40B4-BE49-F238E27FC236}">
                  <a16:creationId xmlns:a16="http://schemas.microsoft.com/office/drawing/2014/main" id="{D1EC9006-0505-42E9-B809-E22761B72E27}"/>
                </a:ext>
              </a:extLst>
            </p:cNvPr>
            <p:cNvSpPr>
              <a:spLocks/>
            </p:cNvSpPr>
            <p:nvPr/>
          </p:nvSpPr>
          <p:spPr bwMode="auto">
            <a:xfrm>
              <a:off x="7119938" y="2971800"/>
              <a:ext cx="382587" cy="349250"/>
            </a:xfrm>
            <a:custGeom>
              <a:avLst/>
              <a:gdLst>
                <a:gd name="T0" fmla="*/ 15 w 128"/>
                <a:gd name="T1" fmla="*/ 112 h 117"/>
                <a:gd name="T2" fmla="*/ 62 w 128"/>
                <a:gd name="T3" fmla="*/ 91 h 117"/>
                <a:gd name="T4" fmla="*/ 128 w 128"/>
                <a:gd name="T5" fmla="*/ 39 h 117"/>
                <a:gd name="T6" fmla="*/ 112 w 128"/>
                <a:gd name="T7" fmla="*/ 10 h 117"/>
                <a:gd name="T8" fmla="*/ 96 w 128"/>
                <a:gd name="T9" fmla="*/ 0 h 117"/>
                <a:gd name="T10" fmla="*/ 35 w 128"/>
                <a:gd name="T11" fmla="*/ 39 h 117"/>
                <a:gd name="T12" fmla="*/ 15 w 128"/>
                <a:gd name="T13" fmla="*/ 112 h 117"/>
              </a:gdLst>
              <a:ahLst/>
              <a:cxnLst>
                <a:cxn ang="0">
                  <a:pos x="T0" y="T1"/>
                </a:cxn>
                <a:cxn ang="0">
                  <a:pos x="T2" y="T3"/>
                </a:cxn>
                <a:cxn ang="0">
                  <a:pos x="T4" y="T5"/>
                </a:cxn>
                <a:cxn ang="0">
                  <a:pos x="T6" y="T7"/>
                </a:cxn>
                <a:cxn ang="0">
                  <a:pos x="T8" y="T9"/>
                </a:cxn>
                <a:cxn ang="0">
                  <a:pos x="T10" y="T11"/>
                </a:cxn>
                <a:cxn ang="0">
                  <a:pos x="T12" y="T13"/>
                </a:cxn>
              </a:cxnLst>
              <a:rect l="0" t="0" r="r" b="b"/>
              <a:pathLst>
                <a:path w="128" h="117">
                  <a:moveTo>
                    <a:pt x="15" y="112"/>
                  </a:moveTo>
                  <a:cubicBezTo>
                    <a:pt x="20" y="117"/>
                    <a:pt x="46" y="102"/>
                    <a:pt x="62" y="91"/>
                  </a:cubicBezTo>
                  <a:cubicBezTo>
                    <a:pt x="81" y="77"/>
                    <a:pt x="128" y="39"/>
                    <a:pt x="128" y="39"/>
                  </a:cubicBezTo>
                  <a:cubicBezTo>
                    <a:pt x="128" y="39"/>
                    <a:pt x="125" y="23"/>
                    <a:pt x="112" y="10"/>
                  </a:cubicBezTo>
                  <a:cubicBezTo>
                    <a:pt x="101" y="0"/>
                    <a:pt x="96" y="0"/>
                    <a:pt x="96" y="0"/>
                  </a:cubicBezTo>
                  <a:cubicBezTo>
                    <a:pt x="35" y="39"/>
                    <a:pt x="35" y="39"/>
                    <a:pt x="35" y="39"/>
                  </a:cubicBezTo>
                  <a:cubicBezTo>
                    <a:pt x="35" y="39"/>
                    <a:pt x="0" y="101"/>
                    <a:pt x="15" y="112"/>
                  </a:cubicBezTo>
                  <a:close/>
                </a:path>
              </a:pathLst>
            </a:custGeom>
            <a:solidFill>
              <a:srgbClr val="F68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7">
              <a:extLst>
                <a:ext uri="{FF2B5EF4-FFF2-40B4-BE49-F238E27FC236}">
                  <a16:creationId xmlns:a16="http://schemas.microsoft.com/office/drawing/2014/main" id="{A1BD43E7-488F-4FE6-B8D7-3055583DD1E2}"/>
                </a:ext>
              </a:extLst>
            </p:cNvPr>
            <p:cNvSpPr>
              <a:spLocks/>
            </p:cNvSpPr>
            <p:nvPr/>
          </p:nvSpPr>
          <p:spPr bwMode="auto">
            <a:xfrm>
              <a:off x="6611938" y="3565525"/>
              <a:ext cx="157162" cy="388937"/>
            </a:xfrm>
            <a:custGeom>
              <a:avLst/>
              <a:gdLst>
                <a:gd name="T0" fmla="*/ 26 w 53"/>
                <a:gd name="T1" fmla="*/ 0 h 130"/>
                <a:gd name="T2" fmla="*/ 3 w 53"/>
                <a:gd name="T3" fmla="*/ 35 h 130"/>
                <a:gd name="T4" fmla="*/ 0 w 53"/>
                <a:gd name="T5" fmla="*/ 126 h 130"/>
                <a:gd name="T6" fmla="*/ 15 w 53"/>
                <a:gd name="T7" fmla="*/ 130 h 130"/>
                <a:gd name="T8" fmla="*/ 40 w 53"/>
                <a:gd name="T9" fmla="*/ 59 h 130"/>
                <a:gd name="T10" fmla="*/ 26 w 53"/>
                <a:gd name="T11" fmla="*/ 0 h 130"/>
              </a:gdLst>
              <a:ahLst/>
              <a:cxnLst>
                <a:cxn ang="0">
                  <a:pos x="T0" y="T1"/>
                </a:cxn>
                <a:cxn ang="0">
                  <a:pos x="T2" y="T3"/>
                </a:cxn>
                <a:cxn ang="0">
                  <a:pos x="T4" y="T5"/>
                </a:cxn>
                <a:cxn ang="0">
                  <a:pos x="T6" y="T7"/>
                </a:cxn>
                <a:cxn ang="0">
                  <a:pos x="T8" y="T9"/>
                </a:cxn>
                <a:cxn ang="0">
                  <a:pos x="T10" y="T11"/>
                </a:cxn>
              </a:cxnLst>
              <a:rect l="0" t="0" r="r" b="b"/>
              <a:pathLst>
                <a:path w="53" h="130">
                  <a:moveTo>
                    <a:pt x="26" y="0"/>
                  </a:moveTo>
                  <a:cubicBezTo>
                    <a:pt x="15" y="0"/>
                    <a:pt x="6" y="6"/>
                    <a:pt x="3" y="35"/>
                  </a:cubicBezTo>
                  <a:cubicBezTo>
                    <a:pt x="0" y="64"/>
                    <a:pt x="0" y="126"/>
                    <a:pt x="0" y="126"/>
                  </a:cubicBezTo>
                  <a:cubicBezTo>
                    <a:pt x="15" y="130"/>
                    <a:pt x="15" y="130"/>
                    <a:pt x="15" y="130"/>
                  </a:cubicBezTo>
                  <a:cubicBezTo>
                    <a:pt x="15" y="130"/>
                    <a:pt x="38" y="74"/>
                    <a:pt x="40" y="59"/>
                  </a:cubicBezTo>
                  <a:cubicBezTo>
                    <a:pt x="43" y="43"/>
                    <a:pt x="53" y="0"/>
                    <a:pt x="26"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8">
              <a:extLst>
                <a:ext uri="{FF2B5EF4-FFF2-40B4-BE49-F238E27FC236}">
                  <a16:creationId xmlns:a16="http://schemas.microsoft.com/office/drawing/2014/main" id="{3FBC21D6-4F7B-4B21-B8E3-98E3E096F78F}"/>
                </a:ext>
              </a:extLst>
            </p:cNvPr>
            <p:cNvSpPr>
              <a:spLocks/>
            </p:cNvSpPr>
            <p:nvPr/>
          </p:nvSpPr>
          <p:spPr bwMode="auto">
            <a:xfrm>
              <a:off x="7126288" y="4872038"/>
              <a:ext cx="188912" cy="109537"/>
            </a:xfrm>
            <a:custGeom>
              <a:avLst/>
              <a:gdLst>
                <a:gd name="T0" fmla="*/ 27 w 63"/>
                <a:gd name="T1" fmla="*/ 6 h 37"/>
                <a:gd name="T2" fmla="*/ 50 w 63"/>
                <a:gd name="T3" fmla="*/ 0 h 37"/>
                <a:gd name="T4" fmla="*/ 63 w 63"/>
                <a:gd name="T5" fmla="*/ 10 h 37"/>
                <a:gd name="T6" fmla="*/ 59 w 63"/>
                <a:gd name="T7" fmla="*/ 17 h 37"/>
                <a:gd name="T8" fmla="*/ 28 w 63"/>
                <a:gd name="T9" fmla="*/ 36 h 37"/>
                <a:gd name="T10" fmla="*/ 5 w 63"/>
                <a:gd name="T11" fmla="*/ 35 h 37"/>
                <a:gd name="T12" fmla="*/ 0 w 63"/>
                <a:gd name="T13" fmla="*/ 16 h 37"/>
                <a:gd name="T14" fmla="*/ 27 w 63"/>
                <a:gd name="T15" fmla="*/ 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7">
                  <a:moveTo>
                    <a:pt x="27" y="6"/>
                  </a:moveTo>
                  <a:cubicBezTo>
                    <a:pt x="27" y="6"/>
                    <a:pt x="42" y="0"/>
                    <a:pt x="50" y="0"/>
                  </a:cubicBezTo>
                  <a:cubicBezTo>
                    <a:pt x="56" y="1"/>
                    <a:pt x="63" y="5"/>
                    <a:pt x="63" y="10"/>
                  </a:cubicBezTo>
                  <a:cubicBezTo>
                    <a:pt x="63" y="12"/>
                    <a:pt x="61" y="14"/>
                    <a:pt x="59" y="17"/>
                  </a:cubicBezTo>
                  <a:cubicBezTo>
                    <a:pt x="57" y="19"/>
                    <a:pt x="33" y="36"/>
                    <a:pt x="28" y="36"/>
                  </a:cubicBezTo>
                  <a:cubicBezTo>
                    <a:pt x="19" y="37"/>
                    <a:pt x="10" y="37"/>
                    <a:pt x="5" y="35"/>
                  </a:cubicBezTo>
                  <a:cubicBezTo>
                    <a:pt x="0" y="34"/>
                    <a:pt x="0" y="16"/>
                    <a:pt x="0" y="16"/>
                  </a:cubicBezTo>
                  <a:lnTo>
                    <a:pt x="27" y="6"/>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9">
              <a:extLst>
                <a:ext uri="{FF2B5EF4-FFF2-40B4-BE49-F238E27FC236}">
                  <a16:creationId xmlns:a16="http://schemas.microsoft.com/office/drawing/2014/main" id="{CFA9FFE4-68AB-481C-BEE8-519CE0B2144B}"/>
                </a:ext>
              </a:extLst>
            </p:cNvPr>
            <p:cNvSpPr>
              <a:spLocks/>
            </p:cNvSpPr>
            <p:nvPr/>
          </p:nvSpPr>
          <p:spPr bwMode="auto">
            <a:xfrm>
              <a:off x="6731000" y="3090863"/>
              <a:ext cx="568325" cy="860425"/>
            </a:xfrm>
            <a:custGeom>
              <a:avLst/>
              <a:gdLst>
                <a:gd name="T0" fmla="*/ 39 w 190"/>
                <a:gd name="T1" fmla="*/ 121 h 288"/>
                <a:gd name="T2" fmla="*/ 17 w 190"/>
                <a:gd name="T3" fmla="*/ 21 h 288"/>
                <a:gd name="T4" fmla="*/ 100 w 190"/>
                <a:gd name="T5" fmla="*/ 0 h 288"/>
                <a:gd name="T6" fmla="*/ 100 w 190"/>
                <a:gd name="T7" fmla="*/ 1 h 288"/>
                <a:gd name="T8" fmla="*/ 173 w 190"/>
                <a:gd name="T9" fmla="*/ 21 h 288"/>
                <a:gd name="T10" fmla="*/ 160 w 190"/>
                <a:gd name="T11" fmla="*/ 122 h 288"/>
                <a:gd name="T12" fmla="*/ 159 w 190"/>
                <a:gd name="T13" fmla="*/ 197 h 288"/>
                <a:gd name="T14" fmla="*/ 164 w 190"/>
                <a:gd name="T15" fmla="*/ 256 h 288"/>
                <a:gd name="T16" fmla="*/ 100 w 190"/>
                <a:gd name="T17" fmla="*/ 288 h 288"/>
                <a:gd name="T18" fmla="*/ 100 w 190"/>
                <a:gd name="T19" fmla="*/ 287 h 288"/>
                <a:gd name="T20" fmla="*/ 35 w 190"/>
                <a:gd name="T21" fmla="*/ 255 h 288"/>
                <a:gd name="T22" fmla="*/ 41 w 190"/>
                <a:gd name="T23" fmla="*/ 196 h 288"/>
                <a:gd name="T24" fmla="*/ 39 w 190"/>
                <a:gd name="T25" fmla="*/ 12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288">
                  <a:moveTo>
                    <a:pt x="39" y="121"/>
                  </a:moveTo>
                  <a:cubicBezTo>
                    <a:pt x="28" y="88"/>
                    <a:pt x="0" y="31"/>
                    <a:pt x="17" y="21"/>
                  </a:cubicBezTo>
                  <a:cubicBezTo>
                    <a:pt x="38" y="8"/>
                    <a:pt x="100" y="0"/>
                    <a:pt x="100" y="0"/>
                  </a:cubicBezTo>
                  <a:cubicBezTo>
                    <a:pt x="100" y="1"/>
                    <a:pt x="100" y="1"/>
                    <a:pt x="100" y="1"/>
                  </a:cubicBezTo>
                  <a:cubicBezTo>
                    <a:pt x="100" y="1"/>
                    <a:pt x="152" y="8"/>
                    <a:pt x="173" y="21"/>
                  </a:cubicBezTo>
                  <a:cubicBezTo>
                    <a:pt x="190" y="31"/>
                    <a:pt x="171" y="89"/>
                    <a:pt x="160" y="122"/>
                  </a:cubicBezTo>
                  <a:cubicBezTo>
                    <a:pt x="157" y="130"/>
                    <a:pt x="158" y="166"/>
                    <a:pt x="159" y="197"/>
                  </a:cubicBezTo>
                  <a:cubicBezTo>
                    <a:pt x="159" y="205"/>
                    <a:pt x="165" y="241"/>
                    <a:pt x="164" y="256"/>
                  </a:cubicBezTo>
                  <a:cubicBezTo>
                    <a:pt x="164" y="260"/>
                    <a:pt x="114" y="288"/>
                    <a:pt x="100" y="288"/>
                  </a:cubicBezTo>
                  <a:cubicBezTo>
                    <a:pt x="100" y="287"/>
                    <a:pt x="100" y="287"/>
                    <a:pt x="100" y="287"/>
                  </a:cubicBezTo>
                  <a:cubicBezTo>
                    <a:pt x="86" y="287"/>
                    <a:pt x="35" y="259"/>
                    <a:pt x="35" y="255"/>
                  </a:cubicBezTo>
                  <a:cubicBezTo>
                    <a:pt x="34" y="240"/>
                    <a:pt x="40" y="204"/>
                    <a:pt x="41" y="196"/>
                  </a:cubicBezTo>
                  <a:cubicBezTo>
                    <a:pt x="42" y="165"/>
                    <a:pt x="42" y="129"/>
                    <a:pt x="39" y="12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0">
              <a:extLst>
                <a:ext uri="{FF2B5EF4-FFF2-40B4-BE49-F238E27FC236}">
                  <a16:creationId xmlns:a16="http://schemas.microsoft.com/office/drawing/2014/main" id="{5A1B1826-D419-485C-89FB-4AC6BF646BC6}"/>
                </a:ext>
              </a:extLst>
            </p:cNvPr>
            <p:cNvSpPr>
              <a:spLocks/>
            </p:cNvSpPr>
            <p:nvPr/>
          </p:nvSpPr>
          <p:spPr bwMode="auto">
            <a:xfrm>
              <a:off x="6616700" y="3132138"/>
              <a:ext cx="276225" cy="534987"/>
            </a:xfrm>
            <a:custGeom>
              <a:avLst/>
              <a:gdLst>
                <a:gd name="T0" fmla="*/ 65 w 92"/>
                <a:gd name="T1" fmla="*/ 5 h 179"/>
                <a:gd name="T2" fmla="*/ 34 w 92"/>
                <a:gd name="T3" fmla="*/ 32 h 179"/>
                <a:gd name="T4" fmla="*/ 11 w 92"/>
                <a:gd name="T5" fmla="*/ 130 h 179"/>
                <a:gd name="T6" fmla="*/ 20 w 92"/>
                <a:gd name="T7" fmla="*/ 171 h 179"/>
                <a:gd name="T8" fmla="*/ 55 w 92"/>
                <a:gd name="T9" fmla="*/ 141 h 179"/>
                <a:gd name="T10" fmla="*/ 65 w 92"/>
                <a:gd name="T11" fmla="*/ 5 h 179"/>
              </a:gdLst>
              <a:ahLst/>
              <a:cxnLst>
                <a:cxn ang="0">
                  <a:pos x="T0" y="T1"/>
                </a:cxn>
                <a:cxn ang="0">
                  <a:pos x="T2" y="T3"/>
                </a:cxn>
                <a:cxn ang="0">
                  <a:pos x="T4" y="T5"/>
                </a:cxn>
                <a:cxn ang="0">
                  <a:pos x="T6" y="T7"/>
                </a:cxn>
                <a:cxn ang="0">
                  <a:pos x="T8" y="T9"/>
                </a:cxn>
                <a:cxn ang="0">
                  <a:pos x="T10" y="T11"/>
                </a:cxn>
              </a:cxnLst>
              <a:rect l="0" t="0" r="r" b="b"/>
              <a:pathLst>
                <a:path w="92" h="179">
                  <a:moveTo>
                    <a:pt x="65" y="5"/>
                  </a:moveTo>
                  <a:cubicBezTo>
                    <a:pt x="55" y="0"/>
                    <a:pt x="40" y="8"/>
                    <a:pt x="34" y="32"/>
                  </a:cubicBezTo>
                  <a:cubicBezTo>
                    <a:pt x="27" y="56"/>
                    <a:pt x="12" y="120"/>
                    <a:pt x="11" y="130"/>
                  </a:cubicBezTo>
                  <a:cubicBezTo>
                    <a:pt x="9" y="141"/>
                    <a:pt x="0" y="163"/>
                    <a:pt x="20" y="171"/>
                  </a:cubicBezTo>
                  <a:cubicBezTo>
                    <a:pt x="40" y="179"/>
                    <a:pt x="48" y="158"/>
                    <a:pt x="55" y="141"/>
                  </a:cubicBezTo>
                  <a:cubicBezTo>
                    <a:pt x="83" y="68"/>
                    <a:pt x="92" y="17"/>
                    <a:pt x="65" y="5"/>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1">
              <a:extLst>
                <a:ext uri="{FF2B5EF4-FFF2-40B4-BE49-F238E27FC236}">
                  <a16:creationId xmlns:a16="http://schemas.microsoft.com/office/drawing/2014/main" id="{244F41B6-D752-4EE6-866A-B837AB3C78F0}"/>
                </a:ext>
              </a:extLst>
            </p:cNvPr>
            <p:cNvSpPr>
              <a:spLocks/>
            </p:cNvSpPr>
            <p:nvPr/>
          </p:nvSpPr>
          <p:spPr bwMode="auto">
            <a:xfrm>
              <a:off x="6896100" y="2951163"/>
              <a:ext cx="266700" cy="160337"/>
            </a:xfrm>
            <a:custGeom>
              <a:avLst/>
              <a:gdLst>
                <a:gd name="T0" fmla="*/ 19 w 89"/>
                <a:gd name="T1" fmla="*/ 37 h 54"/>
                <a:gd name="T2" fmla="*/ 24 w 89"/>
                <a:gd name="T3" fmla="*/ 0 h 54"/>
                <a:gd name="T4" fmla="*/ 45 w 89"/>
                <a:gd name="T5" fmla="*/ 0 h 54"/>
                <a:gd name="T6" fmla="*/ 45 w 89"/>
                <a:gd name="T7" fmla="*/ 1 h 54"/>
                <a:gd name="T8" fmla="*/ 65 w 89"/>
                <a:gd name="T9" fmla="*/ 1 h 54"/>
                <a:gd name="T10" fmla="*/ 70 w 89"/>
                <a:gd name="T11" fmla="*/ 38 h 54"/>
                <a:gd name="T12" fmla="*/ 89 w 89"/>
                <a:gd name="T13" fmla="*/ 54 h 54"/>
                <a:gd name="T14" fmla="*/ 45 w 89"/>
                <a:gd name="T15" fmla="*/ 54 h 54"/>
                <a:gd name="T16" fmla="*/ 45 w 89"/>
                <a:gd name="T17" fmla="*/ 53 h 54"/>
                <a:gd name="T18" fmla="*/ 0 w 89"/>
                <a:gd name="T19" fmla="*/ 53 h 54"/>
                <a:gd name="T20" fmla="*/ 19 w 89"/>
                <a:gd name="T21"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54">
                  <a:moveTo>
                    <a:pt x="19" y="37"/>
                  </a:moveTo>
                  <a:cubicBezTo>
                    <a:pt x="20" y="31"/>
                    <a:pt x="24" y="0"/>
                    <a:pt x="24" y="0"/>
                  </a:cubicBezTo>
                  <a:cubicBezTo>
                    <a:pt x="45" y="0"/>
                    <a:pt x="45" y="0"/>
                    <a:pt x="45" y="0"/>
                  </a:cubicBezTo>
                  <a:cubicBezTo>
                    <a:pt x="45" y="1"/>
                    <a:pt x="45" y="1"/>
                    <a:pt x="45" y="1"/>
                  </a:cubicBezTo>
                  <a:cubicBezTo>
                    <a:pt x="65" y="1"/>
                    <a:pt x="65" y="1"/>
                    <a:pt x="65" y="1"/>
                  </a:cubicBezTo>
                  <a:cubicBezTo>
                    <a:pt x="65" y="1"/>
                    <a:pt x="69" y="32"/>
                    <a:pt x="70" y="38"/>
                  </a:cubicBezTo>
                  <a:cubicBezTo>
                    <a:pt x="72" y="45"/>
                    <a:pt x="89" y="54"/>
                    <a:pt x="89" y="54"/>
                  </a:cubicBezTo>
                  <a:cubicBezTo>
                    <a:pt x="45" y="54"/>
                    <a:pt x="45" y="54"/>
                    <a:pt x="45" y="54"/>
                  </a:cubicBezTo>
                  <a:cubicBezTo>
                    <a:pt x="45" y="53"/>
                    <a:pt x="45" y="53"/>
                    <a:pt x="45" y="53"/>
                  </a:cubicBezTo>
                  <a:cubicBezTo>
                    <a:pt x="0" y="53"/>
                    <a:pt x="0" y="53"/>
                    <a:pt x="0" y="53"/>
                  </a:cubicBezTo>
                  <a:cubicBezTo>
                    <a:pt x="0" y="53"/>
                    <a:pt x="18" y="44"/>
                    <a:pt x="19" y="37"/>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2">
              <a:extLst>
                <a:ext uri="{FF2B5EF4-FFF2-40B4-BE49-F238E27FC236}">
                  <a16:creationId xmlns:a16="http://schemas.microsoft.com/office/drawing/2014/main" id="{F9A6B72D-F161-40F0-A5F0-95BD2FC6BECC}"/>
                </a:ext>
              </a:extLst>
            </p:cNvPr>
            <p:cNvSpPr>
              <a:spLocks/>
            </p:cNvSpPr>
            <p:nvPr/>
          </p:nvSpPr>
          <p:spPr bwMode="auto">
            <a:xfrm>
              <a:off x="7031038" y="3751263"/>
              <a:ext cx="203200" cy="600075"/>
            </a:xfrm>
            <a:custGeom>
              <a:avLst/>
              <a:gdLst>
                <a:gd name="T0" fmla="*/ 33 w 68"/>
                <a:gd name="T1" fmla="*/ 0 h 201"/>
                <a:gd name="T2" fmla="*/ 67 w 68"/>
                <a:gd name="T3" fmla="*/ 72 h 201"/>
                <a:gd name="T4" fmla="*/ 64 w 68"/>
                <a:gd name="T5" fmla="*/ 193 h 201"/>
                <a:gd name="T6" fmla="*/ 21 w 68"/>
                <a:gd name="T7" fmla="*/ 197 h 201"/>
                <a:gd name="T8" fmla="*/ 0 w 68"/>
                <a:gd name="T9" fmla="*/ 62 h 201"/>
                <a:gd name="T10" fmla="*/ 33 w 68"/>
                <a:gd name="T11" fmla="*/ 0 h 201"/>
              </a:gdLst>
              <a:ahLst/>
              <a:cxnLst>
                <a:cxn ang="0">
                  <a:pos x="T0" y="T1"/>
                </a:cxn>
                <a:cxn ang="0">
                  <a:pos x="T2" y="T3"/>
                </a:cxn>
                <a:cxn ang="0">
                  <a:pos x="T4" y="T5"/>
                </a:cxn>
                <a:cxn ang="0">
                  <a:pos x="T6" y="T7"/>
                </a:cxn>
                <a:cxn ang="0">
                  <a:pos x="T8" y="T9"/>
                </a:cxn>
                <a:cxn ang="0">
                  <a:pos x="T10" y="T11"/>
                </a:cxn>
              </a:cxnLst>
              <a:rect l="0" t="0" r="r" b="b"/>
              <a:pathLst>
                <a:path w="68" h="201">
                  <a:moveTo>
                    <a:pt x="33" y="0"/>
                  </a:moveTo>
                  <a:cubicBezTo>
                    <a:pt x="58" y="0"/>
                    <a:pt x="68" y="18"/>
                    <a:pt x="67" y="72"/>
                  </a:cubicBezTo>
                  <a:cubicBezTo>
                    <a:pt x="66" y="126"/>
                    <a:pt x="68" y="184"/>
                    <a:pt x="64" y="193"/>
                  </a:cubicBezTo>
                  <a:cubicBezTo>
                    <a:pt x="61" y="201"/>
                    <a:pt x="25" y="201"/>
                    <a:pt x="21" y="197"/>
                  </a:cubicBezTo>
                  <a:cubicBezTo>
                    <a:pt x="18" y="192"/>
                    <a:pt x="0" y="79"/>
                    <a:pt x="0" y="62"/>
                  </a:cubicBezTo>
                  <a:cubicBezTo>
                    <a:pt x="0" y="44"/>
                    <a:pt x="5" y="0"/>
                    <a:pt x="33"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3">
              <a:extLst>
                <a:ext uri="{FF2B5EF4-FFF2-40B4-BE49-F238E27FC236}">
                  <a16:creationId xmlns:a16="http://schemas.microsoft.com/office/drawing/2014/main" id="{1D9218E4-C391-407A-A8CA-6DBF9832B11B}"/>
                </a:ext>
              </a:extLst>
            </p:cNvPr>
            <p:cNvSpPr>
              <a:spLocks/>
            </p:cNvSpPr>
            <p:nvPr/>
          </p:nvSpPr>
          <p:spPr bwMode="auto">
            <a:xfrm>
              <a:off x="7089775" y="4279900"/>
              <a:ext cx="134937" cy="179387"/>
            </a:xfrm>
            <a:custGeom>
              <a:avLst/>
              <a:gdLst>
                <a:gd name="T0" fmla="*/ 10 w 45"/>
                <a:gd name="T1" fmla="*/ 59 h 60"/>
                <a:gd name="T2" fmla="*/ 37 w 45"/>
                <a:gd name="T3" fmla="*/ 59 h 60"/>
                <a:gd name="T4" fmla="*/ 45 w 45"/>
                <a:gd name="T5" fmla="*/ 51 h 60"/>
                <a:gd name="T6" fmla="*/ 44 w 45"/>
                <a:gd name="T7" fmla="*/ 7 h 60"/>
                <a:gd name="T8" fmla="*/ 36 w 45"/>
                <a:gd name="T9" fmla="*/ 0 h 60"/>
                <a:gd name="T10" fmla="*/ 8 w 45"/>
                <a:gd name="T11" fmla="*/ 0 h 60"/>
                <a:gd name="T12" fmla="*/ 1 w 45"/>
                <a:gd name="T13" fmla="*/ 8 h 60"/>
                <a:gd name="T14" fmla="*/ 2 w 45"/>
                <a:gd name="T15" fmla="*/ 52 h 60"/>
                <a:gd name="T16" fmla="*/ 10 w 45"/>
                <a:gd name="T17"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60">
                  <a:moveTo>
                    <a:pt x="10" y="59"/>
                  </a:moveTo>
                  <a:cubicBezTo>
                    <a:pt x="37" y="59"/>
                    <a:pt x="37" y="59"/>
                    <a:pt x="37" y="59"/>
                  </a:cubicBezTo>
                  <a:cubicBezTo>
                    <a:pt x="42" y="59"/>
                    <a:pt x="45" y="55"/>
                    <a:pt x="45" y="51"/>
                  </a:cubicBezTo>
                  <a:cubicBezTo>
                    <a:pt x="44" y="7"/>
                    <a:pt x="44" y="7"/>
                    <a:pt x="44" y="7"/>
                  </a:cubicBezTo>
                  <a:cubicBezTo>
                    <a:pt x="44" y="3"/>
                    <a:pt x="40" y="0"/>
                    <a:pt x="36" y="0"/>
                  </a:cubicBezTo>
                  <a:cubicBezTo>
                    <a:pt x="8" y="0"/>
                    <a:pt x="8" y="0"/>
                    <a:pt x="8" y="0"/>
                  </a:cubicBezTo>
                  <a:cubicBezTo>
                    <a:pt x="4" y="1"/>
                    <a:pt x="0" y="4"/>
                    <a:pt x="1" y="8"/>
                  </a:cubicBezTo>
                  <a:cubicBezTo>
                    <a:pt x="2" y="52"/>
                    <a:pt x="2" y="52"/>
                    <a:pt x="2" y="52"/>
                  </a:cubicBezTo>
                  <a:cubicBezTo>
                    <a:pt x="2" y="56"/>
                    <a:pt x="5" y="60"/>
                    <a:pt x="10" y="59"/>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4">
              <a:extLst>
                <a:ext uri="{FF2B5EF4-FFF2-40B4-BE49-F238E27FC236}">
                  <a16:creationId xmlns:a16="http://schemas.microsoft.com/office/drawing/2014/main" id="{907C0B30-B9FA-4A68-BB0D-7A0D7F84624D}"/>
                </a:ext>
              </a:extLst>
            </p:cNvPr>
            <p:cNvSpPr>
              <a:spLocks/>
            </p:cNvSpPr>
            <p:nvPr/>
          </p:nvSpPr>
          <p:spPr bwMode="auto">
            <a:xfrm>
              <a:off x="7086600" y="4357688"/>
              <a:ext cx="153987" cy="517525"/>
            </a:xfrm>
            <a:custGeom>
              <a:avLst/>
              <a:gdLst>
                <a:gd name="T0" fmla="*/ 25 w 51"/>
                <a:gd name="T1" fmla="*/ 0 h 173"/>
                <a:gd name="T2" fmla="*/ 50 w 51"/>
                <a:gd name="T3" fmla="*/ 53 h 173"/>
                <a:gd name="T4" fmla="*/ 37 w 51"/>
                <a:gd name="T5" fmla="*/ 173 h 173"/>
                <a:gd name="T6" fmla="*/ 19 w 51"/>
                <a:gd name="T7" fmla="*/ 173 h 173"/>
                <a:gd name="T8" fmla="*/ 1 w 51"/>
                <a:gd name="T9" fmla="*/ 61 h 173"/>
                <a:gd name="T10" fmla="*/ 25 w 51"/>
                <a:gd name="T11" fmla="*/ 0 h 173"/>
              </a:gdLst>
              <a:ahLst/>
              <a:cxnLst>
                <a:cxn ang="0">
                  <a:pos x="T0" y="T1"/>
                </a:cxn>
                <a:cxn ang="0">
                  <a:pos x="T2" y="T3"/>
                </a:cxn>
                <a:cxn ang="0">
                  <a:pos x="T4" y="T5"/>
                </a:cxn>
                <a:cxn ang="0">
                  <a:pos x="T6" y="T7"/>
                </a:cxn>
                <a:cxn ang="0">
                  <a:pos x="T8" y="T9"/>
                </a:cxn>
                <a:cxn ang="0">
                  <a:pos x="T10" y="T11"/>
                </a:cxn>
              </a:cxnLst>
              <a:rect l="0" t="0" r="r" b="b"/>
              <a:pathLst>
                <a:path w="51" h="173">
                  <a:moveTo>
                    <a:pt x="25" y="0"/>
                  </a:moveTo>
                  <a:cubicBezTo>
                    <a:pt x="32" y="0"/>
                    <a:pt x="51" y="3"/>
                    <a:pt x="50" y="53"/>
                  </a:cubicBezTo>
                  <a:cubicBezTo>
                    <a:pt x="49" y="103"/>
                    <a:pt x="37" y="173"/>
                    <a:pt x="37" y="173"/>
                  </a:cubicBezTo>
                  <a:cubicBezTo>
                    <a:pt x="19" y="173"/>
                    <a:pt x="19" y="173"/>
                    <a:pt x="19" y="173"/>
                  </a:cubicBezTo>
                  <a:cubicBezTo>
                    <a:pt x="19" y="173"/>
                    <a:pt x="1" y="79"/>
                    <a:pt x="1" y="61"/>
                  </a:cubicBezTo>
                  <a:cubicBezTo>
                    <a:pt x="1" y="21"/>
                    <a:pt x="0" y="0"/>
                    <a:pt x="25"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5">
              <a:extLst>
                <a:ext uri="{FF2B5EF4-FFF2-40B4-BE49-F238E27FC236}">
                  <a16:creationId xmlns:a16="http://schemas.microsoft.com/office/drawing/2014/main" id="{3C12712E-778C-485A-A9BE-9FF73CA54C62}"/>
                </a:ext>
              </a:extLst>
            </p:cNvPr>
            <p:cNvSpPr>
              <a:spLocks/>
            </p:cNvSpPr>
            <p:nvPr/>
          </p:nvSpPr>
          <p:spPr bwMode="auto">
            <a:xfrm>
              <a:off x="6788150" y="3744913"/>
              <a:ext cx="223837" cy="612775"/>
            </a:xfrm>
            <a:custGeom>
              <a:avLst/>
              <a:gdLst>
                <a:gd name="T0" fmla="*/ 47 w 75"/>
                <a:gd name="T1" fmla="*/ 2 h 205"/>
                <a:gd name="T2" fmla="*/ 5 w 75"/>
                <a:gd name="T3" fmla="*/ 70 h 205"/>
                <a:gd name="T4" fmla="*/ 5 w 75"/>
                <a:gd name="T5" fmla="*/ 192 h 205"/>
                <a:gd name="T6" fmla="*/ 47 w 75"/>
                <a:gd name="T7" fmla="*/ 200 h 205"/>
                <a:gd name="T8" fmla="*/ 73 w 75"/>
                <a:gd name="T9" fmla="*/ 67 h 205"/>
                <a:gd name="T10" fmla="*/ 47 w 75"/>
                <a:gd name="T11" fmla="*/ 2 h 205"/>
              </a:gdLst>
              <a:ahLst/>
              <a:cxnLst>
                <a:cxn ang="0">
                  <a:pos x="T0" y="T1"/>
                </a:cxn>
                <a:cxn ang="0">
                  <a:pos x="T2" y="T3"/>
                </a:cxn>
                <a:cxn ang="0">
                  <a:pos x="T4" y="T5"/>
                </a:cxn>
                <a:cxn ang="0">
                  <a:pos x="T6" y="T7"/>
                </a:cxn>
                <a:cxn ang="0">
                  <a:pos x="T8" y="T9"/>
                </a:cxn>
                <a:cxn ang="0">
                  <a:pos x="T10" y="T11"/>
                </a:cxn>
              </a:cxnLst>
              <a:rect l="0" t="0" r="r" b="b"/>
              <a:pathLst>
                <a:path w="75" h="205">
                  <a:moveTo>
                    <a:pt x="47" y="2"/>
                  </a:moveTo>
                  <a:cubicBezTo>
                    <a:pt x="22" y="0"/>
                    <a:pt x="10" y="16"/>
                    <a:pt x="5" y="70"/>
                  </a:cubicBezTo>
                  <a:cubicBezTo>
                    <a:pt x="0" y="124"/>
                    <a:pt x="2" y="183"/>
                    <a:pt x="5" y="192"/>
                  </a:cubicBezTo>
                  <a:cubicBezTo>
                    <a:pt x="7" y="201"/>
                    <a:pt x="43" y="205"/>
                    <a:pt x="47" y="200"/>
                  </a:cubicBezTo>
                  <a:cubicBezTo>
                    <a:pt x="51" y="196"/>
                    <a:pt x="71" y="85"/>
                    <a:pt x="73" y="67"/>
                  </a:cubicBezTo>
                  <a:cubicBezTo>
                    <a:pt x="75" y="50"/>
                    <a:pt x="74" y="5"/>
                    <a:pt x="47" y="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6">
              <a:extLst>
                <a:ext uri="{FF2B5EF4-FFF2-40B4-BE49-F238E27FC236}">
                  <a16:creationId xmlns:a16="http://schemas.microsoft.com/office/drawing/2014/main" id="{1D138252-16A8-4272-B59D-C32289905336}"/>
                </a:ext>
              </a:extLst>
            </p:cNvPr>
            <p:cNvSpPr>
              <a:spLocks/>
            </p:cNvSpPr>
            <p:nvPr/>
          </p:nvSpPr>
          <p:spPr bwMode="auto">
            <a:xfrm>
              <a:off x="6788150" y="4270375"/>
              <a:ext cx="146050" cy="188912"/>
            </a:xfrm>
            <a:custGeom>
              <a:avLst/>
              <a:gdLst>
                <a:gd name="T0" fmla="*/ 34 w 49"/>
                <a:gd name="T1" fmla="*/ 63 h 63"/>
                <a:gd name="T2" fmla="*/ 7 w 49"/>
                <a:gd name="T3" fmla="*/ 59 h 63"/>
                <a:gd name="T4" fmla="*/ 0 w 49"/>
                <a:gd name="T5" fmla="*/ 50 h 63"/>
                <a:gd name="T6" fmla="*/ 6 w 49"/>
                <a:gd name="T7" fmla="*/ 7 h 63"/>
                <a:gd name="T8" fmla="*/ 15 w 49"/>
                <a:gd name="T9" fmla="*/ 1 h 63"/>
                <a:gd name="T10" fmla="*/ 42 w 49"/>
                <a:gd name="T11" fmla="*/ 4 h 63"/>
                <a:gd name="T12" fmla="*/ 49 w 49"/>
                <a:gd name="T13" fmla="*/ 13 h 63"/>
                <a:gd name="T14" fmla="*/ 43 w 49"/>
                <a:gd name="T15" fmla="*/ 56 h 63"/>
                <a:gd name="T16" fmla="*/ 34 w 49"/>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63">
                  <a:moveTo>
                    <a:pt x="34" y="63"/>
                  </a:moveTo>
                  <a:cubicBezTo>
                    <a:pt x="7" y="59"/>
                    <a:pt x="7" y="59"/>
                    <a:pt x="7" y="59"/>
                  </a:cubicBezTo>
                  <a:cubicBezTo>
                    <a:pt x="3" y="59"/>
                    <a:pt x="0" y="55"/>
                    <a:pt x="0" y="50"/>
                  </a:cubicBezTo>
                  <a:cubicBezTo>
                    <a:pt x="6" y="7"/>
                    <a:pt x="6" y="7"/>
                    <a:pt x="6" y="7"/>
                  </a:cubicBezTo>
                  <a:cubicBezTo>
                    <a:pt x="6" y="3"/>
                    <a:pt x="10" y="0"/>
                    <a:pt x="15" y="1"/>
                  </a:cubicBezTo>
                  <a:cubicBezTo>
                    <a:pt x="42" y="4"/>
                    <a:pt x="42" y="4"/>
                    <a:pt x="42" y="4"/>
                  </a:cubicBezTo>
                  <a:cubicBezTo>
                    <a:pt x="46" y="5"/>
                    <a:pt x="49" y="9"/>
                    <a:pt x="49" y="13"/>
                  </a:cubicBezTo>
                  <a:cubicBezTo>
                    <a:pt x="43" y="56"/>
                    <a:pt x="43" y="56"/>
                    <a:pt x="43" y="56"/>
                  </a:cubicBezTo>
                  <a:cubicBezTo>
                    <a:pt x="43" y="60"/>
                    <a:pt x="39" y="63"/>
                    <a:pt x="34" y="63"/>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7">
              <a:extLst>
                <a:ext uri="{FF2B5EF4-FFF2-40B4-BE49-F238E27FC236}">
                  <a16:creationId xmlns:a16="http://schemas.microsoft.com/office/drawing/2014/main" id="{2EDAD501-0E38-475A-B972-0C2FFEEFB34B}"/>
                </a:ext>
              </a:extLst>
            </p:cNvPr>
            <p:cNvSpPr>
              <a:spLocks/>
            </p:cNvSpPr>
            <p:nvPr/>
          </p:nvSpPr>
          <p:spPr bwMode="auto">
            <a:xfrm>
              <a:off x="6751638" y="4351338"/>
              <a:ext cx="179387" cy="520700"/>
            </a:xfrm>
            <a:custGeom>
              <a:avLst/>
              <a:gdLst>
                <a:gd name="T0" fmla="*/ 36 w 60"/>
                <a:gd name="T1" fmla="*/ 1 h 174"/>
                <a:gd name="T2" fmla="*/ 5 w 60"/>
                <a:gd name="T3" fmla="*/ 51 h 174"/>
                <a:gd name="T4" fmla="*/ 14 w 60"/>
                <a:gd name="T5" fmla="*/ 172 h 174"/>
                <a:gd name="T6" fmla="*/ 33 w 60"/>
                <a:gd name="T7" fmla="*/ 174 h 174"/>
                <a:gd name="T8" fmla="*/ 53 w 60"/>
                <a:gd name="T9" fmla="*/ 65 h 174"/>
                <a:gd name="T10" fmla="*/ 36 w 60"/>
                <a:gd name="T11" fmla="*/ 1 h 174"/>
              </a:gdLst>
              <a:ahLst/>
              <a:cxnLst>
                <a:cxn ang="0">
                  <a:pos x="T0" y="T1"/>
                </a:cxn>
                <a:cxn ang="0">
                  <a:pos x="T2" y="T3"/>
                </a:cxn>
                <a:cxn ang="0">
                  <a:pos x="T4" y="T5"/>
                </a:cxn>
                <a:cxn ang="0">
                  <a:pos x="T6" y="T7"/>
                </a:cxn>
                <a:cxn ang="0">
                  <a:pos x="T8" y="T9"/>
                </a:cxn>
                <a:cxn ang="0">
                  <a:pos x="T10" y="T11"/>
                </a:cxn>
              </a:cxnLst>
              <a:rect l="0" t="0" r="r" b="b"/>
              <a:pathLst>
                <a:path w="60" h="174">
                  <a:moveTo>
                    <a:pt x="36" y="1"/>
                  </a:moveTo>
                  <a:cubicBezTo>
                    <a:pt x="28" y="0"/>
                    <a:pt x="9" y="1"/>
                    <a:pt x="5" y="51"/>
                  </a:cubicBezTo>
                  <a:cubicBezTo>
                    <a:pt x="0" y="101"/>
                    <a:pt x="14" y="172"/>
                    <a:pt x="14" y="172"/>
                  </a:cubicBezTo>
                  <a:cubicBezTo>
                    <a:pt x="33" y="174"/>
                    <a:pt x="33" y="174"/>
                    <a:pt x="33" y="174"/>
                  </a:cubicBezTo>
                  <a:cubicBezTo>
                    <a:pt x="33" y="174"/>
                    <a:pt x="51" y="82"/>
                    <a:pt x="53" y="65"/>
                  </a:cubicBezTo>
                  <a:cubicBezTo>
                    <a:pt x="58" y="24"/>
                    <a:pt x="60" y="4"/>
                    <a:pt x="36" y="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8">
              <a:extLst>
                <a:ext uri="{FF2B5EF4-FFF2-40B4-BE49-F238E27FC236}">
                  <a16:creationId xmlns:a16="http://schemas.microsoft.com/office/drawing/2014/main" id="{30264C55-45F2-494C-ABF9-2E4A101289ED}"/>
                </a:ext>
              </a:extLst>
            </p:cNvPr>
            <p:cNvSpPr>
              <a:spLocks/>
            </p:cNvSpPr>
            <p:nvPr/>
          </p:nvSpPr>
          <p:spPr bwMode="auto">
            <a:xfrm>
              <a:off x="7031038" y="3717925"/>
              <a:ext cx="214312" cy="1189037"/>
            </a:xfrm>
            <a:custGeom>
              <a:avLst/>
              <a:gdLst>
                <a:gd name="T0" fmla="*/ 60 w 72"/>
                <a:gd name="T1" fmla="*/ 0 h 398"/>
                <a:gd name="T2" fmla="*/ 71 w 72"/>
                <a:gd name="T3" fmla="*/ 69 h 398"/>
                <a:gd name="T4" fmla="*/ 69 w 72"/>
                <a:gd name="T5" fmla="*/ 211 h 398"/>
                <a:gd name="T6" fmla="*/ 69 w 72"/>
                <a:gd name="T7" fmla="*/ 293 h 398"/>
                <a:gd name="T8" fmla="*/ 69 w 72"/>
                <a:gd name="T9" fmla="*/ 398 h 398"/>
                <a:gd name="T10" fmla="*/ 24 w 72"/>
                <a:gd name="T11" fmla="*/ 397 h 398"/>
                <a:gd name="T12" fmla="*/ 15 w 72"/>
                <a:gd name="T13" fmla="*/ 225 h 398"/>
                <a:gd name="T14" fmla="*/ 0 w 72"/>
                <a:gd name="T15" fmla="*/ 78 h 398"/>
                <a:gd name="T16" fmla="*/ 0 w 72"/>
                <a:gd name="T17" fmla="*/ 2 h 398"/>
                <a:gd name="T18" fmla="*/ 60 w 72"/>
                <a:gd name="T19"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98">
                  <a:moveTo>
                    <a:pt x="60" y="0"/>
                  </a:moveTo>
                  <a:cubicBezTo>
                    <a:pt x="60" y="0"/>
                    <a:pt x="69" y="45"/>
                    <a:pt x="71" y="69"/>
                  </a:cubicBezTo>
                  <a:cubicBezTo>
                    <a:pt x="72" y="93"/>
                    <a:pt x="69" y="199"/>
                    <a:pt x="69" y="211"/>
                  </a:cubicBezTo>
                  <a:cubicBezTo>
                    <a:pt x="69" y="222"/>
                    <a:pt x="70" y="258"/>
                    <a:pt x="69" y="293"/>
                  </a:cubicBezTo>
                  <a:cubicBezTo>
                    <a:pt x="69" y="329"/>
                    <a:pt x="69" y="398"/>
                    <a:pt x="69" y="398"/>
                  </a:cubicBezTo>
                  <a:cubicBezTo>
                    <a:pt x="24" y="397"/>
                    <a:pt x="24" y="397"/>
                    <a:pt x="24" y="397"/>
                  </a:cubicBezTo>
                  <a:cubicBezTo>
                    <a:pt x="24" y="397"/>
                    <a:pt x="15" y="248"/>
                    <a:pt x="15" y="225"/>
                  </a:cubicBezTo>
                  <a:cubicBezTo>
                    <a:pt x="15" y="201"/>
                    <a:pt x="0" y="78"/>
                    <a:pt x="0" y="78"/>
                  </a:cubicBezTo>
                  <a:cubicBezTo>
                    <a:pt x="0" y="2"/>
                    <a:pt x="0" y="2"/>
                    <a:pt x="0" y="2"/>
                  </a:cubicBezTo>
                  <a:lnTo>
                    <a:pt x="60" y="0"/>
                  </a:lnTo>
                  <a:close/>
                </a:path>
              </a:pathLst>
            </a:custGeom>
            <a:solidFill>
              <a:srgbClr val="04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9">
              <a:extLst>
                <a:ext uri="{FF2B5EF4-FFF2-40B4-BE49-F238E27FC236}">
                  <a16:creationId xmlns:a16="http://schemas.microsoft.com/office/drawing/2014/main" id="{638FD74B-CE01-428C-87A8-1A014D3F6EAC}"/>
                </a:ext>
              </a:extLst>
            </p:cNvPr>
            <p:cNvSpPr>
              <a:spLocks/>
            </p:cNvSpPr>
            <p:nvPr/>
          </p:nvSpPr>
          <p:spPr bwMode="auto">
            <a:xfrm>
              <a:off x="6748463" y="3714750"/>
              <a:ext cx="282575" cy="1195387"/>
            </a:xfrm>
            <a:custGeom>
              <a:avLst/>
              <a:gdLst>
                <a:gd name="T0" fmla="*/ 34 w 94"/>
                <a:gd name="T1" fmla="*/ 0 h 400"/>
                <a:gd name="T2" fmla="*/ 16 w 94"/>
                <a:gd name="T3" fmla="*/ 67 h 400"/>
                <a:gd name="T4" fmla="*/ 12 w 94"/>
                <a:gd name="T5" fmla="*/ 209 h 400"/>
                <a:gd name="T6" fmla="*/ 3 w 94"/>
                <a:gd name="T7" fmla="*/ 291 h 400"/>
                <a:gd name="T8" fmla="*/ 2 w 94"/>
                <a:gd name="T9" fmla="*/ 396 h 400"/>
                <a:gd name="T10" fmla="*/ 47 w 94"/>
                <a:gd name="T11" fmla="*/ 400 h 400"/>
                <a:gd name="T12" fmla="*/ 65 w 94"/>
                <a:gd name="T13" fmla="*/ 229 h 400"/>
                <a:gd name="T14" fmla="*/ 94 w 94"/>
                <a:gd name="T15" fmla="*/ 83 h 400"/>
                <a:gd name="T16" fmla="*/ 94 w 94"/>
                <a:gd name="T17" fmla="*/ 3 h 400"/>
                <a:gd name="T18" fmla="*/ 34 w 94"/>
                <a:gd name="T1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400">
                  <a:moveTo>
                    <a:pt x="34" y="0"/>
                  </a:moveTo>
                  <a:cubicBezTo>
                    <a:pt x="34" y="0"/>
                    <a:pt x="20" y="43"/>
                    <a:pt x="16" y="67"/>
                  </a:cubicBezTo>
                  <a:cubicBezTo>
                    <a:pt x="12" y="91"/>
                    <a:pt x="13" y="198"/>
                    <a:pt x="12" y="209"/>
                  </a:cubicBezTo>
                  <a:cubicBezTo>
                    <a:pt x="10" y="221"/>
                    <a:pt x="6" y="256"/>
                    <a:pt x="3" y="291"/>
                  </a:cubicBezTo>
                  <a:cubicBezTo>
                    <a:pt x="0" y="326"/>
                    <a:pt x="2" y="396"/>
                    <a:pt x="2" y="396"/>
                  </a:cubicBezTo>
                  <a:cubicBezTo>
                    <a:pt x="47" y="400"/>
                    <a:pt x="47" y="400"/>
                    <a:pt x="47" y="400"/>
                  </a:cubicBezTo>
                  <a:cubicBezTo>
                    <a:pt x="47" y="400"/>
                    <a:pt x="62" y="252"/>
                    <a:pt x="65" y="229"/>
                  </a:cubicBezTo>
                  <a:cubicBezTo>
                    <a:pt x="67" y="206"/>
                    <a:pt x="94" y="83"/>
                    <a:pt x="94" y="83"/>
                  </a:cubicBezTo>
                  <a:cubicBezTo>
                    <a:pt x="94" y="3"/>
                    <a:pt x="94" y="3"/>
                    <a:pt x="94" y="3"/>
                  </a:cubicBezTo>
                  <a:lnTo>
                    <a:pt x="34" y="0"/>
                  </a:lnTo>
                  <a:close/>
                </a:path>
              </a:pathLst>
            </a:custGeom>
            <a:solidFill>
              <a:srgbClr val="04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0">
              <a:extLst>
                <a:ext uri="{FF2B5EF4-FFF2-40B4-BE49-F238E27FC236}">
                  <a16:creationId xmlns:a16="http://schemas.microsoft.com/office/drawing/2014/main" id="{DC992B99-A43E-46FF-A526-9172CDC371E5}"/>
                </a:ext>
              </a:extLst>
            </p:cNvPr>
            <p:cNvSpPr>
              <a:spLocks/>
            </p:cNvSpPr>
            <p:nvPr/>
          </p:nvSpPr>
          <p:spPr bwMode="auto">
            <a:xfrm>
              <a:off x="7096125" y="4903788"/>
              <a:ext cx="134937" cy="84137"/>
            </a:xfrm>
            <a:custGeom>
              <a:avLst/>
              <a:gdLst>
                <a:gd name="T0" fmla="*/ 44 w 45"/>
                <a:gd name="T1" fmla="*/ 1 h 28"/>
                <a:gd name="T2" fmla="*/ 44 w 45"/>
                <a:gd name="T3" fmla="*/ 21 h 28"/>
                <a:gd name="T4" fmla="*/ 25 w 45"/>
                <a:gd name="T5" fmla="*/ 28 h 28"/>
                <a:gd name="T6" fmla="*/ 5 w 45"/>
                <a:gd name="T7" fmla="*/ 24 h 28"/>
                <a:gd name="T8" fmla="*/ 7 w 45"/>
                <a:gd name="T9" fmla="*/ 0 h 28"/>
                <a:gd name="T10" fmla="*/ 44 w 45"/>
                <a:gd name="T11" fmla="*/ 1 h 28"/>
              </a:gdLst>
              <a:ahLst/>
              <a:cxnLst>
                <a:cxn ang="0">
                  <a:pos x="T0" y="T1"/>
                </a:cxn>
                <a:cxn ang="0">
                  <a:pos x="T2" y="T3"/>
                </a:cxn>
                <a:cxn ang="0">
                  <a:pos x="T4" y="T5"/>
                </a:cxn>
                <a:cxn ang="0">
                  <a:pos x="T6" y="T7"/>
                </a:cxn>
                <a:cxn ang="0">
                  <a:pos x="T8" y="T9"/>
                </a:cxn>
                <a:cxn ang="0">
                  <a:pos x="T10" y="T11"/>
                </a:cxn>
              </a:cxnLst>
              <a:rect l="0" t="0" r="r" b="b"/>
              <a:pathLst>
                <a:path w="45" h="28">
                  <a:moveTo>
                    <a:pt x="44" y="1"/>
                  </a:moveTo>
                  <a:cubicBezTo>
                    <a:pt x="44" y="1"/>
                    <a:pt x="45" y="17"/>
                    <a:pt x="44" y="21"/>
                  </a:cubicBezTo>
                  <a:cubicBezTo>
                    <a:pt x="43" y="24"/>
                    <a:pt x="36" y="27"/>
                    <a:pt x="25" y="28"/>
                  </a:cubicBezTo>
                  <a:cubicBezTo>
                    <a:pt x="16" y="28"/>
                    <a:pt x="7" y="25"/>
                    <a:pt x="5" y="24"/>
                  </a:cubicBezTo>
                  <a:cubicBezTo>
                    <a:pt x="0" y="22"/>
                    <a:pt x="7" y="0"/>
                    <a:pt x="7" y="0"/>
                  </a:cubicBezTo>
                  <a:lnTo>
                    <a:pt x="44" y="1"/>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1">
              <a:extLst>
                <a:ext uri="{FF2B5EF4-FFF2-40B4-BE49-F238E27FC236}">
                  <a16:creationId xmlns:a16="http://schemas.microsoft.com/office/drawing/2014/main" id="{98679F3F-0362-4AC9-B075-A77DAE5FB4C0}"/>
                </a:ext>
              </a:extLst>
            </p:cNvPr>
            <p:cNvSpPr>
              <a:spLocks/>
            </p:cNvSpPr>
            <p:nvPr/>
          </p:nvSpPr>
          <p:spPr bwMode="auto">
            <a:xfrm>
              <a:off x="6689725" y="4859338"/>
              <a:ext cx="187325" cy="111125"/>
            </a:xfrm>
            <a:custGeom>
              <a:avLst/>
              <a:gdLst>
                <a:gd name="T0" fmla="*/ 37 w 63"/>
                <a:gd name="T1" fmla="*/ 6 h 37"/>
                <a:gd name="T2" fmla="*/ 13 w 63"/>
                <a:gd name="T3" fmla="*/ 1 h 37"/>
                <a:gd name="T4" fmla="*/ 0 w 63"/>
                <a:gd name="T5" fmla="*/ 10 h 37"/>
                <a:gd name="T6" fmla="*/ 4 w 63"/>
                <a:gd name="T7" fmla="*/ 17 h 37"/>
                <a:gd name="T8" fmla="*/ 35 w 63"/>
                <a:gd name="T9" fmla="*/ 36 h 37"/>
                <a:gd name="T10" fmla="*/ 58 w 63"/>
                <a:gd name="T11" fmla="*/ 36 h 37"/>
                <a:gd name="T12" fmla="*/ 63 w 63"/>
                <a:gd name="T13" fmla="*/ 17 h 37"/>
                <a:gd name="T14" fmla="*/ 37 w 63"/>
                <a:gd name="T15" fmla="*/ 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7">
                  <a:moveTo>
                    <a:pt x="37" y="6"/>
                  </a:moveTo>
                  <a:cubicBezTo>
                    <a:pt x="37" y="6"/>
                    <a:pt x="21" y="0"/>
                    <a:pt x="13" y="1"/>
                  </a:cubicBezTo>
                  <a:cubicBezTo>
                    <a:pt x="7" y="1"/>
                    <a:pt x="0" y="5"/>
                    <a:pt x="0" y="10"/>
                  </a:cubicBezTo>
                  <a:cubicBezTo>
                    <a:pt x="0" y="12"/>
                    <a:pt x="2" y="14"/>
                    <a:pt x="4" y="17"/>
                  </a:cubicBezTo>
                  <a:cubicBezTo>
                    <a:pt x="6" y="19"/>
                    <a:pt x="30" y="36"/>
                    <a:pt x="35" y="36"/>
                  </a:cubicBezTo>
                  <a:cubicBezTo>
                    <a:pt x="44" y="37"/>
                    <a:pt x="53" y="37"/>
                    <a:pt x="58" y="36"/>
                  </a:cubicBezTo>
                  <a:cubicBezTo>
                    <a:pt x="63" y="34"/>
                    <a:pt x="63" y="17"/>
                    <a:pt x="63" y="17"/>
                  </a:cubicBezTo>
                  <a:lnTo>
                    <a:pt x="37" y="6"/>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2">
              <a:extLst>
                <a:ext uri="{FF2B5EF4-FFF2-40B4-BE49-F238E27FC236}">
                  <a16:creationId xmlns:a16="http://schemas.microsoft.com/office/drawing/2014/main" id="{72ECADC4-AEFA-418C-A9B2-FDDCF9A6E582}"/>
                </a:ext>
              </a:extLst>
            </p:cNvPr>
            <p:cNvSpPr>
              <a:spLocks/>
            </p:cNvSpPr>
            <p:nvPr/>
          </p:nvSpPr>
          <p:spPr bwMode="auto">
            <a:xfrm>
              <a:off x="6748463" y="3714750"/>
              <a:ext cx="282575" cy="1187450"/>
            </a:xfrm>
            <a:custGeom>
              <a:avLst/>
              <a:gdLst>
                <a:gd name="T0" fmla="*/ 39 w 94"/>
                <a:gd name="T1" fmla="*/ 91 h 397"/>
                <a:gd name="T2" fmla="*/ 33 w 94"/>
                <a:gd name="T3" fmla="*/ 219 h 397"/>
                <a:gd name="T4" fmla="*/ 17 w 94"/>
                <a:gd name="T5" fmla="*/ 397 h 397"/>
                <a:gd name="T6" fmla="*/ 2 w 94"/>
                <a:gd name="T7" fmla="*/ 396 h 397"/>
                <a:gd name="T8" fmla="*/ 3 w 94"/>
                <a:gd name="T9" fmla="*/ 291 h 397"/>
                <a:gd name="T10" fmla="*/ 12 w 94"/>
                <a:gd name="T11" fmla="*/ 209 h 397"/>
                <a:gd name="T12" fmla="*/ 16 w 94"/>
                <a:gd name="T13" fmla="*/ 67 h 397"/>
                <a:gd name="T14" fmla="*/ 34 w 94"/>
                <a:gd name="T15" fmla="*/ 0 h 397"/>
                <a:gd name="T16" fmla="*/ 94 w 94"/>
                <a:gd name="T17" fmla="*/ 3 h 397"/>
                <a:gd name="T18" fmla="*/ 24 w 94"/>
                <a:gd name="T19" fmla="*/ 71 h 397"/>
                <a:gd name="T20" fmla="*/ 39 w 94"/>
                <a:gd name="T21" fmla="*/ 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97">
                  <a:moveTo>
                    <a:pt x="39" y="91"/>
                  </a:moveTo>
                  <a:cubicBezTo>
                    <a:pt x="36" y="107"/>
                    <a:pt x="34" y="213"/>
                    <a:pt x="33" y="219"/>
                  </a:cubicBezTo>
                  <a:cubicBezTo>
                    <a:pt x="33" y="225"/>
                    <a:pt x="17" y="390"/>
                    <a:pt x="17" y="397"/>
                  </a:cubicBezTo>
                  <a:cubicBezTo>
                    <a:pt x="2" y="396"/>
                    <a:pt x="2" y="396"/>
                    <a:pt x="2" y="396"/>
                  </a:cubicBezTo>
                  <a:cubicBezTo>
                    <a:pt x="2" y="396"/>
                    <a:pt x="0" y="326"/>
                    <a:pt x="3" y="291"/>
                  </a:cubicBezTo>
                  <a:cubicBezTo>
                    <a:pt x="6" y="256"/>
                    <a:pt x="10" y="221"/>
                    <a:pt x="12" y="209"/>
                  </a:cubicBezTo>
                  <a:cubicBezTo>
                    <a:pt x="13" y="198"/>
                    <a:pt x="12" y="91"/>
                    <a:pt x="16" y="67"/>
                  </a:cubicBezTo>
                  <a:cubicBezTo>
                    <a:pt x="20" y="43"/>
                    <a:pt x="34" y="0"/>
                    <a:pt x="34" y="0"/>
                  </a:cubicBezTo>
                  <a:cubicBezTo>
                    <a:pt x="94" y="3"/>
                    <a:pt x="94" y="3"/>
                    <a:pt x="94" y="3"/>
                  </a:cubicBezTo>
                  <a:cubicBezTo>
                    <a:pt x="94" y="90"/>
                    <a:pt x="27" y="66"/>
                    <a:pt x="24" y="71"/>
                  </a:cubicBezTo>
                  <a:cubicBezTo>
                    <a:pt x="22" y="76"/>
                    <a:pt x="40" y="85"/>
                    <a:pt x="39" y="91"/>
                  </a:cubicBezTo>
                  <a:close/>
                </a:path>
              </a:pathLst>
            </a:custGeom>
            <a:solidFill>
              <a:srgbClr val="152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3">
              <a:extLst>
                <a:ext uri="{FF2B5EF4-FFF2-40B4-BE49-F238E27FC236}">
                  <a16:creationId xmlns:a16="http://schemas.microsoft.com/office/drawing/2014/main" id="{F028830D-25B9-43D0-AF4F-42C9F300C496}"/>
                </a:ext>
              </a:extLst>
            </p:cNvPr>
            <p:cNvSpPr>
              <a:spLocks/>
            </p:cNvSpPr>
            <p:nvPr/>
          </p:nvSpPr>
          <p:spPr bwMode="auto">
            <a:xfrm>
              <a:off x="7042150" y="3984625"/>
              <a:ext cx="134937" cy="919162"/>
            </a:xfrm>
            <a:custGeom>
              <a:avLst/>
              <a:gdLst>
                <a:gd name="T0" fmla="*/ 35 w 45"/>
                <a:gd name="T1" fmla="*/ 4 h 308"/>
                <a:gd name="T2" fmla="*/ 36 w 45"/>
                <a:gd name="T3" fmla="*/ 125 h 308"/>
                <a:gd name="T4" fmla="*/ 45 w 45"/>
                <a:gd name="T5" fmla="*/ 308 h 308"/>
                <a:gd name="T6" fmla="*/ 44 w 45"/>
                <a:gd name="T7" fmla="*/ 308 h 308"/>
                <a:gd name="T8" fmla="*/ 20 w 45"/>
                <a:gd name="T9" fmla="*/ 308 h 308"/>
                <a:gd name="T10" fmla="*/ 11 w 45"/>
                <a:gd name="T11" fmla="*/ 136 h 308"/>
                <a:gd name="T12" fmla="*/ 0 w 45"/>
                <a:gd name="T13" fmla="*/ 22 h 308"/>
                <a:gd name="T14" fmla="*/ 15 w 45"/>
                <a:gd name="T15" fmla="*/ 5 h 308"/>
                <a:gd name="T16" fmla="*/ 35 w 45"/>
                <a:gd name="T17" fmla="*/ 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08">
                  <a:moveTo>
                    <a:pt x="35" y="4"/>
                  </a:moveTo>
                  <a:cubicBezTo>
                    <a:pt x="34" y="25"/>
                    <a:pt x="35" y="122"/>
                    <a:pt x="36" y="125"/>
                  </a:cubicBezTo>
                  <a:cubicBezTo>
                    <a:pt x="36" y="128"/>
                    <a:pt x="45" y="308"/>
                    <a:pt x="45" y="308"/>
                  </a:cubicBezTo>
                  <a:cubicBezTo>
                    <a:pt x="44" y="308"/>
                    <a:pt x="44" y="308"/>
                    <a:pt x="44" y="308"/>
                  </a:cubicBezTo>
                  <a:cubicBezTo>
                    <a:pt x="20" y="308"/>
                    <a:pt x="20" y="308"/>
                    <a:pt x="20" y="308"/>
                  </a:cubicBezTo>
                  <a:cubicBezTo>
                    <a:pt x="20" y="308"/>
                    <a:pt x="11" y="159"/>
                    <a:pt x="11" y="136"/>
                  </a:cubicBezTo>
                  <a:cubicBezTo>
                    <a:pt x="11" y="112"/>
                    <a:pt x="0" y="22"/>
                    <a:pt x="0" y="22"/>
                  </a:cubicBezTo>
                  <a:cubicBezTo>
                    <a:pt x="0" y="22"/>
                    <a:pt x="4" y="4"/>
                    <a:pt x="15" y="5"/>
                  </a:cubicBezTo>
                  <a:cubicBezTo>
                    <a:pt x="25" y="6"/>
                    <a:pt x="35" y="0"/>
                    <a:pt x="35" y="4"/>
                  </a:cubicBezTo>
                  <a:close/>
                </a:path>
              </a:pathLst>
            </a:custGeom>
            <a:solidFill>
              <a:srgbClr val="152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4">
              <a:extLst>
                <a:ext uri="{FF2B5EF4-FFF2-40B4-BE49-F238E27FC236}">
                  <a16:creationId xmlns:a16="http://schemas.microsoft.com/office/drawing/2014/main" id="{504519EB-CF58-443F-9824-846342988F8C}"/>
                </a:ext>
              </a:extLst>
            </p:cNvPr>
            <p:cNvSpPr>
              <a:spLocks/>
            </p:cNvSpPr>
            <p:nvPr/>
          </p:nvSpPr>
          <p:spPr bwMode="auto">
            <a:xfrm>
              <a:off x="6886575" y="2728913"/>
              <a:ext cx="257175" cy="290512"/>
            </a:xfrm>
            <a:custGeom>
              <a:avLst/>
              <a:gdLst>
                <a:gd name="T0" fmla="*/ 83 w 86"/>
                <a:gd name="T1" fmla="*/ 44 h 97"/>
                <a:gd name="T2" fmla="*/ 86 w 86"/>
                <a:gd name="T3" fmla="*/ 53 h 97"/>
                <a:gd name="T4" fmla="*/ 85 w 86"/>
                <a:gd name="T5" fmla="*/ 58 h 97"/>
                <a:gd name="T6" fmla="*/ 79 w 86"/>
                <a:gd name="T7" fmla="*/ 87 h 97"/>
                <a:gd name="T8" fmla="*/ 50 w 86"/>
                <a:gd name="T9" fmla="*/ 94 h 97"/>
                <a:gd name="T10" fmla="*/ 8 w 86"/>
                <a:gd name="T11" fmla="*/ 60 h 97"/>
                <a:gd name="T12" fmla="*/ 45 w 86"/>
                <a:gd name="T13" fmla="*/ 4 h 97"/>
                <a:gd name="T14" fmla="*/ 82 w 86"/>
                <a:gd name="T15" fmla="*/ 39 h 97"/>
                <a:gd name="T16" fmla="*/ 83 w 86"/>
                <a:gd name="T17"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97">
                  <a:moveTo>
                    <a:pt x="83" y="44"/>
                  </a:moveTo>
                  <a:cubicBezTo>
                    <a:pt x="83" y="46"/>
                    <a:pt x="85" y="49"/>
                    <a:pt x="86" y="53"/>
                  </a:cubicBezTo>
                  <a:cubicBezTo>
                    <a:pt x="86" y="54"/>
                    <a:pt x="85" y="57"/>
                    <a:pt x="85" y="58"/>
                  </a:cubicBezTo>
                  <a:cubicBezTo>
                    <a:pt x="86" y="71"/>
                    <a:pt x="86" y="85"/>
                    <a:pt x="79" y="87"/>
                  </a:cubicBezTo>
                  <a:cubicBezTo>
                    <a:pt x="66" y="89"/>
                    <a:pt x="59" y="92"/>
                    <a:pt x="50" y="94"/>
                  </a:cubicBezTo>
                  <a:cubicBezTo>
                    <a:pt x="37" y="97"/>
                    <a:pt x="17" y="85"/>
                    <a:pt x="8" y="60"/>
                  </a:cubicBezTo>
                  <a:cubicBezTo>
                    <a:pt x="0" y="35"/>
                    <a:pt x="21" y="9"/>
                    <a:pt x="45" y="4"/>
                  </a:cubicBezTo>
                  <a:cubicBezTo>
                    <a:pt x="68" y="0"/>
                    <a:pt x="78" y="16"/>
                    <a:pt x="82" y="39"/>
                  </a:cubicBezTo>
                  <a:cubicBezTo>
                    <a:pt x="82" y="41"/>
                    <a:pt x="83" y="42"/>
                    <a:pt x="83" y="44"/>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65">
              <a:extLst>
                <a:ext uri="{FF2B5EF4-FFF2-40B4-BE49-F238E27FC236}">
                  <a16:creationId xmlns:a16="http://schemas.microsoft.com/office/drawing/2014/main" id="{3DAFBCEF-ECF8-47FB-90A1-651FB6811E2D}"/>
                </a:ext>
              </a:extLst>
            </p:cNvPr>
            <p:cNvSpPr>
              <a:spLocks/>
            </p:cNvSpPr>
            <p:nvPr/>
          </p:nvSpPr>
          <p:spPr bwMode="auto">
            <a:xfrm>
              <a:off x="6838950" y="2705100"/>
              <a:ext cx="296862" cy="311150"/>
            </a:xfrm>
            <a:custGeom>
              <a:avLst/>
              <a:gdLst>
                <a:gd name="T0" fmla="*/ 47 w 99"/>
                <a:gd name="T1" fmla="*/ 7 h 104"/>
                <a:gd name="T2" fmla="*/ 90 w 99"/>
                <a:gd name="T3" fmla="*/ 23 h 104"/>
                <a:gd name="T4" fmla="*/ 93 w 99"/>
                <a:gd name="T5" fmla="*/ 56 h 104"/>
                <a:gd name="T6" fmla="*/ 87 w 99"/>
                <a:gd name="T7" fmla="*/ 57 h 104"/>
                <a:gd name="T8" fmla="*/ 86 w 99"/>
                <a:gd name="T9" fmla="*/ 75 h 104"/>
                <a:gd name="T10" fmla="*/ 75 w 99"/>
                <a:gd name="T11" fmla="*/ 100 h 104"/>
                <a:gd name="T12" fmla="*/ 44 w 99"/>
                <a:gd name="T13" fmla="*/ 102 h 104"/>
                <a:gd name="T14" fmla="*/ 27 w 99"/>
                <a:gd name="T15" fmla="*/ 79 h 104"/>
                <a:gd name="T16" fmla="*/ 47 w 99"/>
                <a:gd name="T17"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4">
                  <a:moveTo>
                    <a:pt x="47" y="7"/>
                  </a:moveTo>
                  <a:cubicBezTo>
                    <a:pt x="65" y="0"/>
                    <a:pt x="99" y="10"/>
                    <a:pt x="90" y="23"/>
                  </a:cubicBezTo>
                  <a:cubicBezTo>
                    <a:pt x="87" y="27"/>
                    <a:pt x="93" y="56"/>
                    <a:pt x="93" y="56"/>
                  </a:cubicBezTo>
                  <a:cubicBezTo>
                    <a:pt x="93" y="56"/>
                    <a:pt x="88" y="55"/>
                    <a:pt x="87" y="57"/>
                  </a:cubicBezTo>
                  <a:cubicBezTo>
                    <a:pt x="86" y="59"/>
                    <a:pt x="87" y="70"/>
                    <a:pt x="86" y="75"/>
                  </a:cubicBezTo>
                  <a:cubicBezTo>
                    <a:pt x="85" y="80"/>
                    <a:pt x="78" y="100"/>
                    <a:pt x="75" y="100"/>
                  </a:cubicBezTo>
                  <a:cubicBezTo>
                    <a:pt x="71" y="101"/>
                    <a:pt x="48" y="104"/>
                    <a:pt x="44" y="102"/>
                  </a:cubicBezTo>
                  <a:cubicBezTo>
                    <a:pt x="41" y="99"/>
                    <a:pt x="32" y="87"/>
                    <a:pt x="27" y="79"/>
                  </a:cubicBezTo>
                  <a:cubicBezTo>
                    <a:pt x="23" y="71"/>
                    <a:pt x="0" y="26"/>
                    <a:pt x="47" y="7"/>
                  </a:cubicBezTo>
                  <a:close/>
                </a:path>
              </a:pathLst>
            </a:custGeom>
            <a:solidFill>
              <a:srgbClr val="8E3C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6">
              <a:extLst>
                <a:ext uri="{FF2B5EF4-FFF2-40B4-BE49-F238E27FC236}">
                  <a16:creationId xmlns:a16="http://schemas.microsoft.com/office/drawing/2014/main" id="{343CD26D-02FF-4807-BED8-DDA5BD68FCE8}"/>
                </a:ext>
              </a:extLst>
            </p:cNvPr>
            <p:cNvSpPr>
              <a:spLocks/>
            </p:cNvSpPr>
            <p:nvPr/>
          </p:nvSpPr>
          <p:spPr bwMode="auto">
            <a:xfrm>
              <a:off x="7078663" y="2833688"/>
              <a:ext cx="31750" cy="74612"/>
            </a:xfrm>
            <a:custGeom>
              <a:avLst/>
              <a:gdLst>
                <a:gd name="T0" fmla="*/ 8 w 11"/>
                <a:gd name="T1" fmla="*/ 3 h 25"/>
                <a:gd name="T2" fmla="*/ 0 w 11"/>
                <a:gd name="T3" fmla="*/ 7 h 25"/>
                <a:gd name="T4" fmla="*/ 8 w 11"/>
                <a:gd name="T5" fmla="*/ 25 h 25"/>
                <a:gd name="T6" fmla="*/ 8 w 11"/>
                <a:gd name="T7" fmla="*/ 3 h 25"/>
              </a:gdLst>
              <a:ahLst/>
              <a:cxnLst>
                <a:cxn ang="0">
                  <a:pos x="T0" y="T1"/>
                </a:cxn>
                <a:cxn ang="0">
                  <a:pos x="T2" y="T3"/>
                </a:cxn>
                <a:cxn ang="0">
                  <a:pos x="T4" y="T5"/>
                </a:cxn>
                <a:cxn ang="0">
                  <a:pos x="T6" y="T7"/>
                </a:cxn>
              </a:cxnLst>
              <a:rect l="0" t="0" r="r" b="b"/>
              <a:pathLst>
                <a:path w="11" h="25">
                  <a:moveTo>
                    <a:pt x="8" y="3"/>
                  </a:moveTo>
                  <a:cubicBezTo>
                    <a:pt x="7" y="2"/>
                    <a:pt x="1" y="0"/>
                    <a:pt x="0" y="7"/>
                  </a:cubicBezTo>
                  <a:cubicBezTo>
                    <a:pt x="0" y="11"/>
                    <a:pt x="8" y="25"/>
                    <a:pt x="8" y="25"/>
                  </a:cubicBezTo>
                  <a:cubicBezTo>
                    <a:pt x="11" y="25"/>
                    <a:pt x="9" y="8"/>
                    <a:pt x="8" y="3"/>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7">
              <a:extLst>
                <a:ext uri="{FF2B5EF4-FFF2-40B4-BE49-F238E27FC236}">
                  <a16:creationId xmlns:a16="http://schemas.microsoft.com/office/drawing/2014/main" id="{42D2DCB1-92A4-4F3E-A526-C2B0F43FA2D0}"/>
                </a:ext>
              </a:extLst>
            </p:cNvPr>
            <p:cNvSpPr>
              <a:spLocks/>
            </p:cNvSpPr>
            <p:nvPr/>
          </p:nvSpPr>
          <p:spPr bwMode="auto">
            <a:xfrm>
              <a:off x="6751638" y="3076575"/>
              <a:ext cx="544512" cy="660400"/>
            </a:xfrm>
            <a:custGeom>
              <a:avLst/>
              <a:gdLst>
                <a:gd name="T0" fmla="*/ 5 w 182"/>
                <a:gd name="T1" fmla="*/ 26 h 221"/>
                <a:gd name="T2" fmla="*/ 36 w 182"/>
                <a:gd name="T3" fmla="*/ 13 h 221"/>
                <a:gd name="T4" fmla="*/ 58 w 182"/>
                <a:gd name="T5" fmla="*/ 4 h 221"/>
                <a:gd name="T6" fmla="*/ 127 w 182"/>
                <a:gd name="T7" fmla="*/ 5 h 221"/>
                <a:gd name="T8" fmla="*/ 154 w 182"/>
                <a:gd name="T9" fmla="*/ 1 h 221"/>
                <a:gd name="T10" fmla="*/ 180 w 182"/>
                <a:gd name="T11" fmla="*/ 16 h 221"/>
                <a:gd name="T12" fmla="*/ 156 w 182"/>
                <a:gd name="T13" fmla="*/ 134 h 221"/>
                <a:gd name="T14" fmla="*/ 154 w 182"/>
                <a:gd name="T15" fmla="*/ 215 h 221"/>
                <a:gd name="T16" fmla="*/ 93 w 182"/>
                <a:gd name="T17" fmla="*/ 221 h 221"/>
                <a:gd name="T18" fmla="*/ 33 w 182"/>
                <a:gd name="T19" fmla="*/ 215 h 221"/>
                <a:gd name="T20" fmla="*/ 30 w 182"/>
                <a:gd name="T21" fmla="*/ 133 h 221"/>
                <a:gd name="T22" fmla="*/ 5 w 182"/>
                <a:gd name="T23" fmla="*/ 2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221">
                  <a:moveTo>
                    <a:pt x="5" y="26"/>
                  </a:moveTo>
                  <a:cubicBezTo>
                    <a:pt x="7" y="21"/>
                    <a:pt x="22" y="18"/>
                    <a:pt x="36" y="13"/>
                  </a:cubicBezTo>
                  <a:cubicBezTo>
                    <a:pt x="48" y="9"/>
                    <a:pt x="58" y="4"/>
                    <a:pt x="58" y="4"/>
                  </a:cubicBezTo>
                  <a:cubicBezTo>
                    <a:pt x="127" y="5"/>
                    <a:pt x="127" y="5"/>
                    <a:pt x="127" y="5"/>
                  </a:cubicBezTo>
                  <a:cubicBezTo>
                    <a:pt x="127" y="5"/>
                    <a:pt x="142" y="0"/>
                    <a:pt x="154" y="1"/>
                  </a:cubicBezTo>
                  <a:cubicBezTo>
                    <a:pt x="170" y="3"/>
                    <a:pt x="177" y="11"/>
                    <a:pt x="180" y="16"/>
                  </a:cubicBezTo>
                  <a:cubicBezTo>
                    <a:pt x="182" y="21"/>
                    <a:pt x="177" y="75"/>
                    <a:pt x="156" y="134"/>
                  </a:cubicBezTo>
                  <a:cubicBezTo>
                    <a:pt x="154" y="142"/>
                    <a:pt x="161" y="198"/>
                    <a:pt x="154" y="215"/>
                  </a:cubicBezTo>
                  <a:cubicBezTo>
                    <a:pt x="93" y="221"/>
                    <a:pt x="93" y="221"/>
                    <a:pt x="93" y="221"/>
                  </a:cubicBezTo>
                  <a:cubicBezTo>
                    <a:pt x="33" y="215"/>
                    <a:pt x="33" y="215"/>
                    <a:pt x="33" y="215"/>
                  </a:cubicBezTo>
                  <a:cubicBezTo>
                    <a:pt x="27" y="196"/>
                    <a:pt x="33" y="141"/>
                    <a:pt x="30" y="133"/>
                  </a:cubicBezTo>
                  <a:cubicBezTo>
                    <a:pt x="27" y="125"/>
                    <a:pt x="0" y="34"/>
                    <a:pt x="5" y="26"/>
                  </a:cubicBezTo>
                  <a:close/>
                </a:path>
              </a:pathLst>
            </a:custGeom>
            <a:solidFill>
              <a:srgbClr val="F68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68">
              <a:extLst>
                <a:ext uri="{FF2B5EF4-FFF2-40B4-BE49-F238E27FC236}">
                  <a16:creationId xmlns:a16="http://schemas.microsoft.com/office/drawing/2014/main" id="{EC5F355F-8EC4-4E7D-95FD-A1C6933B2F61}"/>
                </a:ext>
              </a:extLst>
            </p:cNvPr>
            <p:cNvSpPr>
              <a:spLocks/>
            </p:cNvSpPr>
            <p:nvPr/>
          </p:nvSpPr>
          <p:spPr bwMode="auto">
            <a:xfrm>
              <a:off x="6904038" y="3057525"/>
              <a:ext cx="252412" cy="42862"/>
            </a:xfrm>
            <a:custGeom>
              <a:avLst/>
              <a:gdLst>
                <a:gd name="T0" fmla="*/ 0 w 159"/>
                <a:gd name="T1" fmla="*/ 27 h 27"/>
                <a:gd name="T2" fmla="*/ 159 w 159"/>
                <a:gd name="T3" fmla="*/ 27 h 27"/>
                <a:gd name="T4" fmla="*/ 136 w 159"/>
                <a:gd name="T5" fmla="*/ 0 h 27"/>
                <a:gd name="T6" fmla="*/ 23 w 159"/>
                <a:gd name="T7" fmla="*/ 0 h 27"/>
                <a:gd name="T8" fmla="*/ 0 w 159"/>
                <a:gd name="T9" fmla="*/ 27 h 27"/>
              </a:gdLst>
              <a:ahLst/>
              <a:cxnLst>
                <a:cxn ang="0">
                  <a:pos x="T0" y="T1"/>
                </a:cxn>
                <a:cxn ang="0">
                  <a:pos x="T2" y="T3"/>
                </a:cxn>
                <a:cxn ang="0">
                  <a:pos x="T4" y="T5"/>
                </a:cxn>
                <a:cxn ang="0">
                  <a:pos x="T6" y="T7"/>
                </a:cxn>
                <a:cxn ang="0">
                  <a:pos x="T8" y="T9"/>
                </a:cxn>
              </a:cxnLst>
              <a:rect l="0" t="0" r="r" b="b"/>
              <a:pathLst>
                <a:path w="159" h="27">
                  <a:moveTo>
                    <a:pt x="0" y="27"/>
                  </a:moveTo>
                  <a:lnTo>
                    <a:pt x="159" y="27"/>
                  </a:lnTo>
                  <a:lnTo>
                    <a:pt x="136" y="0"/>
                  </a:lnTo>
                  <a:lnTo>
                    <a:pt x="23" y="0"/>
                  </a:lnTo>
                  <a:lnTo>
                    <a:pt x="0" y="27"/>
                  </a:lnTo>
                  <a:close/>
                </a:path>
              </a:pathLst>
            </a:custGeom>
            <a:solidFill>
              <a:srgbClr val="7D14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69">
              <a:extLst>
                <a:ext uri="{FF2B5EF4-FFF2-40B4-BE49-F238E27FC236}">
                  <a16:creationId xmlns:a16="http://schemas.microsoft.com/office/drawing/2014/main" id="{EA48CD88-195C-4DC9-A168-7FFEC29C021E}"/>
                </a:ext>
              </a:extLst>
            </p:cNvPr>
            <p:cNvSpPr>
              <a:spLocks/>
            </p:cNvSpPr>
            <p:nvPr/>
          </p:nvSpPr>
          <p:spPr bwMode="auto">
            <a:xfrm>
              <a:off x="6643688" y="3135313"/>
              <a:ext cx="222250" cy="430212"/>
            </a:xfrm>
            <a:custGeom>
              <a:avLst/>
              <a:gdLst>
                <a:gd name="T0" fmla="*/ 45 w 74"/>
                <a:gd name="T1" fmla="*/ 2 h 144"/>
                <a:gd name="T2" fmla="*/ 17 w 74"/>
                <a:gd name="T3" fmla="*/ 48 h 144"/>
                <a:gd name="T4" fmla="*/ 0 w 74"/>
                <a:gd name="T5" fmla="*/ 129 h 144"/>
                <a:gd name="T6" fmla="*/ 30 w 74"/>
                <a:gd name="T7" fmla="*/ 142 h 144"/>
                <a:gd name="T8" fmla="*/ 49 w 74"/>
                <a:gd name="T9" fmla="*/ 141 h 144"/>
                <a:gd name="T10" fmla="*/ 74 w 74"/>
                <a:gd name="T11" fmla="*/ 72 h 144"/>
                <a:gd name="T12" fmla="*/ 45 w 74"/>
                <a:gd name="T13" fmla="*/ 2 h 144"/>
              </a:gdLst>
              <a:ahLst/>
              <a:cxnLst>
                <a:cxn ang="0">
                  <a:pos x="T0" y="T1"/>
                </a:cxn>
                <a:cxn ang="0">
                  <a:pos x="T2" y="T3"/>
                </a:cxn>
                <a:cxn ang="0">
                  <a:pos x="T4" y="T5"/>
                </a:cxn>
                <a:cxn ang="0">
                  <a:pos x="T6" y="T7"/>
                </a:cxn>
                <a:cxn ang="0">
                  <a:pos x="T8" y="T9"/>
                </a:cxn>
                <a:cxn ang="0">
                  <a:pos x="T10" y="T11"/>
                </a:cxn>
                <a:cxn ang="0">
                  <a:pos x="T12" y="T13"/>
                </a:cxn>
              </a:cxnLst>
              <a:rect l="0" t="0" r="r" b="b"/>
              <a:pathLst>
                <a:path w="74" h="144">
                  <a:moveTo>
                    <a:pt x="45" y="2"/>
                  </a:moveTo>
                  <a:cubicBezTo>
                    <a:pt x="32" y="0"/>
                    <a:pt x="20" y="29"/>
                    <a:pt x="17" y="48"/>
                  </a:cubicBezTo>
                  <a:cubicBezTo>
                    <a:pt x="13" y="68"/>
                    <a:pt x="0" y="129"/>
                    <a:pt x="0" y="129"/>
                  </a:cubicBezTo>
                  <a:cubicBezTo>
                    <a:pt x="0" y="129"/>
                    <a:pt x="13" y="140"/>
                    <a:pt x="30" y="142"/>
                  </a:cubicBezTo>
                  <a:cubicBezTo>
                    <a:pt x="46" y="144"/>
                    <a:pt x="49" y="141"/>
                    <a:pt x="49" y="141"/>
                  </a:cubicBezTo>
                  <a:cubicBezTo>
                    <a:pt x="74" y="72"/>
                    <a:pt x="74" y="72"/>
                    <a:pt x="74" y="72"/>
                  </a:cubicBezTo>
                  <a:cubicBezTo>
                    <a:pt x="74" y="72"/>
                    <a:pt x="64" y="6"/>
                    <a:pt x="45" y="2"/>
                  </a:cubicBezTo>
                  <a:close/>
                </a:path>
              </a:pathLst>
            </a:custGeom>
            <a:solidFill>
              <a:srgbClr val="F68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0">
              <a:extLst>
                <a:ext uri="{FF2B5EF4-FFF2-40B4-BE49-F238E27FC236}">
                  <a16:creationId xmlns:a16="http://schemas.microsoft.com/office/drawing/2014/main" id="{A84A3B2B-16C8-4464-B0D1-D537F481F299}"/>
                </a:ext>
              </a:extLst>
            </p:cNvPr>
            <p:cNvSpPr>
              <a:spLocks/>
            </p:cNvSpPr>
            <p:nvPr/>
          </p:nvSpPr>
          <p:spPr bwMode="auto">
            <a:xfrm>
              <a:off x="6545263" y="3903663"/>
              <a:ext cx="128587" cy="176212"/>
            </a:xfrm>
            <a:custGeom>
              <a:avLst/>
              <a:gdLst>
                <a:gd name="T0" fmla="*/ 42 w 43"/>
                <a:gd name="T1" fmla="*/ 13 h 59"/>
                <a:gd name="T2" fmla="*/ 43 w 43"/>
                <a:gd name="T3" fmla="*/ 21 h 59"/>
                <a:gd name="T4" fmla="*/ 41 w 43"/>
                <a:gd name="T5" fmla="*/ 35 h 59"/>
                <a:gd name="T6" fmla="*/ 43 w 43"/>
                <a:gd name="T7" fmla="*/ 40 h 59"/>
                <a:gd name="T8" fmla="*/ 36 w 43"/>
                <a:gd name="T9" fmla="*/ 40 h 59"/>
                <a:gd name="T10" fmla="*/ 32 w 43"/>
                <a:gd name="T11" fmla="*/ 29 h 59"/>
                <a:gd name="T12" fmla="*/ 21 w 43"/>
                <a:gd name="T13" fmla="*/ 38 h 59"/>
                <a:gd name="T14" fmla="*/ 15 w 43"/>
                <a:gd name="T15" fmla="*/ 57 h 59"/>
                <a:gd name="T16" fmla="*/ 13 w 43"/>
                <a:gd name="T17" fmla="*/ 59 h 59"/>
                <a:gd name="T18" fmla="*/ 9 w 43"/>
                <a:gd name="T19" fmla="*/ 55 h 59"/>
                <a:gd name="T20" fmla="*/ 7 w 43"/>
                <a:gd name="T21" fmla="*/ 54 h 59"/>
                <a:gd name="T22" fmla="*/ 4 w 43"/>
                <a:gd name="T23" fmla="*/ 50 h 59"/>
                <a:gd name="T24" fmla="*/ 1 w 43"/>
                <a:gd name="T25" fmla="*/ 46 h 59"/>
                <a:gd name="T26" fmla="*/ 0 w 43"/>
                <a:gd name="T27" fmla="*/ 36 h 59"/>
                <a:gd name="T28" fmla="*/ 6 w 43"/>
                <a:gd name="T29" fmla="*/ 18 h 59"/>
                <a:gd name="T30" fmla="*/ 31 w 43"/>
                <a:gd name="T31" fmla="*/ 1 h 59"/>
                <a:gd name="T32" fmla="*/ 42 w 43"/>
                <a:gd name="T33"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59">
                  <a:moveTo>
                    <a:pt x="42" y="13"/>
                  </a:moveTo>
                  <a:cubicBezTo>
                    <a:pt x="42" y="13"/>
                    <a:pt x="43" y="20"/>
                    <a:pt x="43" y="21"/>
                  </a:cubicBezTo>
                  <a:cubicBezTo>
                    <a:pt x="43" y="22"/>
                    <a:pt x="40" y="32"/>
                    <a:pt x="41" y="35"/>
                  </a:cubicBezTo>
                  <a:cubicBezTo>
                    <a:pt x="42" y="38"/>
                    <a:pt x="43" y="40"/>
                    <a:pt x="43" y="40"/>
                  </a:cubicBezTo>
                  <a:cubicBezTo>
                    <a:pt x="43" y="41"/>
                    <a:pt x="39" y="45"/>
                    <a:pt x="36" y="40"/>
                  </a:cubicBezTo>
                  <a:cubicBezTo>
                    <a:pt x="34" y="36"/>
                    <a:pt x="34" y="30"/>
                    <a:pt x="32" y="29"/>
                  </a:cubicBezTo>
                  <a:cubicBezTo>
                    <a:pt x="31" y="28"/>
                    <a:pt x="22" y="35"/>
                    <a:pt x="21" y="38"/>
                  </a:cubicBezTo>
                  <a:cubicBezTo>
                    <a:pt x="20" y="40"/>
                    <a:pt x="15" y="56"/>
                    <a:pt x="15" y="57"/>
                  </a:cubicBezTo>
                  <a:cubicBezTo>
                    <a:pt x="15" y="57"/>
                    <a:pt x="13" y="59"/>
                    <a:pt x="13" y="59"/>
                  </a:cubicBezTo>
                  <a:cubicBezTo>
                    <a:pt x="12" y="59"/>
                    <a:pt x="9" y="56"/>
                    <a:pt x="9" y="55"/>
                  </a:cubicBezTo>
                  <a:cubicBezTo>
                    <a:pt x="9" y="54"/>
                    <a:pt x="7" y="55"/>
                    <a:pt x="7" y="54"/>
                  </a:cubicBezTo>
                  <a:cubicBezTo>
                    <a:pt x="6" y="53"/>
                    <a:pt x="4" y="50"/>
                    <a:pt x="4" y="50"/>
                  </a:cubicBezTo>
                  <a:cubicBezTo>
                    <a:pt x="4" y="50"/>
                    <a:pt x="2" y="47"/>
                    <a:pt x="1" y="46"/>
                  </a:cubicBezTo>
                  <a:cubicBezTo>
                    <a:pt x="1" y="44"/>
                    <a:pt x="0" y="37"/>
                    <a:pt x="0" y="36"/>
                  </a:cubicBezTo>
                  <a:cubicBezTo>
                    <a:pt x="0" y="35"/>
                    <a:pt x="4" y="21"/>
                    <a:pt x="6" y="18"/>
                  </a:cubicBezTo>
                  <a:cubicBezTo>
                    <a:pt x="9" y="15"/>
                    <a:pt x="23" y="1"/>
                    <a:pt x="31" y="1"/>
                  </a:cubicBezTo>
                  <a:cubicBezTo>
                    <a:pt x="35" y="0"/>
                    <a:pt x="42" y="13"/>
                    <a:pt x="42" y="13"/>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1">
              <a:extLst>
                <a:ext uri="{FF2B5EF4-FFF2-40B4-BE49-F238E27FC236}">
                  <a16:creationId xmlns:a16="http://schemas.microsoft.com/office/drawing/2014/main" id="{21F02AC1-6D82-4584-8C5D-3B6380B1BF6D}"/>
                </a:ext>
              </a:extLst>
            </p:cNvPr>
            <p:cNvSpPr>
              <a:spLocks/>
            </p:cNvSpPr>
            <p:nvPr/>
          </p:nvSpPr>
          <p:spPr bwMode="auto">
            <a:xfrm>
              <a:off x="6832600" y="3711575"/>
              <a:ext cx="388937" cy="42862"/>
            </a:xfrm>
            <a:custGeom>
              <a:avLst/>
              <a:gdLst>
                <a:gd name="T0" fmla="*/ 127 w 130"/>
                <a:gd name="T1" fmla="*/ 14 h 14"/>
                <a:gd name="T2" fmla="*/ 3 w 130"/>
                <a:gd name="T3" fmla="*/ 14 h 14"/>
                <a:gd name="T4" fmla="*/ 0 w 130"/>
                <a:gd name="T5" fmla="*/ 11 h 14"/>
                <a:gd name="T6" fmla="*/ 2 w 130"/>
                <a:gd name="T7" fmla="*/ 2 h 14"/>
                <a:gd name="T8" fmla="*/ 5 w 130"/>
                <a:gd name="T9" fmla="*/ 0 h 14"/>
                <a:gd name="T10" fmla="*/ 127 w 130"/>
                <a:gd name="T11" fmla="*/ 0 h 14"/>
                <a:gd name="T12" fmla="*/ 130 w 130"/>
                <a:gd name="T13" fmla="*/ 2 h 14"/>
                <a:gd name="T14" fmla="*/ 130 w 130"/>
                <a:gd name="T15" fmla="*/ 11 h 14"/>
                <a:gd name="T16" fmla="*/ 127 w 13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4">
                  <a:moveTo>
                    <a:pt x="127" y="14"/>
                  </a:moveTo>
                  <a:cubicBezTo>
                    <a:pt x="3" y="14"/>
                    <a:pt x="3" y="14"/>
                    <a:pt x="3" y="14"/>
                  </a:cubicBezTo>
                  <a:cubicBezTo>
                    <a:pt x="1" y="14"/>
                    <a:pt x="0" y="13"/>
                    <a:pt x="0" y="11"/>
                  </a:cubicBezTo>
                  <a:cubicBezTo>
                    <a:pt x="2" y="2"/>
                    <a:pt x="2" y="2"/>
                    <a:pt x="2" y="2"/>
                  </a:cubicBezTo>
                  <a:cubicBezTo>
                    <a:pt x="2" y="1"/>
                    <a:pt x="4" y="0"/>
                    <a:pt x="5" y="0"/>
                  </a:cubicBezTo>
                  <a:cubicBezTo>
                    <a:pt x="127" y="0"/>
                    <a:pt x="127" y="0"/>
                    <a:pt x="127" y="0"/>
                  </a:cubicBezTo>
                  <a:cubicBezTo>
                    <a:pt x="128" y="0"/>
                    <a:pt x="130" y="1"/>
                    <a:pt x="130" y="2"/>
                  </a:cubicBezTo>
                  <a:cubicBezTo>
                    <a:pt x="130" y="11"/>
                    <a:pt x="130" y="11"/>
                    <a:pt x="130" y="11"/>
                  </a:cubicBezTo>
                  <a:cubicBezTo>
                    <a:pt x="130" y="13"/>
                    <a:pt x="128" y="14"/>
                    <a:pt x="127" y="14"/>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72">
              <a:extLst>
                <a:ext uri="{FF2B5EF4-FFF2-40B4-BE49-F238E27FC236}">
                  <a16:creationId xmlns:a16="http://schemas.microsoft.com/office/drawing/2014/main" id="{F8606403-3031-4517-9905-19BBC147D457}"/>
                </a:ext>
              </a:extLst>
            </p:cNvPr>
            <p:cNvSpPr>
              <a:spLocks/>
            </p:cNvSpPr>
            <p:nvPr/>
          </p:nvSpPr>
          <p:spPr bwMode="auto">
            <a:xfrm>
              <a:off x="7437438" y="2565400"/>
              <a:ext cx="26987" cy="61912"/>
            </a:xfrm>
            <a:custGeom>
              <a:avLst/>
              <a:gdLst>
                <a:gd name="T0" fmla="*/ 3 w 9"/>
                <a:gd name="T1" fmla="*/ 0 h 21"/>
                <a:gd name="T2" fmla="*/ 3 w 9"/>
                <a:gd name="T3" fmla="*/ 0 h 21"/>
                <a:gd name="T4" fmla="*/ 0 w 9"/>
                <a:gd name="T5" fmla="*/ 4 h 21"/>
                <a:gd name="T6" fmla="*/ 2 w 9"/>
                <a:gd name="T7" fmla="*/ 18 h 21"/>
                <a:gd name="T8" fmla="*/ 6 w 9"/>
                <a:gd name="T9" fmla="*/ 21 h 21"/>
                <a:gd name="T10" fmla="*/ 6 w 9"/>
                <a:gd name="T11" fmla="*/ 21 h 21"/>
                <a:gd name="T12" fmla="*/ 9 w 9"/>
                <a:gd name="T13" fmla="*/ 17 h 21"/>
                <a:gd name="T14" fmla="*/ 7 w 9"/>
                <a:gd name="T15" fmla="*/ 3 h 21"/>
                <a:gd name="T16" fmla="*/ 3 w 9"/>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1">
                  <a:moveTo>
                    <a:pt x="3" y="0"/>
                  </a:moveTo>
                  <a:cubicBezTo>
                    <a:pt x="3" y="0"/>
                    <a:pt x="3" y="0"/>
                    <a:pt x="3" y="0"/>
                  </a:cubicBezTo>
                  <a:cubicBezTo>
                    <a:pt x="1" y="0"/>
                    <a:pt x="0" y="2"/>
                    <a:pt x="0" y="4"/>
                  </a:cubicBezTo>
                  <a:cubicBezTo>
                    <a:pt x="2" y="18"/>
                    <a:pt x="2" y="18"/>
                    <a:pt x="2" y="18"/>
                  </a:cubicBezTo>
                  <a:cubicBezTo>
                    <a:pt x="2" y="20"/>
                    <a:pt x="4" y="21"/>
                    <a:pt x="6" y="21"/>
                  </a:cubicBezTo>
                  <a:cubicBezTo>
                    <a:pt x="6" y="21"/>
                    <a:pt x="6" y="21"/>
                    <a:pt x="6" y="21"/>
                  </a:cubicBezTo>
                  <a:cubicBezTo>
                    <a:pt x="7" y="21"/>
                    <a:pt x="9" y="19"/>
                    <a:pt x="9" y="17"/>
                  </a:cubicBezTo>
                  <a:cubicBezTo>
                    <a:pt x="7" y="3"/>
                    <a:pt x="7" y="3"/>
                    <a:pt x="7" y="3"/>
                  </a:cubicBezTo>
                  <a:cubicBezTo>
                    <a:pt x="6" y="1"/>
                    <a:pt x="5" y="0"/>
                    <a:pt x="3"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73">
              <a:extLst>
                <a:ext uri="{FF2B5EF4-FFF2-40B4-BE49-F238E27FC236}">
                  <a16:creationId xmlns:a16="http://schemas.microsoft.com/office/drawing/2014/main" id="{4C65A002-3A09-4965-B175-02F57791EBB3}"/>
                </a:ext>
              </a:extLst>
            </p:cNvPr>
            <p:cNvSpPr>
              <a:spLocks/>
            </p:cNvSpPr>
            <p:nvPr/>
          </p:nvSpPr>
          <p:spPr bwMode="auto">
            <a:xfrm>
              <a:off x="7416800" y="2565400"/>
              <a:ext cx="26987" cy="65087"/>
            </a:xfrm>
            <a:custGeom>
              <a:avLst/>
              <a:gdLst>
                <a:gd name="T0" fmla="*/ 3 w 9"/>
                <a:gd name="T1" fmla="*/ 0 h 22"/>
                <a:gd name="T2" fmla="*/ 3 w 9"/>
                <a:gd name="T3" fmla="*/ 0 h 22"/>
                <a:gd name="T4" fmla="*/ 0 w 9"/>
                <a:gd name="T5" fmla="*/ 4 h 22"/>
                <a:gd name="T6" fmla="*/ 2 w 9"/>
                <a:gd name="T7" fmla="*/ 18 h 22"/>
                <a:gd name="T8" fmla="*/ 6 w 9"/>
                <a:gd name="T9" fmla="*/ 21 h 22"/>
                <a:gd name="T10" fmla="*/ 6 w 9"/>
                <a:gd name="T11" fmla="*/ 21 h 22"/>
                <a:gd name="T12" fmla="*/ 9 w 9"/>
                <a:gd name="T13" fmla="*/ 18 h 22"/>
                <a:gd name="T14" fmla="*/ 7 w 9"/>
                <a:gd name="T15" fmla="*/ 3 h 22"/>
                <a:gd name="T16" fmla="*/ 3 w 9"/>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3" y="0"/>
                  </a:moveTo>
                  <a:cubicBezTo>
                    <a:pt x="3" y="0"/>
                    <a:pt x="3" y="0"/>
                    <a:pt x="3" y="0"/>
                  </a:cubicBezTo>
                  <a:cubicBezTo>
                    <a:pt x="1" y="0"/>
                    <a:pt x="0" y="2"/>
                    <a:pt x="0" y="4"/>
                  </a:cubicBezTo>
                  <a:cubicBezTo>
                    <a:pt x="2" y="18"/>
                    <a:pt x="2" y="18"/>
                    <a:pt x="2" y="18"/>
                  </a:cubicBezTo>
                  <a:cubicBezTo>
                    <a:pt x="2" y="20"/>
                    <a:pt x="4" y="22"/>
                    <a:pt x="6" y="21"/>
                  </a:cubicBezTo>
                  <a:cubicBezTo>
                    <a:pt x="6" y="21"/>
                    <a:pt x="6" y="21"/>
                    <a:pt x="6" y="21"/>
                  </a:cubicBezTo>
                  <a:cubicBezTo>
                    <a:pt x="8" y="21"/>
                    <a:pt x="9" y="19"/>
                    <a:pt x="9" y="18"/>
                  </a:cubicBezTo>
                  <a:cubicBezTo>
                    <a:pt x="7" y="3"/>
                    <a:pt x="7" y="3"/>
                    <a:pt x="7" y="3"/>
                  </a:cubicBezTo>
                  <a:cubicBezTo>
                    <a:pt x="7" y="1"/>
                    <a:pt x="5" y="0"/>
                    <a:pt x="3"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74">
              <a:extLst>
                <a:ext uri="{FF2B5EF4-FFF2-40B4-BE49-F238E27FC236}">
                  <a16:creationId xmlns:a16="http://schemas.microsoft.com/office/drawing/2014/main" id="{7E605394-DFCE-4098-A767-07C45913DADA}"/>
                </a:ext>
              </a:extLst>
            </p:cNvPr>
            <p:cNvSpPr>
              <a:spLocks/>
            </p:cNvSpPr>
            <p:nvPr/>
          </p:nvSpPr>
          <p:spPr bwMode="auto">
            <a:xfrm>
              <a:off x="7397750" y="2565400"/>
              <a:ext cx="26987" cy="65087"/>
            </a:xfrm>
            <a:custGeom>
              <a:avLst/>
              <a:gdLst>
                <a:gd name="T0" fmla="*/ 3 w 9"/>
                <a:gd name="T1" fmla="*/ 1 h 22"/>
                <a:gd name="T2" fmla="*/ 3 w 9"/>
                <a:gd name="T3" fmla="*/ 1 h 22"/>
                <a:gd name="T4" fmla="*/ 0 w 9"/>
                <a:gd name="T5" fmla="*/ 4 h 22"/>
                <a:gd name="T6" fmla="*/ 2 w 9"/>
                <a:gd name="T7" fmla="*/ 19 h 22"/>
                <a:gd name="T8" fmla="*/ 6 w 9"/>
                <a:gd name="T9" fmla="*/ 22 h 22"/>
                <a:gd name="T10" fmla="*/ 6 w 9"/>
                <a:gd name="T11" fmla="*/ 22 h 22"/>
                <a:gd name="T12" fmla="*/ 9 w 9"/>
                <a:gd name="T13" fmla="*/ 18 h 22"/>
                <a:gd name="T14" fmla="*/ 7 w 9"/>
                <a:gd name="T15" fmla="*/ 4 h 22"/>
                <a:gd name="T16" fmla="*/ 3 w 9"/>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3" y="1"/>
                  </a:moveTo>
                  <a:cubicBezTo>
                    <a:pt x="3" y="1"/>
                    <a:pt x="3" y="1"/>
                    <a:pt x="3" y="1"/>
                  </a:cubicBezTo>
                  <a:cubicBezTo>
                    <a:pt x="1" y="1"/>
                    <a:pt x="0" y="3"/>
                    <a:pt x="0" y="4"/>
                  </a:cubicBezTo>
                  <a:cubicBezTo>
                    <a:pt x="2" y="19"/>
                    <a:pt x="2" y="19"/>
                    <a:pt x="2" y="19"/>
                  </a:cubicBezTo>
                  <a:cubicBezTo>
                    <a:pt x="2" y="21"/>
                    <a:pt x="4" y="22"/>
                    <a:pt x="6" y="22"/>
                  </a:cubicBezTo>
                  <a:cubicBezTo>
                    <a:pt x="6" y="22"/>
                    <a:pt x="6" y="22"/>
                    <a:pt x="6" y="22"/>
                  </a:cubicBezTo>
                  <a:cubicBezTo>
                    <a:pt x="8" y="22"/>
                    <a:pt x="9" y="20"/>
                    <a:pt x="9" y="18"/>
                  </a:cubicBezTo>
                  <a:cubicBezTo>
                    <a:pt x="7" y="4"/>
                    <a:pt x="7" y="4"/>
                    <a:pt x="7" y="4"/>
                  </a:cubicBezTo>
                  <a:cubicBezTo>
                    <a:pt x="7" y="2"/>
                    <a:pt x="5" y="0"/>
                    <a:pt x="3" y="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5">
              <a:extLst>
                <a:ext uri="{FF2B5EF4-FFF2-40B4-BE49-F238E27FC236}">
                  <a16:creationId xmlns:a16="http://schemas.microsoft.com/office/drawing/2014/main" id="{043FEB11-F3B9-4513-8979-57C4B768BD02}"/>
                </a:ext>
              </a:extLst>
            </p:cNvPr>
            <p:cNvSpPr>
              <a:spLocks/>
            </p:cNvSpPr>
            <p:nvPr/>
          </p:nvSpPr>
          <p:spPr bwMode="auto">
            <a:xfrm>
              <a:off x="7380288" y="2571750"/>
              <a:ext cx="26987" cy="61912"/>
            </a:xfrm>
            <a:custGeom>
              <a:avLst/>
              <a:gdLst>
                <a:gd name="T0" fmla="*/ 3 w 9"/>
                <a:gd name="T1" fmla="*/ 0 h 21"/>
                <a:gd name="T2" fmla="*/ 3 w 9"/>
                <a:gd name="T3" fmla="*/ 0 h 21"/>
                <a:gd name="T4" fmla="*/ 0 w 9"/>
                <a:gd name="T5" fmla="*/ 4 h 21"/>
                <a:gd name="T6" fmla="*/ 2 w 9"/>
                <a:gd name="T7" fmla="*/ 18 h 21"/>
                <a:gd name="T8" fmla="*/ 6 w 9"/>
                <a:gd name="T9" fmla="*/ 21 h 21"/>
                <a:gd name="T10" fmla="*/ 6 w 9"/>
                <a:gd name="T11" fmla="*/ 21 h 21"/>
                <a:gd name="T12" fmla="*/ 9 w 9"/>
                <a:gd name="T13" fmla="*/ 17 h 21"/>
                <a:gd name="T14" fmla="*/ 7 w 9"/>
                <a:gd name="T15" fmla="*/ 3 h 21"/>
                <a:gd name="T16" fmla="*/ 3 w 9"/>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1">
                  <a:moveTo>
                    <a:pt x="3" y="0"/>
                  </a:moveTo>
                  <a:cubicBezTo>
                    <a:pt x="3" y="0"/>
                    <a:pt x="3" y="0"/>
                    <a:pt x="3" y="0"/>
                  </a:cubicBezTo>
                  <a:cubicBezTo>
                    <a:pt x="1" y="0"/>
                    <a:pt x="0" y="2"/>
                    <a:pt x="0" y="4"/>
                  </a:cubicBezTo>
                  <a:cubicBezTo>
                    <a:pt x="2" y="18"/>
                    <a:pt x="2" y="18"/>
                    <a:pt x="2" y="18"/>
                  </a:cubicBezTo>
                  <a:cubicBezTo>
                    <a:pt x="2" y="20"/>
                    <a:pt x="4" y="21"/>
                    <a:pt x="6" y="21"/>
                  </a:cubicBezTo>
                  <a:cubicBezTo>
                    <a:pt x="6" y="21"/>
                    <a:pt x="6" y="21"/>
                    <a:pt x="6" y="21"/>
                  </a:cubicBezTo>
                  <a:cubicBezTo>
                    <a:pt x="8" y="21"/>
                    <a:pt x="9" y="19"/>
                    <a:pt x="9" y="17"/>
                  </a:cubicBezTo>
                  <a:cubicBezTo>
                    <a:pt x="7" y="3"/>
                    <a:pt x="7" y="3"/>
                    <a:pt x="7" y="3"/>
                  </a:cubicBezTo>
                  <a:cubicBezTo>
                    <a:pt x="7" y="1"/>
                    <a:pt x="5" y="0"/>
                    <a:pt x="3"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76">
              <a:extLst>
                <a:ext uri="{FF2B5EF4-FFF2-40B4-BE49-F238E27FC236}">
                  <a16:creationId xmlns:a16="http://schemas.microsoft.com/office/drawing/2014/main" id="{42B8E93A-FAC5-401E-96EE-72529ACBF247}"/>
                </a:ext>
              </a:extLst>
            </p:cNvPr>
            <p:cNvSpPr>
              <a:spLocks/>
            </p:cNvSpPr>
            <p:nvPr/>
          </p:nvSpPr>
          <p:spPr bwMode="auto">
            <a:xfrm>
              <a:off x="7377113" y="2573338"/>
              <a:ext cx="101600" cy="150812"/>
            </a:xfrm>
            <a:custGeom>
              <a:avLst/>
              <a:gdLst>
                <a:gd name="T0" fmla="*/ 15 w 34"/>
                <a:gd name="T1" fmla="*/ 50 h 50"/>
                <a:gd name="T2" fmla="*/ 1 w 34"/>
                <a:gd name="T3" fmla="*/ 24 h 50"/>
                <a:gd name="T4" fmla="*/ 1 w 34"/>
                <a:gd name="T5" fmla="*/ 1 h 50"/>
                <a:gd name="T6" fmla="*/ 12 w 34"/>
                <a:gd name="T7" fmla="*/ 5 h 50"/>
                <a:gd name="T8" fmla="*/ 27 w 34"/>
                <a:gd name="T9" fmla="*/ 0 h 50"/>
                <a:gd name="T10" fmla="*/ 33 w 34"/>
                <a:gd name="T11" fmla="*/ 22 h 50"/>
                <a:gd name="T12" fmla="*/ 32 w 34"/>
                <a:gd name="T13" fmla="*/ 43 h 50"/>
                <a:gd name="T14" fmla="*/ 15 w 34"/>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0">
                  <a:moveTo>
                    <a:pt x="15" y="50"/>
                  </a:moveTo>
                  <a:cubicBezTo>
                    <a:pt x="15" y="50"/>
                    <a:pt x="2" y="29"/>
                    <a:pt x="1" y="24"/>
                  </a:cubicBezTo>
                  <a:cubicBezTo>
                    <a:pt x="0" y="20"/>
                    <a:pt x="1" y="1"/>
                    <a:pt x="1" y="1"/>
                  </a:cubicBezTo>
                  <a:cubicBezTo>
                    <a:pt x="1" y="1"/>
                    <a:pt x="8" y="6"/>
                    <a:pt x="12" y="5"/>
                  </a:cubicBezTo>
                  <a:cubicBezTo>
                    <a:pt x="16" y="4"/>
                    <a:pt x="27" y="0"/>
                    <a:pt x="27" y="0"/>
                  </a:cubicBezTo>
                  <a:cubicBezTo>
                    <a:pt x="27" y="0"/>
                    <a:pt x="33" y="15"/>
                    <a:pt x="33" y="22"/>
                  </a:cubicBezTo>
                  <a:cubicBezTo>
                    <a:pt x="34" y="30"/>
                    <a:pt x="32" y="43"/>
                    <a:pt x="32" y="43"/>
                  </a:cubicBezTo>
                  <a:lnTo>
                    <a:pt x="15" y="50"/>
                  </a:ln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6" name="Freeform 77">
            <a:extLst>
              <a:ext uri="{FF2B5EF4-FFF2-40B4-BE49-F238E27FC236}">
                <a16:creationId xmlns:a16="http://schemas.microsoft.com/office/drawing/2014/main" id="{3780CF7D-334D-4714-8BDF-E07BA26604B0}"/>
              </a:ext>
            </a:extLst>
          </p:cNvPr>
          <p:cNvSpPr>
            <a:spLocks/>
          </p:cNvSpPr>
          <p:nvPr/>
        </p:nvSpPr>
        <p:spPr bwMode="auto">
          <a:xfrm flipH="1">
            <a:off x="7068969" y="5044105"/>
            <a:ext cx="484187" cy="77787"/>
          </a:xfrm>
          <a:custGeom>
            <a:avLst/>
            <a:gdLst>
              <a:gd name="T0" fmla="*/ 305 w 305"/>
              <a:gd name="T1" fmla="*/ 49 h 49"/>
              <a:gd name="T2" fmla="*/ 68 w 305"/>
              <a:gd name="T3" fmla="*/ 42 h 49"/>
              <a:gd name="T4" fmla="*/ 0 w 305"/>
              <a:gd name="T5" fmla="*/ 0 h 49"/>
              <a:gd name="T6" fmla="*/ 238 w 305"/>
              <a:gd name="T7" fmla="*/ 8 h 49"/>
              <a:gd name="T8" fmla="*/ 305 w 305"/>
              <a:gd name="T9" fmla="*/ 49 h 49"/>
            </a:gdLst>
            <a:ahLst/>
            <a:cxnLst>
              <a:cxn ang="0">
                <a:pos x="T0" y="T1"/>
              </a:cxn>
              <a:cxn ang="0">
                <a:pos x="T2" y="T3"/>
              </a:cxn>
              <a:cxn ang="0">
                <a:pos x="T4" y="T5"/>
              </a:cxn>
              <a:cxn ang="0">
                <a:pos x="T6" y="T7"/>
              </a:cxn>
              <a:cxn ang="0">
                <a:pos x="T8" y="T9"/>
              </a:cxn>
            </a:cxnLst>
            <a:rect l="0" t="0" r="r" b="b"/>
            <a:pathLst>
              <a:path w="305" h="49">
                <a:moveTo>
                  <a:pt x="305" y="49"/>
                </a:moveTo>
                <a:lnTo>
                  <a:pt x="68" y="42"/>
                </a:lnTo>
                <a:lnTo>
                  <a:pt x="0" y="0"/>
                </a:lnTo>
                <a:lnTo>
                  <a:pt x="238" y="8"/>
                </a:lnTo>
                <a:lnTo>
                  <a:pt x="305" y="49"/>
                </a:lnTo>
                <a:close/>
              </a:path>
            </a:pathLst>
          </a:custGeom>
          <a:solidFill>
            <a:srgbClr val="BCC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78">
            <a:extLst>
              <a:ext uri="{FF2B5EF4-FFF2-40B4-BE49-F238E27FC236}">
                <a16:creationId xmlns:a16="http://schemas.microsoft.com/office/drawing/2014/main" id="{C851F4CC-7A72-460C-AAA0-4E1557F527FD}"/>
              </a:ext>
            </a:extLst>
          </p:cNvPr>
          <p:cNvSpPr>
            <a:spLocks/>
          </p:cNvSpPr>
          <p:nvPr/>
        </p:nvSpPr>
        <p:spPr bwMode="auto">
          <a:xfrm flipH="1">
            <a:off x="7107069" y="4583730"/>
            <a:ext cx="287337" cy="222250"/>
          </a:xfrm>
          <a:custGeom>
            <a:avLst/>
            <a:gdLst>
              <a:gd name="T0" fmla="*/ 7 w 96"/>
              <a:gd name="T1" fmla="*/ 3 h 74"/>
              <a:gd name="T2" fmla="*/ 23 w 96"/>
              <a:gd name="T3" fmla="*/ 43 h 74"/>
              <a:gd name="T4" fmla="*/ 72 w 96"/>
              <a:gd name="T5" fmla="*/ 74 h 74"/>
              <a:gd name="T6" fmla="*/ 96 w 96"/>
              <a:gd name="T7" fmla="*/ 38 h 74"/>
              <a:gd name="T8" fmla="*/ 64 w 96"/>
              <a:gd name="T9" fmla="*/ 19 h 74"/>
              <a:gd name="T10" fmla="*/ 66 w 96"/>
              <a:gd name="T11" fmla="*/ 0 h 74"/>
              <a:gd name="T12" fmla="*/ 7 w 96"/>
              <a:gd name="T13" fmla="*/ 3 h 74"/>
            </a:gdLst>
            <a:ahLst/>
            <a:cxnLst>
              <a:cxn ang="0">
                <a:pos x="T0" y="T1"/>
              </a:cxn>
              <a:cxn ang="0">
                <a:pos x="T2" y="T3"/>
              </a:cxn>
              <a:cxn ang="0">
                <a:pos x="T4" y="T5"/>
              </a:cxn>
              <a:cxn ang="0">
                <a:pos x="T6" y="T7"/>
              </a:cxn>
              <a:cxn ang="0">
                <a:pos x="T8" y="T9"/>
              </a:cxn>
              <a:cxn ang="0">
                <a:pos x="T10" y="T11"/>
              </a:cxn>
              <a:cxn ang="0">
                <a:pos x="T12" y="T13"/>
              </a:cxn>
            </a:cxnLst>
            <a:rect l="0" t="0" r="r" b="b"/>
            <a:pathLst>
              <a:path w="96" h="74">
                <a:moveTo>
                  <a:pt x="7" y="3"/>
                </a:moveTo>
                <a:cubicBezTo>
                  <a:pt x="0" y="11"/>
                  <a:pt x="10" y="30"/>
                  <a:pt x="23" y="43"/>
                </a:cubicBezTo>
                <a:cubicBezTo>
                  <a:pt x="36" y="58"/>
                  <a:pt x="72" y="74"/>
                  <a:pt x="72" y="74"/>
                </a:cubicBezTo>
                <a:cubicBezTo>
                  <a:pt x="96" y="38"/>
                  <a:pt x="96" y="38"/>
                  <a:pt x="96" y="38"/>
                </a:cubicBezTo>
                <a:cubicBezTo>
                  <a:pt x="96" y="38"/>
                  <a:pt x="76" y="33"/>
                  <a:pt x="64" y="19"/>
                </a:cubicBezTo>
                <a:cubicBezTo>
                  <a:pt x="53" y="5"/>
                  <a:pt x="66" y="0"/>
                  <a:pt x="66" y="0"/>
                </a:cubicBezTo>
                <a:lnTo>
                  <a:pt x="7" y="3"/>
                </a:lnTo>
                <a:close/>
              </a:path>
            </a:pathLst>
          </a:custGeom>
          <a:solidFill>
            <a:srgbClr val="BCC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79">
            <a:extLst>
              <a:ext uri="{FF2B5EF4-FFF2-40B4-BE49-F238E27FC236}">
                <a16:creationId xmlns:a16="http://schemas.microsoft.com/office/drawing/2014/main" id="{D03BC810-4C2E-45BF-B5BE-4FD610706341}"/>
              </a:ext>
            </a:extLst>
          </p:cNvPr>
          <p:cNvSpPr>
            <a:spLocks/>
          </p:cNvSpPr>
          <p:nvPr/>
        </p:nvSpPr>
        <p:spPr bwMode="auto">
          <a:xfrm flipH="1">
            <a:off x="7197556" y="4583730"/>
            <a:ext cx="176212" cy="49212"/>
          </a:xfrm>
          <a:custGeom>
            <a:avLst/>
            <a:gdLst>
              <a:gd name="T0" fmla="*/ 0 w 59"/>
              <a:gd name="T1" fmla="*/ 3 h 16"/>
              <a:gd name="T2" fmla="*/ 11 w 59"/>
              <a:gd name="T3" fmla="*/ 6 h 16"/>
              <a:gd name="T4" fmla="*/ 11 w 59"/>
              <a:gd name="T5" fmla="*/ 16 h 16"/>
              <a:gd name="T6" fmla="*/ 59 w 59"/>
              <a:gd name="T7" fmla="*/ 0 h 16"/>
              <a:gd name="T8" fmla="*/ 0 w 59"/>
              <a:gd name="T9" fmla="*/ 3 h 16"/>
            </a:gdLst>
            <a:ahLst/>
            <a:cxnLst>
              <a:cxn ang="0">
                <a:pos x="T0" y="T1"/>
              </a:cxn>
              <a:cxn ang="0">
                <a:pos x="T2" y="T3"/>
              </a:cxn>
              <a:cxn ang="0">
                <a:pos x="T4" y="T5"/>
              </a:cxn>
              <a:cxn ang="0">
                <a:pos x="T6" y="T7"/>
              </a:cxn>
              <a:cxn ang="0">
                <a:pos x="T8" y="T9"/>
              </a:cxn>
            </a:cxnLst>
            <a:rect l="0" t="0" r="r" b="b"/>
            <a:pathLst>
              <a:path w="59" h="16">
                <a:moveTo>
                  <a:pt x="0" y="3"/>
                </a:moveTo>
                <a:cubicBezTo>
                  <a:pt x="0" y="3"/>
                  <a:pt x="9" y="3"/>
                  <a:pt x="11" y="6"/>
                </a:cubicBezTo>
                <a:cubicBezTo>
                  <a:pt x="15" y="11"/>
                  <a:pt x="11" y="16"/>
                  <a:pt x="11" y="16"/>
                </a:cubicBezTo>
                <a:cubicBezTo>
                  <a:pt x="59" y="0"/>
                  <a:pt x="59" y="0"/>
                  <a:pt x="59" y="0"/>
                </a:cubicBezTo>
                <a:lnTo>
                  <a:pt x="0" y="3"/>
                </a:lnTo>
                <a:close/>
              </a:path>
            </a:pathLst>
          </a:custGeom>
          <a:solidFill>
            <a:srgbClr val="D0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0">
            <a:extLst>
              <a:ext uri="{FF2B5EF4-FFF2-40B4-BE49-F238E27FC236}">
                <a16:creationId xmlns:a16="http://schemas.microsoft.com/office/drawing/2014/main" id="{834AF9CC-F2B5-461D-801E-27212567065F}"/>
              </a:ext>
            </a:extLst>
          </p:cNvPr>
          <p:cNvSpPr>
            <a:spLocks/>
          </p:cNvSpPr>
          <p:nvPr/>
        </p:nvSpPr>
        <p:spPr bwMode="auto">
          <a:xfrm flipH="1">
            <a:off x="6832431" y="4213842"/>
            <a:ext cx="325437" cy="185737"/>
          </a:xfrm>
          <a:custGeom>
            <a:avLst/>
            <a:gdLst>
              <a:gd name="T0" fmla="*/ 109 w 109"/>
              <a:gd name="T1" fmla="*/ 44 h 62"/>
              <a:gd name="T2" fmla="*/ 69 w 109"/>
              <a:gd name="T3" fmla="*/ 61 h 62"/>
              <a:gd name="T4" fmla="*/ 25 w 109"/>
              <a:gd name="T5" fmla="*/ 53 h 62"/>
              <a:gd name="T6" fmla="*/ 0 w 109"/>
              <a:gd name="T7" fmla="*/ 11 h 62"/>
              <a:gd name="T8" fmla="*/ 57 w 109"/>
              <a:gd name="T9" fmla="*/ 14 h 62"/>
              <a:gd name="T10" fmla="*/ 69 w 109"/>
              <a:gd name="T11" fmla="*/ 0 h 62"/>
              <a:gd name="T12" fmla="*/ 109 w 109"/>
              <a:gd name="T13" fmla="*/ 44 h 62"/>
            </a:gdLst>
            <a:ahLst/>
            <a:cxnLst>
              <a:cxn ang="0">
                <a:pos x="T0" y="T1"/>
              </a:cxn>
              <a:cxn ang="0">
                <a:pos x="T2" y="T3"/>
              </a:cxn>
              <a:cxn ang="0">
                <a:pos x="T4" y="T5"/>
              </a:cxn>
              <a:cxn ang="0">
                <a:pos x="T6" y="T7"/>
              </a:cxn>
              <a:cxn ang="0">
                <a:pos x="T8" y="T9"/>
              </a:cxn>
              <a:cxn ang="0">
                <a:pos x="T10" y="T11"/>
              </a:cxn>
              <a:cxn ang="0">
                <a:pos x="T12" y="T13"/>
              </a:cxn>
            </a:cxnLst>
            <a:rect l="0" t="0" r="r" b="b"/>
            <a:pathLst>
              <a:path w="109" h="62">
                <a:moveTo>
                  <a:pt x="109" y="44"/>
                </a:moveTo>
                <a:cubicBezTo>
                  <a:pt x="107" y="55"/>
                  <a:pt x="87" y="61"/>
                  <a:pt x="69" y="61"/>
                </a:cubicBezTo>
                <a:cubicBezTo>
                  <a:pt x="48" y="62"/>
                  <a:pt x="25" y="53"/>
                  <a:pt x="25" y="53"/>
                </a:cubicBezTo>
                <a:cubicBezTo>
                  <a:pt x="0" y="11"/>
                  <a:pt x="0" y="11"/>
                  <a:pt x="0" y="11"/>
                </a:cubicBezTo>
                <a:cubicBezTo>
                  <a:pt x="0" y="11"/>
                  <a:pt x="39" y="16"/>
                  <a:pt x="57" y="14"/>
                </a:cubicBezTo>
                <a:cubicBezTo>
                  <a:pt x="75" y="13"/>
                  <a:pt x="69" y="0"/>
                  <a:pt x="69" y="0"/>
                </a:cubicBezTo>
                <a:lnTo>
                  <a:pt x="109" y="44"/>
                </a:lnTo>
                <a:close/>
              </a:path>
            </a:pathLst>
          </a:custGeom>
          <a:solidFill>
            <a:srgbClr val="BCC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81">
            <a:extLst>
              <a:ext uri="{FF2B5EF4-FFF2-40B4-BE49-F238E27FC236}">
                <a16:creationId xmlns:a16="http://schemas.microsoft.com/office/drawing/2014/main" id="{11A5B49E-B48E-4241-BBA1-2D8D32DDD83B}"/>
              </a:ext>
            </a:extLst>
          </p:cNvPr>
          <p:cNvSpPr>
            <a:spLocks/>
          </p:cNvSpPr>
          <p:nvPr/>
        </p:nvSpPr>
        <p:spPr bwMode="auto">
          <a:xfrm flipH="1">
            <a:off x="6832431" y="4213842"/>
            <a:ext cx="119062" cy="138112"/>
          </a:xfrm>
          <a:custGeom>
            <a:avLst/>
            <a:gdLst>
              <a:gd name="T0" fmla="*/ 40 w 40"/>
              <a:gd name="T1" fmla="*/ 44 h 46"/>
              <a:gd name="T2" fmla="*/ 30 w 40"/>
              <a:gd name="T3" fmla="*/ 38 h 46"/>
              <a:gd name="T4" fmla="*/ 22 w 40"/>
              <a:gd name="T5" fmla="*/ 46 h 46"/>
              <a:gd name="T6" fmla="*/ 0 w 40"/>
              <a:gd name="T7" fmla="*/ 0 h 46"/>
              <a:gd name="T8" fmla="*/ 40 w 40"/>
              <a:gd name="T9" fmla="*/ 44 h 46"/>
            </a:gdLst>
            <a:ahLst/>
            <a:cxnLst>
              <a:cxn ang="0">
                <a:pos x="T0" y="T1"/>
              </a:cxn>
              <a:cxn ang="0">
                <a:pos x="T2" y="T3"/>
              </a:cxn>
              <a:cxn ang="0">
                <a:pos x="T4" y="T5"/>
              </a:cxn>
              <a:cxn ang="0">
                <a:pos x="T6" y="T7"/>
              </a:cxn>
              <a:cxn ang="0">
                <a:pos x="T8" y="T9"/>
              </a:cxn>
            </a:cxnLst>
            <a:rect l="0" t="0" r="r" b="b"/>
            <a:pathLst>
              <a:path w="40" h="46">
                <a:moveTo>
                  <a:pt x="40" y="44"/>
                </a:moveTo>
                <a:cubicBezTo>
                  <a:pt x="40" y="44"/>
                  <a:pt x="33" y="38"/>
                  <a:pt x="30" y="38"/>
                </a:cubicBezTo>
                <a:cubicBezTo>
                  <a:pt x="22" y="39"/>
                  <a:pt x="22" y="46"/>
                  <a:pt x="22" y="46"/>
                </a:cubicBezTo>
                <a:cubicBezTo>
                  <a:pt x="0" y="0"/>
                  <a:pt x="0" y="0"/>
                  <a:pt x="0" y="0"/>
                </a:cubicBezTo>
                <a:lnTo>
                  <a:pt x="40" y="44"/>
                </a:lnTo>
                <a:close/>
              </a:path>
            </a:pathLst>
          </a:custGeom>
          <a:solidFill>
            <a:srgbClr val="D0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82">
            <a:extLst>
              <a:ext uri="{FF2B5EF4-FFF2-40B4-BE49-F238E27FC236}">
                <a16:creationId xmlns:a16="http://schemas.microsoft.com/office/drawing/2014/main" id="{A9DBD3E3-D284-4D3D-A5A7-7F87BB764F50}"/>
              </a:ext>
            </a:extLst>
          </p:cNvPr>
          <p:cNvSpPr>
            <a:spLocks/>
          </p:cNvSpPr>
          <p:nvPr/>
        </p:nvSpPr>
        <p:spPr bwMode="auto">
          <a:xfrm flipH="1">
            <a:off x="7235656" y="5080617"/>
            <a:ext cx="496887" cy="85725"/>
          </a:xfrm>
          <a:custGeom>
            <a:avLst/>
            <a:gdLst>
              <a:gd name="T0" fmla="*/ 313 w 313"/>
              <a:gd name="T1" fmla="*/ 54 h 54"/>
              <a:gd name="T2" fmla="*/ 87 w 313"/>
              <a:gd name="T3" fmla="*/ 54 h 54"/>
              <a:gd name="T4" fmla="*/ 0 w 313"/>
              <a:gd name="T5" fmla="*/ 0 h 54"/>
              <a:gd name="T6" fmla="*/ 226 w 313"/>
              <a:gd name="T7" fmla="*/ 0 h 54"/>
              <a:gd name="T8" fmla="*/ 313 w 313"/>
              <a:gd name="T9" fmla="*/ 54 h 54"/>
            </a:gdLst>
            <a:ahLst/>
            <a:cxnLst>
              <a:cxn ang="0">
                <a:pos x="T0" y="T1"/>
              </a:cxn>
              <a:cxn ang="0">
                <a:pos x="T2" y="T3"/>
              </a:cxn>
              <a:cxn ang="0">
                <a:pos x="T4" y="T5"/>
              </a:cxn>
              <a:cxn ang="0">
                <a:pos x="T6" y="T7"/>
              </a:cxn>
              <a:cxn ang="0">
                <a:pos x="T8" y="T9"/>
              </a:cxn>
            </a:cxnLst>
            <a:rect l="0" t="0" r="r" b="b"/>
            <a:pathLst>
              <a:path w="313" h="54">
                <a:moveTo>
                  <a:pt x="313" y="54"/>
                </a:moveTo>
                <a:lnTo>
                  <a:pt x="87" y="54"/>
                </a:lnTo>
                <a:lnTo>
                  <a:pt x="0" y="0"/>
                </a:lnTo>
                <a:lnTo>
                  <a:pt x="226" y="0"/>
                </a:lnTo>
                <a:lnTo>
                  <a:pt x="313" y="54"/>
                </a:lnTo>
                <a:close/>
              </a:path>
            </a:pathLst>
          </a:custGeom>
          <a:solidFill>
            <a:srgbClr val="D0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 name="Group 2">
            <a:extLst>
              <a:ext uri="{FF2B5EF4-FFF2-40B4-BE49-F238E27FC236}">
                <a16:creationId xmlns:a16="http://schemas.microsoft.com/office/drawing/2014/main" id="{A266D741-6AF9-4212-9E05-AE0CB71FFC2F}"/>
              </a:ext>
            </a:extLst>
          </p:cNvPr>
          <p:cNvGrpSpPr/>
          <p:nvPr/>
        </p:nvGrpSpPr>
        <p:grpSpPr>
          <a:xfrm>
            <a:off x="3754345" y="3023327"/>
            <a:ext cx="1607003" cy="2652690"/>
            <a:chOff x="3758451" y="2511686"/>
            <a:chExt cx="1886341" cy="3113796"/>
          </a:xfrm>
        </p:grpSpPr>
        <p:pic>
          <p:nvPicPr>
            <p:cNvPr id="17" name="Picture 16">
              <a:extLst>
                <a:ext uri="{FF2B5EF4-FFF2-40B4-BE49-F238E27FC236}">
                  <a16:creationId xmlns:a16="http://schemas.microsoft.com/office/drawing/2014/main" id="{7BDBD399-D23C-4D39-842F-88FB73019826}"/>
                </a:ext>
              </a:extLst>
            </p:cNvPr>
            <p:cNvPicPr>
              <a:picLocks noChangeAspect="1"/>
            </p:cNvPicPr>
            <p:nvPr/>
          </p:nvPicPr>
          <p:blipFill>
            <a:blip r:embed="rId3"/>
            <a:stretch>
              <a:fillRect/>
            </a:stretch>
          </p:blipFill>
          <p:spPr>
            <a:xfrm>
              <a:off x="3758451" y="2511686"/>
              <a:ext cx="1886341" cy="3113796"/>
            </a:xfrm>
            <a:prstGeom prst="rect">
              <a:avLst/>
            </a:prstGeom>
          </p:spPr>
        </p:pic>
        <p:pic>
          <p:nvPicPr>
            <p:cNvPr id="102" name="Picture 101">
              <a:extLst>
                <a:ext uri="{FF2B5EF4-FFF2-40B4-BE49-F238E27FC236}">
                  <a16:creationId xmlns:a16="http://schemas.microsoft.com/office/drawing/2014/main" id="{A4AAD621-8F64-48C9-93AD-C8D0154F56D9}"/>
                </a:ext>
              </a:extLst>
            </p:cNvPr>
            <p:cNvPicPr>
              <a:picLocks noChangeAspect="1"/>
            </p:cNvPicPr>
            <p:nvPr/>
          </p:nvPicPr>
          <p:blipFill>
            <a:blip r:embed="rId4"/>
            <a:stretch>
              <a:fillRect/>
            </a:stretch>
          </p:blipFill>
          <p:spPr>
            <a:xfrm rot="21042107">
              <a:off x="4739364" y="3403210"/>
              <a:ext cx="177347" cy="309459"/>
            </a:xfrm>
            <a:prstGeom prst="rect">
              <a:avLst/>
            </a:prstGeom>
          </p:spPr>
        </p:pic>
      </p:grpSp>
      <p:pic>
        <p:nvPicPr>
          <p:cNvPr id="103" name="Picture 102">
            <a:extLst>
              <a:ext uri="{FF2B5EF4-FFF2-40B4-BE49-F238E27FC236}">
                <a16:creationId xmlns:a16="http://schemas.microsoft.com/office/drawing/2014/main" id="{33C18C97-B061-47DC-91DA-2CEA417FCF3F}"/>
              </a:ext>
            </a:extLst>
          </p:cNvPr>
          <p:cNvPicPr>
            <a:picLocks noChangeAspect="1"/>
          </p:cNvPicPr>
          <p:nvPr/>
        </p:nvPicPr>
        <p:blipFill>
          <a:blip r:embed="rId5"/>
          <a:stretch>
            <a:fillRect/>
          </a:stretch>
        </p:blipFill>
        <p:spPr>
          <a:xfrm>
            <a:off x="239223" y="3189810"/>
            <a:ext cx="2503514" cy="2395375"/>
          </a:xfrm>
          <a:prstGeom prst="rect">
            <a:avLst/>
          </a:prstGeom>
        </p:spPr>
      </p:pic>
      <p:grpSp>
        <p:nvGrpSpPr>
          <p:cNvPr id="106" name="Group 105">
            <a:extLst>
              <a:ext uri="{FF2B5EF4-FFF2-40B4-BE49-F238E27FC236}">
                <a16:creationId xmlns:a16="http://schemas.microsoft.com/office/drawing/2014/main" id="{D7B3FD66-3BF5-4B08-A088-0BC2BB695D1E}"/>
              </a:ext>
            </a:extLst>
          </p:cNvPr>
          <p:cNvGrpSpPr/>
          <p:nvPr/>
        </p:nvGrpSpPr>
        <p:grpSpPr>
          <a:xfrm rot="21419498">
            <a:off x="2500040" y="5287843"/>
            <a:ext cx="4725988" cy="860426"/>
            <a:chOff x="2665413" y="5626100"/>
            <a:chExt cx="4725988" cy="860426"/>
          </a:xfrm>
        </p:grpSpPr>
        <p:sp>
          <p:nvSpPr>
            <p:cNvPr id="107" name="Freeform 5">
              <a:extLst>
                <a:ext uri="{FF2B5EF4-FFF2-40B4-BE49-F238E27FC236}">
                  <a16:creationId xmlns:a16="http://schemas.microsoft.com/office/drawing/2014/main" id="{67FE297B-2C1F-444B-8933-56E8A550ABE4}"/>
                </a:ext>
              </a:extLst>
            </p:cNvPr>
            <p:cNvSpPr>
              <a:spLocks/>
            </p:cNvSpPr>
            <p:nvPr/>
          </p:nvSpPr>
          <p:spPr bwMode="auto">
            <a:xfrm>
              <a:off x="2684463" y="5649913"/>
              <a:ext cx="4706938" cy="836613"/>
            </a:xfrm>
            <a:custGeom>
              <a:avLst/>
              <a:gdLst>
                <a:gd name="T0" fmla="*/ 11 w 1576"/>
                <a:gd name="T1" fmla="*/ 28 h 278"/>
                <a:gd name="T2" fmla="*/ 556 w 1576"/>
                <a:gd name="T3" fmla="*/ 260 h 278"/>
                <a:gd name="T4" fmla="*/ 900 w 1576"/>
                <a:gd name="T5" fmla="*/ 278 h 278"/>
                <a:gd name="T6" fmla="*/ 1233 w 1576"/>
                <a:gd name="T7" fmla="*/ 247 h 278"/>
                <a:gd name="T8" fmla="*/ 1562 w 1576"/>
                <a:gd name="T9" fmla="*/ 98 h 278"/>
                <a:gd name="T10" fmla="*/ 1550 w 1576"/>
                <a:gd name="T11" fmla="*/ 78 h 278"/>
                <a:gd name="T12" fmla="*/ 1262 w 1576"/>
                <a:gd name="T13" fmla="*/ 213 h 278"/>
                <a:gd name="T14" fmla="*/ 942 w 1576"/>
                <a:gd name="T15" fmla="*/ 254 h 278"/>
                <a:gd name="T16" fmla="*/ 306 w 1576"/>
                <a:gd name="T17" fmla="*/ 177 h 278"/>
                <a:gd name="T18" fmla="*/ 28 w 1576"/>
                <a:gd name="T19" fmla="*/ 11 h 278"/>
                <a:gd name="T20" fmla="*/ 11 w 1576"/>
                <a:gd name="T21" fmla="*/ 2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6" h="278">
                  <a:moveTo>
                    <a:pt x="11" y="28"/>
                  </a:moveTo>
                  <a:cubicBezTo>
                    <a:pt x="160" y="167"/>
                    <a:pt x="357" y="234"/>
                    <a:pt x="556" y="260"/>
                  </a:cubicBezTo>
                  <a:cubicBezTo>
                    <a:pt x="670" y="276"/>
                    <a:pt x="785" y="278"/>
                    <a:pt x="900" y="278"/>
                  </a:cubicBezTo>
                  <a:cubicBezTo>
                    <a:pt x="1011" y="278"/>
                    <a:pt x="1124" y="274"/>
                    <a:pt x="1233" y="247"/>
                  </a:cubicBezTo>
                  <a:cubicBezTo>
                    <a:pt x="1350" y="217"/>
                    <a:pt x="1457" y="157"/>
                    <a:pt x="1562" y="98"/>
                  </a:cubicBezTo>
                  <a:cubicBezTo>
                    <a:pt x="1576" y="91"/>
                    <a:pt x="1563" y="70"/>
                    <a:pt x="1550" y="78"/>
                  </a:cubicBezTo>
                  <a:cubicBezTo>
                    <a:pt x="1458" y="130"/>
                    <a:pt x="1364" y="182"/>
                    <a:pt x="1262" y="213"/>
                  </a:cubicBezTo>
                  <a:cubicBezTo>
                    <a:pt x="1159" y="245"/>
                    <a:pt x="1050" y="252"/>
                    <a:pt x="942" y="254"/>
                  </a:cubicBezTo>
                  <a:cubicBezTo>
                    <a:pt x="728" y="257"/>
                    <a:pt x="508" y="250"/>
                    <a:pt x="306" y="177"/>
                  </a:cubicBezTo>
                  <a:cubicBezTo>
                    <a:pt x="204" y="140"/>
                    <a:pt x="108" y="85"/>
                    <a:pt x="28" y="11"/>
                  </a:cubicBezTo>
                  <a:cubicBezTo>
                    <a:pt x="17" y="0"/>
                    <a:pt x="0" y="17"/>
                    <a:pt x="11" y="28"/>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6">
              <a:extLst>
                <a:ext uri="{FF2B5EF4-FFF2-40B4-BE49-F238E27FC236}">
                  <a16:creationId xmlns:a16="http://schemas.microsoft.com/office/drawing/2014/main" id="{89A3D42C-D2C3-4AE3-BC62-CCCB2E530A8E}"/>
                </a:ext>
              </a:extLst>
            </p:cNvPr>
            <p:cNvSpPr>
              <a:spLocks/>
            </p:cNvSpPr>
            <p:nvPr/>
          </p:nvSpPr>
          <p:spPr bwMode="auto">
            <a:xfrm>
              <a:off x="2671763" y="5651938"/>
              <a:ext cx="90488" cy="228600"/>
            </a:xfrm>
            <a:custGeom>
              <a:avLst/>
              <a:gdLst>
                <a:gd name="T0" fmla="*/ 1 w 30"/>
                <a:gd name="T1" fmla="*/ 12 h 60"/>
                <a:gd name="T2" fmla="*/ 5 w 30"/>
                <a:gd name="T3" fmla="*/ 48 h 60"/>
                <a:gd name="T4" fmla="*/ 17 w 30"/>
                <a:gd name="T5" fmla="*/ 60 h 60"/>
                <a:gd name="T6" fmla="*/ 29 w 30"/>
                <a:gd name="T7" fmla="*/ 48 h 60"/>
                <a:gd name="T8" fmla="*/ 25 w 30"/>
                <a:gd name="T9" fmla="*/ 12 h 60"/>
                <a:gd name="T10" fmla="*/ 13 w 30"/>
                <a:gd name="T11" fmla="*/ 0 h 60"/>
                <a:gd name="T12" fmla="*/ 1 w 30"/>
                <a:gd name="T13" fmla="*/ 12 h 60"/>
              </a:gdLst>
              <a:ahLst/>
              <a:cxnLst>
                <a:cxn ang="0">
                  <a:pos x="T0" y="T1"/>
                </a:cxn>
                <a:cxn ang="0">
                  <a:pos x="T2" y="T3"/>
                </a:cxn>
                <a:cxn ang="0">
                  <a:pos x="T4" y="T5"/>
                </a:cxn>
                <a:cxn ang="0">
                  <a:pos x="T6" y="T7"/>
                </a:cxn>
                <a:cxn ang="0">
                  <a:pos x="T8" y="T9"/>
                </a:cxn>
                <a:cxn ang="0">
                  <a:pos x="T10" y="T11"/>
                </a:cxn>
                <a:cxn ang="0">
                  <a:pos x="T12" y="T13"/>
                </a:cxn>
              </a:cxnLst>
              <a:rect l="0" t="0" r="r" b="b"/>
              <a:pathLst>
                <a:path w="30" h="60">
                  <a:moveTo>
                    <a:pt x="1" y="12"/>
                  </a:moveTo>
                  <a:cubicBezTo>
                    <a:pt x="2" y="24"/>
                    <a:pt x="4" y="36"/>
                    <a:pt x="5" y="48"/>
                  </a:cubicBezTo>
                  <a:cubicBezTo>
                    <a:pt x="6" y="54"/>
                    <a:pt x="10" y="60"/>
                    <a:pt x="17" y="60"/>
                  </a:cubicBezTo>
                  <a:cubicBezTo>
                    <a:pt x="23" y="60"/>
                    <a:pt x="30" y="54"/>
                    <a:pt x="29" y="48"/>
                  </a:cubicBezTo>
                  <a:cubicBezTo>
                    <a:pt x="28" y="36"/>
                    <a:pt x="26" y="24"/>
                    <a:pt x="25" y="12"/>
                  </a:cubicBezTo>
                  <a:cubicBezTo>
                    <a:pt x="24" y="6"/>
                    <a:pt x="20" y="0"/>
                    <a:pt x="13" y="0"/>
                  </a:cubicBezTo>
                  <a:cubicBezTo>
                    <a:pt x="7" y="0"/>
                    <a:pt x="0" y="6"/>
                    <a:pt x="1" y="12"/>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
              <a:extLst>
                <a:ext uri="{FF2B5EF4-FFF2-40B4-BE49-F238E27FC236}">
                  <a16:creationId xmlns:a16="http://schemas.microsoft.com/office/drawing/2014/main" id="{909493DD-060F-40F6-8E51-F9FC91BE29B6}"/>
                </a:ext>
              </a:extLst>
            </p:cNvPr>
            <p:cNvSpPr>
              <a:spLocks/>
            </p:cNvSpPr>
            <p:nvPr/>
          </p:nvSpPr>
          <p:spPr bwMode="auto">
            <a:xfrm>
              <a:off x="2665413" y="5626100"/>
              <a:ext cx="269875" cy="96838"/>
            </a:xfrm>
            <a:custGeom>
              <a:avLst/>
              <a:gdLst>
                <a:gd name="T0" fmla="*/ 15 w 90"/>
                <a:gd name="T1" fmla="*/ 25 h 32"/>
                <a:gd name="T2" fmla="*/ 75 w 90"/>
                <a:gd name="T3" fmla="*/ 30 h 32"/>
                <a:gd name="T4" fmla="*/ 75 w 90"/>
                <a:gd name="T5" fmla="*/ 6 h 32"/>
                <a:gd name="T6" fmla="*/ 15 w 90"/>
                <a:gd name="T7" fmla="*/ 1 h 32"/>
                <a:gd name="T8" fmla="*/ 15 w 90"/>
                <a:gd name="T9" fmla="*/ 25 h 32"/>
              </a:gdLst>
              <a:ahLst/>
              <a:cxnLst>
                <a:cxn ang="0">
                  <a:pos x="T0" y="T1"/>
                </a:cxn>
                <a:cxn ang="0">
                  <a:pos x="T2" y="T3"/>
                </a:cxn>
                <a:cxn ang="0">
                  <a:pos x="T4" y="T5"/>
                </a:cxn>
                <a:cxn ang="0">
                  <a:pos x="T6" y="T7"/>
                </a:cxn>
                <a:cxn ang="0">
                  <a:pos x="T8" y="T9"/>
                </a:cxn>
              </a:cxnLst>
              <a:rect l="0" t="0" r="r" b="b"/>
              <a:pathLst>
                <a:path w="90" h="32">
                  <a:moveTo>
                    <a:pt x="15" y="25"/>
                  </a:moveTo>
                  <a:cubicBezTo>
                    <a:pt x="35" y="27"/>
                    <a:pt x="55" y="29"/>
                    <a:pt x="75" y="30"/>
                  </a:cubicBezTo>
                  <a:cubicBezTo>
                    <a:pt x="90" y="32"/>
                    <a:pt x="90" y="8"/>
                    <a:pt x="75" y="6"/>
                  </a:cubicBezTo>
                  <a:cubicBezTo>
                    <a:pt x="55" y="5"/>
                    <a:pt x="35" y="3"/>
                    <a:pt x="15" y="1"/>
                  </a:cubicBezTo>
                  <a:cubicBezTo>
                    <a:pt x="0" y="0"/>
                    <a:pt x="0" y="24"/>
                    <a:pt x="15" y="25"/>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4" name="Rectangle: Rounded Corners 103">
            <a:extLst>
              <a:ext uri="{FF2B5EF4-FFF2-40B4-BE49-F238E27FC236}">
                <a16:creationId xmlns:a16="http://schemas.microsoft.com/office/drawing/2014/main" id="{2D40E540-5E08-4182-9589-665FC29D6D29}"/>
              </a:ext>
            </a:extLst>
          </p:cNvPr>
          <p:cNvSpPr/>
          <p:nvPr/>
        </p:nvSpPr>
        <p:spPr bwMode="auto">
          <a:xfrm>
            <a:off x="3989717" y="13993"/>
            <a:ext cx="1164566" cy="339836"/>
          </a:xfrm>
          <a:prstGeom prst="roundRect">
            <a:avLst>
              <a:gd name="adj" fmla="val 31897"/>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Overview</a:t>
            </a:r>
          </a:p>
        </p:txBody>
      </p:sp>
    </p:spTree>
    <p:extLst>
      <p:ext uri="{BB962C8B-B14F-4D97-AF65-F5344CB8AC3E}">
        <p14:creationId xmlns:p14="http://schemas.microsoft.com/office/powerpoint/2010/main" val="687737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3D4F-33C1-48ED-99EB-7B9C3F919675}"/>
              </a:ext>
            </a:extLst>
          </p:cNvPr>
          <p:cNvSpPr>
            <a:spLocks noGrp="1"/>
          </p:cNvSpPr>
          <p:nvPr>
            <p:ph type="title"/>
          </p:nvPr>
        </p:nvSpPr>
        <p:spPr>
          <a:xfrm>
            <a:off x="510989" y="948769"/>
            <a:ext cx="5492995" cy="1275966"/>
          </a:xfrm>
        </p:spPr>
        <p:txBody>
          <a:bodyPr/>
          <a:lstStyle/>
          <a:p>
            <a:r>
              <a:rPr lang="en-US" dirty="0"/>
              <a:t>Design Thinking Toolkit Templates</a:t>
            </a:r>
          </a:p>
        </p:txBody>
      </p:sp>
    </p:spTree>
    <p:extLst>
      <p:ext uri="{BB962C8B-B14F-4D97-AF65-F5344CB8AC3E}">
        <p14:creationId xmlns:p14="http://schemas.microsoft.com/office/powerpoint/2010/main" val="2599002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53F8E84-6E02-4800-A07A-F457C0CBA91D}"/>
              </a:ext>
            </a:extLst>
          </p:cNvPr>
          <p:cNvSpPr/>
          <p:nvPr/>
        </p:nvSpPr>
        <p:spPr bwMode="auto">
          <a:xfrm>
            <a:off x="2009957" y="2793533"/>
            <a:ext cx="7134043" cy="1034634"/>
          </a:xfrm>
          <a:prstGeom prst="rect">
            <a:avLst/>
          </a:prstGeom>
          <a:solidFill>
            <a:srgbClr val="BCE0A4"/>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kumimoji="0" lang="en-US" sz="1600" i="0" u="none" strike="noStrike" cap="none" normalizeH="0" baseline="0" dirty="0">
                <a:ln>
                  <a:noFill/>
                </a:ln>
                <a:solidFill>
                  <a:schemeClr val="accent2">
                    <a:lumMod val="75000"/>
                  </a:schemeClr>
                </a:solidFill>
                <a:effectLst/>
                <a:latin typeface="+mj-lt"/>
              </a:rPr>
              <a:t>     </a:t>
            </a:r>
            <a:r>
              <a:rPr lang="en-US" sz="1600" dirty="0">
                <a:solidFill>
                  <a:schemeClr val="accent2">
                    <a:lumMod val="75000"/>
                  </a:schemeClr>
                </a:solidFill>
              </a:rPr>
              <a:t>◦ </a:t>
            </a:r>
            <a:r>
              <a:rPr kumimoji="0" lang="en-US" sz="1600" i="0" u="none" strike="noStrike" cap="none" normalizeH="0" baseline="0" dirty="0">
                <a:ln>
                  <a:noFill/>
                </a:ln>
                <a:solidFill>
                  <a:schemeClr val="accent2">
                    <a:lumMod val="75000"/>
                  </a:schemeClr>
                </a:solidFill>
                <a:effectLst/>
                <a:latin typeface="+mj-lt"/>
              </a:rPr>
              <a:t>Brainstorming Room Setup &amp; Materials</a:t>
            </a:r>
            <a:br>
              <a:rPr kumimoji="0" lang="en-US" sz="1600" i="0" u="none" strike="noStrike" cap="none" normalizeH="0" baseline="0" dirty="0">
                <a:ln>
                  <a:noFill/>
                </a:ln>
                <a:solidFill>
                  <a:schemeClr val="accent2">
                    <a:lumMod val="75000"/>
                  </a:schemeClr>
                </a:solidFill>
                <a:effectLst/>
                <a:latin typeface="+mj-lt"/>
              </a:rPr>
            </a:br>
            <a:r>
              <a:rPr kumimoji="0" lang="en-US" sz="1600" i="0" u="none" strike="noStrike" cap="none" normalizeH="0" baseline="0" dirty="0">
                <a:ln>
                  <a:noFill/>
                </a:ln>
                <a:solidFill>
                  <a:schemeClr val="accent2">
                    <a:lumMod val="75000"/>
                  </a:schemeClr>
                </a:solidFill>
                <a:effectLst/>
                <a:latin typeface="+mj-lt"/>
              </a:rPr>
              <a:t>    </a:t>
            </a:r>
            <a:r>
              <a:rPr lang="en-US" sz="1600" dirty="0">
                <a:solidFill>
                  <a:srgbClr val="646464">
                    <a:lumMod val="75000"/>
                  </a:srgbClr>
                </a:solidFill>
                <a:latin typeface="Franklin Gothic Medium Cond"/>
              </a:rPr>
              <a:t> </a:t>
            </a:r>
            <a:r>
              <a:rPr lang="en-US" sz="1600" dirty="0">
                <a:solidFill>
                  <a:srgbClr val="646464">
                    <a:lumMod val="75000"/>
                  </a:srgbClr>
                </a:solidFill>
              </a:rPr>
              <a:t>◦ </a:t>
            </a:r>
            <a:r>
              <a:rPr lang="en-US" sz="1600" dirty="0">
                <a:solidFill>
                  <a:srgbClr val="646464">
                    <a:lumMod val="75000"/>
                  </a:srgbClr>
                </a:solidFill>
                <a:latin typeface="Franklin Gothic Medium Cond"/>
              </a:rPr>
              <a:t>Brainstorming Rules</a:t>
            </a:r>
          </a:p>
          <a:p>
            <a:pPr fontAlgn="base">
              <a:spcBef>
                <a:spcPct val="0"/>
              </a:spcBef>
              <a:spcAft>
                <a:spcPct val="0"/>
              </a:spcAft>
            </a:pPr>
            <a:r>
              <a:rPr kumimoji="0" lang="en-US" sz="1600" i="0" u="none" strike="noStrike" cap="none" normalizeH="0" baseline="0" dirty="0">
                <a:ln>
                  <a:noFill/>
                </a:ln>
                <a:solidFill>
                  <a:schemeClr val="accent2">
                    <a:lumMod val="75000"/>
                  </a:schemeClr>
                </a:solidFill>
                <a:effectLst/>
                <a:latin typeface="+mj-lt"/>
              </a:rPr>
              <a:t>    </a:t>
            </a:r>
            <a:r>
              <a:rPr lang="en-US" sz="1600" dirty="0">
                <a:solidFill>
                  <a:schemeClr val="accent2">
                    <a:lumMod val="75000"/>
                  </a:schemeClr>
                </a:solidFill>
                <a:latin typeface="+mj-lt"/>
              </a:rPr>
              <a:t> </a:t>
            </a:r>
            <a:r>
              <a:rPr lang="en-US" sz="1600" dirty="0">
                <a:solidFill>
                  <a:schemeClr val="accent2">
                    <a:lumMod val="75000"/>
                  </a:schemeClr>
                </a:solidFill>
              </a:rPr>
              <a:t>◦ </a:t>
            </a:r>
            <a:r>
              <a:rPr lang="en-US" sz="1600" dirty="0">
                <a:solidFill>
                  <a:schemeClr val="accent2">
                    <a:lumMod val="75000"/>
                  </a:schemeClr>
                </a:solidFill>
                <a:latin typeface="+mj-lt"/>
              </a:rPr>
              <a:t>Innovation Analogs</a:t>
            </a:r>
          </a:p>
          <a:p>
            <a:pPr fontAlgn="base">
              <a:spcBef>
                <a:spcPct val="0"/>
              </a:spcBef>
              <a:spcAft>
                <a:spcPct val="0"/>
              </a:spcAft>
            </a:pPr>
            <a:r>
              <a:rPr lang="en-US" sz="1600" dirty="0">
                <a:solidFill>
                  <a:srgbClr val="646464">
                    <a:lumMod val="75000"/>
                  </a:srgbClr>
                </a:solidFill>
                <a:latin typeface="Franklin Gothic Medium Cond"/>
              </a:rPr>
              <a:t>     </a:t>
            </a:r>
            <a:r>
              <a:rPr lang="en-US" sz="1600" dirty="0">
                <a:solidFill>
                  <a:srgbClr val="646464">
                    <a:lumMod val="75000"/>
                  </a:srgbClr>
                </a:solidFill>
              </a:rPr>
              <a:t>◦ </a:t>
            </a:r>
            <a:r>
              <a:rPr lang="en-US" sz="1600" dirty="0">
                <a:solidFill>
                  <a:srgbClr val="646464">
                    <a:lumMod val="75000"/>
                  </a:srgbClr>
                </a:solidFill>
                <a:latin typeface="Franklin Gothic Medium Cond"/>
              </a:rPr>
              <a:t>SCAMPER</a:t>
            </a:r>
            <a:endParaRPr kumimoji="0" lang="en-US" sz="1600" i="0" u="none" strike="noStrike" cap="none" normalizeH="0" baseline="0" dirty="0">
              <a:ln>
                <a:noFill/>
              </a:ln>
              <a:solidFill>
                <a:schemeClr val="accent2">
                  <a:lumMod val="75000"/>
                </a:schemeClr>
              </a:solidFill>
              <a:effectLst/>
              <a:latin typeface="+mj-lt"/>
            </a:endParaRPr>
          </a:p>
        </p:txBody>
      </p:sp>
      <p:sp>
        <p:nvSpPr>
          <p:cNvPr id="22" name="Rectangle 21">
            <a:extLst>
              <a:ext uri="{FF2B5EF4-FFF2-40B4-BE49-F238E27FC236}">
                <a16:creationId xmlns:a16="http://schemas.microsoft.com/office/drawing/2014/main" id="{24A44BCD-17F1-4753-B0C6-C7842EF01AA3}"/>
              </a:ext>
            </a:extLst>
          </p:cNvPr>
          <p:cNvSpPr/>
          <p:nvPr/>
        </p:nvSpPr>
        <p:spPr bwMode="auto">
          <a:xfrm>
            <a:off x="2009957" y="3904378"/>
            <a:ext cx="7134043" cy="1034634"/>
          </a:xfrm>
          <a:prstGeom prst="rect">
            <a:avLst/>
          </a:prstGeom>
          <a:solidFill>
            <a:srgbClr val="65E5FF"/>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600" dirty="0">
                <a:solidFill>
                  <a:schemeClr val="accent2">
                    <a:lumMod val="75000"/>
                  </a:schemeClr>
                </a:solidFill>
                <a:latin typeface="+mj-lt"/>
              </a:rPr>
              <a:t>     ◦ Criteria for Prioritization</a:t>
            </a:r>
          </a:p>
          <a:p>
            <a:pPr fontAlgn="base">
              <a:spcBef>
                <a:spcPct val="0"/>
              </a:spcBef>
              <a:spcAft>
                <a:spcPct val="0"/>
              </a:spcAft>
            </a:pPr>
            <a:r>
              <a:rPr lang="en-US" sz="1600" dirty="0">
                <a:solidFill>
                  <a:schemeClr val="accent2">
                    <a:lumMod val="75000"/>
                  </a:schemeClr>
                </a:solidFill>
                <a:latin typeface="+mj-lt"/>
              </a:rPr>
              <a:t>     </a:t>
            </a:r>
            <a:r>
              <a:rPr lang="en-US" sz="1600" dirty="0">
                <a:solidFill>
                  <a:schemeClr val="accent2">
                    <a:lumMod val="75000"/>
                  </a:schemeClr>
                </a:solidFill>
              </a:rPr>
              <a:t>◦ </a:t>
            </a:r>
            <a:r>
              <a:rPr lang="en-US" sz="1600" dirty="0">
                <a:solidFill>
                  <a:schemeClr val="accent2">
                    <a:lumMod val="75000"/>
                  </a:schemeClr>
                </a:solidFill>
                <a:latin typeface="+mj-lt"/>
              </a:rPr>
              <a:t>Prioritized List of Ideas</a:t>
            </a:r>
            <a:endParaRPr kumimoji="0" lang="en-US" sz="1600" i="0" u="none" strike="noStrike" cap="none" normalizeH="0" baseline="0" dirty="0">
              <a:ln>
                <a:noFill/>
              </a:ln>
              <a:solidFill>
                <a:schemeClr val="accent2">
                  <a:lumMod val="75000"/>
                </a:schemeClr>
              </a:solidFill>
              <a:effectLst/>
              <a:latin typeface="+mj-lt"/>
            </a:endParaRPr>
          </a:p>
        </p:txBody>
      </p:sp>
      <p:sp>
        <p:nvSpPr>
          <p:cNvPr id="23" name="Rectangle 22">
            <a:extLst>
              <a:ext uri="{FF2B5EF4-FFF2-40B4-BE49-F238E27FC236}">
                <a16:creationId xmlns:a16="http://schemas.microsoft.com/office/drawing/2014/main" id="{8176BAD2-88B3-4D2E-895C-50AE0C686E83}"/>
              </a:ext>
            </a:extLst>
          </p:cNvPr>
          <p:cNvSpPr/>
          <p:nvPr/>
        </p:nvSpPr>
        <p:spPr bwMode="auto">
          <a:xfrm>
            <a:off x="2009957" y="5032474"/>
            <a:ext cx="7134043" cy="1034634"/>
          </a:xfrm>
          <a:prstGeom prst="rect">
            <a:avLst/>
          </a:prstGeom>
          <a:solidFill>
            <a:srgbClr val="65E5FF"/>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600" dirty="0">
                <a:solidFill>
                  <a:srgbClr val="646464">
                    <a:lumMod val="75000"/>
                  </a:srgbClr>
                </a:solidFill>
                <a:latin typeface="Franklin Gothic Medium Cond"/>
              </a:rPr>
              <a:t>     </a:t>
            </a:r>
            <a:r>
              <a:rPr lang="en-US" sz="1600" dirty="0">
                <a:solidFill>
                  <a:srgbClr val="646464">
                    <a:lumMod val="75000"/>
                  </a:srgbClr>
                </a:solidFill>
              </a:rPr>
              <a:t>◦ </a:t>
            </a:r>
            <a:r>
              <a:rPr lang="en-US" sz="1600" dirty="0">
                <a:solidFill>
                  <a:srgbClr val="646464">
                    <a:lumMod val="75000"/>
                  </a:srgbClr>
                </a:solidFill>
                <a:latin typeface="Franklin Gothic Medium Cond"/>
              </a:rPr>
              <a:t>Concept Writing</a:t>
            </a:r>
          </a:p>
          <a:p>
            <a:pPr fontAlgn="base">
              <a:spcBef>
                <a:spcPct val="0"/>
              </a:spcBef>
              <a:spcAft>
                <a:spcPct val="0"/>
              </a:spcAft>
            </a:pPr>
            <a:r>
              <a:rPr lang="en-US" sz="1600" dirty="0">
                <a:solidFill>
                  <a:srgbClr val="646464">
                    <a:lumMod val="75000"/>
                  </a:srgbClr>
                </a:solidFill>
                <a:latin typeface="Franklin Gothic Medium Cond"/>
              </a:rPr>
              <a:t>     </a:t>
            </a:r>
            <a:r>
              <a:rPr lang="en-US" sz="1600" dirty="0">
                <a:solidFill>
                  <a:srgbClr val="646464">
                    <a:lumMod val="75000"/>
                  </a:srgbClr>
                </a:solidFill>
              </a:rPr>
              <a:t>◦ </a:t>
            </a:r>
            <a:r>
              <a:rPr lang="en-US" sz="1600" dirty="0">
                <a:solidFill>
                  <a:srgbClr val="646464">
                    <a:lumMod val="75000"/>
                  </a:srgbClr>
                </a:solidFill>
                <a:latin typeface="Franklin Gothic Medium Cond"/>
              </a:rPr>
              <a:t>Scenario Storyboard</a:t>
            </a:r>
          </a:p>
          <a:p>
            <a:pPr fontAlgn="base">
              <a:spcBef>
                <a:spcPct val="0"/>
              </a:spcBef>
              <a:spcAft>
                <a:spcPct val="0"/>
              </a:spcAft>
            </a:pPr>
            <a:r>
              <a:rPr kumimoji="0" lang="en-US" sz="1600" i="0" u="none" strike="noStrike" cap="none" normalizeH="0" baseline="0" dirty="0">
                <a:ln>
                  <a:noFill/>
                </a:ln>
                <a:solidFill>
                  <a:schemeClr val="accent2">
                    <a:lumMod val="75000"/>
                  </a:schemeClr>
                </a:solidFill>
                <a:effectLst/>
                <a:latin typeface="+mj-lt"/>
              </a:rPr>
              <a:t>     </a:t>
            </a:r>
            <a:r>
              <a:rPr lang="en-US" sz="1600" dirty="0">
                <a:solidFill>
                  <a:schemeClr val="accent2">
                    <a:lumMod val="75000"/>
                  </a:schemeClr>
                </a:solidFill>
              </a:rPr>
              <a:t>◦ </a:t>
            </a:r>
            <a:r>
              <a:rPr kumimoji="0" lang="en-US" sz="1600" i="0" u="none" strike="noStrike" cap="none" normalizeH="0" baseline="0" dirty="0">
                <a:ln>
                  <a:noFill/>
                </a:ln>
                <a:solidFill>
                  <a:schemeClr val="accent2">
                    <a:lumMod val="75000"/>
                  </a:schemeClr>
                </a:solidFill>
                <a:effectLst/>
                <a:latin typeface="+mj-lt"/>
              </a:rPr>
              <a:t>Smartphone Template for Prototyping</a:t>
            </a:r>
          </a:p>
          <a:p>
            <a:pPr fontAlgn="base">
              <a:spcBef>
                <a:spcPct val="0"/>
              </a:spcBef>
              <a:spcAft>
                <a:spcPct val="0"/>
              </a:spcAft>
            </a:pPr>
            <a:r>
              <a:rPr lang="en-US" sz="1600" dirty="0">
                <a:solidFill>
                  <a:srgbClr val="646464">
                    <a:lumMod val="75000"/>
                  </a:srgbClr>
                </a:solidFill>
                <a:latin typeface="Franklin Gothic Medium Cond"/>
              </a:rPr>
              <a:t>     </a:t>
            </a:r>
            <a:r>
              <a:rPr lang="en-US" sz="1600" dirty="0">
                <a:solidFill>
                  <a:srgbClr val="646464">
                    <a:lumMod val="75000"/>
                  </a:srgbClr>
                </a:solidFill>
              </a:rPr>
              <a:t>◦ </a:t>
            </a:r>
            <a:r>
              <a:rPr lang="en-US" sz="1600" dirty="0">
                <a:solidFill>
                  <a:srgbClr val="646464">
                    <a:lumMod val="75000"/>
                  </a:srgbClr>
                </a:solidFill>
                <a:latin typeface="Franklin Gothic Medium Cond"/>
              </a:rPr>
              <a:t>Business Model Canvas</a:t>
            </a:r>
            <a:endParaRPr kumimoji="0" lang="en-US" sz="1600" i="0" u="none" strike="noStrike" cap="none" normalizeH="0" baseline="0" dirty="0">
              <a:ln>
                <a:noFill/>
              </a:ln>
              <a:solidFill>
                <a:schemeClr val="accent2">
                  <a:lumMod val="75000"/>
                </a:schemeClr>
              </a:solidFill>
              <a:effectLst/>
              <a:latin typeface="+mj-lt"/>
            </a:endParaRPr>
          </a:p>
        </p:txBody>
      </p:sp>
      <p:sp>
        <p:nvSpPr>
          <p:cNvPr id="24" name="Rectangle 23">
            <a:extLst>
              <a:ext uri="{FF2B5EF4-FFF2-40B4-BE49-F238E27FC236}">
                <a16:creationId xmlns:a16="http://schemas.microsoft.com/office/drawing/2014/main" id="{14C94796-4876-4792-95DE-A32ADCFA6E37}"/>
              </a:ext>
            </a:extLst>
          </p:cNvPr>
          <p:cNvSpPr/>
          <p:nvPr/>
        </p:nvSpPr>
        <p:spPr bwMode="auto">
          <a:xfrm>
            <a:off x="2009958" y="1677363"/>
            <a:ext cx="7134043" cy="1039955"/>
          </a:xfrm>
          <a:prstGeom prst="rect">
            <a:avLst/>
          </a:prstGeom>
          <a:solidFill>
            <a:srgbClr val="BCE0A4"/>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600" dirty="0">
                <a:solidFill>
                  <a:srgbClr val="646464">
                    <a:lumMod val="75000"/>
                  </a:srgbClr>
                </a:solidFill>
                <a:latin typeface="Franklin Gothic Medium Cond"/>
              </a:rPr>
              <a:t>     </a:t>
            </a:r>
            <a:r>
              <a:rPr lang="en-US" sz="1600" dirty="0">
                <a:solidFill>
                  <a:srgbClr val="646464">
                    <a:lumMod val="75000"/>
                  </a:srgbClr>
                </a:solidFill>
              </a:rPr>
              <a:t>◦ </a:t>
            </a:r>
            <a:r>
              <a:rPr lang="en-US" sz="1600" dirty="0">
                <a:solidFill>
                  <a:srgbClr val="646464">
                    <a:lumMod val="75000"/>
                  </a:srgbClr>
                </a:solidFill>
                <a:latin typeface="Franklin Gothic Medium Cond"/>
              </a:rPr>
              <a:t>Plan Guide</a:t>
            </a:r>
          </a:p>
          <a:p>
            <a:pPr fontAlgn="base">
              <a:spcBef>
                <a:spcPct val="0"/>
              </a:spcBef>
              <a:spcAft>
                <a:spcPct val="0"/>
              </a:spcAft>
            </a:pPr>
            <a:r>
              <a:rPr kumimoji="0" lang="en-US" sz="1600" i="0" u="none" strike="noStrike" cap="none" normalizeH="0" baseline="0" dirty="0">
                <a:ln>
                  <a:noFill/>
                </a:ln>
                <a:solidFill>
                  <a:schemeClr val="accent2">
                    <a:lumMod val="75000"/>
                  </a:schemeClr>
                </a:solidFill>
                <a:effectLst/>
                <a:latin typeface="+mj-lt"/>
              </a:rPr>
              <a:t>     </a:t>
            </a:r>
            <a:r>
              <a:rPr lang="en-US" sz="1600" dirty="0">
                <a:solidFill>
                  <a:schemeClr val="accent2">
                    <a:lumMod val="75000"/>
                  </a:schemeClr>
                </a:solidFill>
              </a:rPr>
              <a:t>◦ </a:t>
            </a:r>
            <a:r>
              <a:rPr kumimoji="0" lang="en-US" sz="1600" i="0" u="none" strike="noStrike" cap="none" normalizeH="0" baseline="0" dirty="0">
                <a:ln>
                  <a:noFill/>
                </a:ln>
                <a:solidFill>
                  <a:schemeClr val="accent2">
                    <a:lumMod val="75000"/>
                  </a:schemeClr>
                </a:solidFill>
                <a:effectLst/>
                <a:latin typeface="+mj-lt"/>
              </a:rPr>
              <a:t>Interview Guide</a:t>
            </a:r>
            <a:endParaRPr lang="en-US" sz="1600" dirty="0">
              <a:solidFill>
                <a:schemeClr val="accent2">
                  <a:lumMod val="75000"/>
                </a:schemeClr>
              </a:solidFill>
              <a:latin typeface="+mj-lt"/>
            </a:endParaRPr>
          </a:p>
          <a:p>
            <a:pPr fontAlgn="base">
              <a:spcBef>
                <a:spcPct val="0"/>
              </a:spcBef>
              <a:spcAft>
                <a:spcPct val="0"/>
              </a:spcAft>
            </a:pPr>
            <a:r>
              <a:rPr lang="en-US" sz="1600" dirty="0">
                <a:solidFill>
                  <a:schemeClr val="accent2">
                    <a:lumMod val="75000"/>
                  </a:schemeClr>
                </a:solidFill>
                <a:latin typeface="+mj-lt"/>
              </a:rPr>
              <a:t>     </a:t>
            </a:r>
            <a:r>
              <a:rPr lang="en-US" sz="1600" dirty="0">
                <a:solidFill>
                  <a:schemeClr val="accent2">
                    <a:lumMod val="75000"/>
                  </a:schemeClr>
                </a:solidFill>
              </a:rPr>
              <a:t>◦ </a:t>
            </a:r>
            <a:r>
              <a:rPr lang="en-US" sz="1600" dirty="0">
                <a:solidFill>
                  <a:schemeClr val="accent2">
                    <a:lumMod val="75000"/>
                  </a:schemeClr>
                </a:solidFill>
                <a:latin typeface="+mj-lt"/>
              </a:rPr>
              <a:t>What… So What…</a:t>
            </a:r>
          </a:p>
        </p:txBody>
      </p:sp>
      <p:sp>
        <p:nvSpPr>
          <p:cNvPr id="2" name="Title 1">
            <a:extLst>
              <a:ext uri="{FF2B5EF4-FFF2-40B4-BE49-F238E27FC236}">
                <a16:creationId xmlns:a16="http://schemas.microsoft.com/office/drawing/2014/main" id="{CEA3A6E3-0A56-4764-BFD3-FF6746813FF2}"/>
              </a:ext>
            </a:extLst>
          </p:cNvPr>
          <p:cNvSpPr>
            <a:spLocks noGrp="1"/>
          </p:cNvSpPr>
          <p:nvPr>
            <p:ph type="title"/>
          </p:nvPr>
        </p:nvSpPr>
        <p:spPr>
          <a:xfrm>
            <a:off x="520454" y="198411"/>
            <a:ext cx="8510953" cy="487946"/>
          </a:xfrm>
        </p:spPr>
        <p:txBody>
          <a:bodyPr/>
          <a:lstStyle/>
          <a:p>
            <a:r>
              <a:rPr lang="en-US" sz="3200" dirty="0"/>
              <a:t>Templates</a:t>
            </a:r>
          </a:p>
        </p:txBody>
      </p:sp>
      <p:sp>
        <p:nvSpPr>
          <p:cNvPr id="6" name="Rectangle 5">
            <a:extLst>
              <a:ext uri="{FF2B5EF4-FFF2-40B4-BE49-F238E27FC236}">
                <a16:creationId xmlns:a16="http://schemas.microsoft.com/office/drawing/2014/main" id="{A9EDFD61-BEE5-47F4-BC62-66138E24E243}"/>
              </a:ext>
            </a:extLst>
          </p:cNvPr>
          <p:cNvSpPr/>
          <p:nvPr/>
        </p:nvSpPr>
        <p:spPr>
          <a:xfrm>
            <a:off x="457191" y="660479"/>
            <a:ext cx="8246861" cy="584775"/>
          </a:xfrm>
          <a:prstGeom prst="rect">
            <a:avLst/>
          </a:prstGeom>
        </p:spPr>
        <p:txBody>
          <a:bodyPr wrap="square">
            <a:spAutoFit/>
          </a:bodyPr>
          <a:lstStyle/>
          <a:p>
            <a:r>
              <a:rPr lang="en-US" sz="16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t>Included in this toolkit, under each of the four phases, are specific templates to help you get started. </a:t>
            </a:r>
            <a:br>
              <a:rPr lang="en-US" sz="16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br>
            <a:r>
              <a:rPr lang="en-US" sz="16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t>You can use them on your own, with a partner, or in small teams.</a:t>
            </a:r>
            <a:endParaRPr lang="en-US" sz="1600" dirty="0">
              <a:solidFill>
                <a:schemeClr val="accent2"/>
              </a:solidFill>
              <a:latin typeface="Franklin Gothic Medium Cond" panose="020B0606030402020204" pitchFamily="34" charset="0"/>
            </a:endParaRPr>
          </a:p>
        </p:txBody>
      </p:sp>
      <p:sp>
        <p:nvSpPr>
          <p:cNvPr id="18" name="Rectangle 17">
            <a:extLst>
              <a:ext uri="{FF2B5EF4-FFF2-40B4-BE49-F238E27FC236}">
                <a16:creationId xmlns:a16="http://schemas.microsoft.com/office/drawing/2014/main" id="{4414E632-77BD-4CD5-9674-EB76179C2461}"/>
              </a:ext>
            </a:extLst>
          </p:cNvPr>
          <p:cNvSpPr/>
          <p:nvPr/>
        </p:nvSpPr>
        <p:spPr bwMode="auto">
          <a:xfrm>
            <a:off x="0" y="2793533"/>
            <a:ext cx="2009956" cy="1034634"/>
          </a:xfrm>
          <a:prstGeom prst="rect">
            <a:avLst/>
          </a:prstGeom>
          <a:solidFill>
            <a:srgbClr val="68AA3B"/>
          </a:solidFill>
          <a:ln w="1016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latin typeface="+mj-lt"/>
            </a:endParaRPr>
          </a:p>
        </p:txBody>
      </p:sp>
      <p:grpSp>
        <p:nvGrpSpPr>
          <p:cNvPr id="14" name="Group 13">
            <a:extLst>
              <a:ext uri="{FF2B5EF4-FFF2-40B4-BE49-F238E27FC236}">
                <a16:creationId xmlns:a16="http://schemas.microsoft.com/office/drawing/2014/main" id="{A2D2CCE3-C320-47F1-A988-CBB39EC05BB7}"/>
              </a:ext>
            </a:extLst>
          </p:cNvPr>
          <p:cNvGrpSpPr/>
          <p:nvPr/>
        </p:nvGrpSpPr>
        <p:grpSpPr>
          <a:xfrm>
            <a:off x="285103" y="2821020"/>
            <a:ext cx="1489497" cy="1066815"/>
            <a:chOff x="3182844" y="3641811"/>
            <a:chExt cx="1489497" cy="1066815"/>
          </a:xfrm>
        </p:grpSpPr>
        <p:sp>
          <p:nvSpPr>
            <p:cNvPr id="7" name="Rectangle 6">
              <a:extLst>
                <a:ext uri="{FF2B5EF4-FFF2-40B4-BE49-F238E27FC236}">
                  <a16:creationId xmlns:a16="http://schemas.microsoft.com/office/drawing/2014/main" id="{1DDB8E64-626A-4CAD-BEB4-8C7B27864199}"/>
                </a:ext>
              </a:extLst>
            </p:cNvPr>
            <p:cNvSpPr/>
            <p:nvPr/>
          </p:nvSpPr>
          <p:spPr>
            <a:xfrm>
              <a:off x="3182844" y="3949444"/>
              <a:ext cx="1489497" cy="759182"/>
            </a:xfrm>
            <a:prstGeom prst="rect">
              <a:avLst/>
            </a:prstGeom>
          </p:spPr>
          <p:txBody>
            <a:bodyPr wrap="square">
              <a:spAutoFit/>
            </a:bodyPr>
            <a:lstStyle/>
            <a:p>
              <a:pPr algn="ctr" fontAlgn="base">
                <a:lnSpc>
                  <a:spcPts val="2600"/>
                </a:lnSpc>
                <a:spcBef>
                  <a:spcPct val="0"/>
                </a:spcBef>
                <a:spcAft>
                  <a:spcPct val="0"/>
                </a:spcAft>
              </a:pPr>
              <a:r>
                <a:rPr lang="en-US" sz="5400" dirty="0">
                  <a:solidFill>
                    <a:schemeClr val="bg1"/>
                  </a:solidFill>
                  <a:latin typeface="Franklin Gothic Medium Cond" panose="020B0606030402020204" pitchFamily="34" charset="0"/>
                </a:rPr>
                <a:t> </a:t>
              </a:r>
              <a:endParaRPr lang="en-US" sz="2000" dirty="0">
                <a:solidFill>
                  <a:schemeClr val="bg1"/>
                </a:solidFill>
                <a:latin typeface="Franklin Gothic Medium Cond" panose="020B0606030402020204" pitchFamily="34" charset="0"/>
              </a:endParaRPr>
            </a:p>
            <a:p>
              <a:pPr algn="ctr" fontAlgn="base">
                <a:lnSpc>
                  <a:spcPts val="2600"/>
                </a:lnSpc>
                <a:spcBef>
                  <a:spcPct val="0"/>
                </a:spcBef>
                <a:spcAft>
                  <a:spcPct val="0"/>
                </a:spcAft>
              </a:pPr>
              <a:r>
                <a:rPr lang="en-US" sz="2000" dirty="0">
                  <a:solidFill>
                    <a:schemeClr val="bg1"/>
                  </a:solidFill>
                  <a:latin typeface="Franklin Gothic Medium Cond" panose="020B0606030402020204" pitchFamily="34" charset="0"/>
                </a:rPr>
                <a:t>Ideate</a:t>
              </a:r>
            </a:p>
          </p:txBody>
        </p:sp>
        <p:pic>
          <p:nvPicPr>
            <p:cNvPr id="10" name="Graphic 9" descr="Lightbulb">
              <a:extLst>
                <a:ext uri="{FF2B5EF4-FFF2-40B4-BE49-F238E27FC236}">
                  <a16:creationId xmlns:a16="http://schemas.microsoft.com/office/drawing/2014/main" id="{0B9A774F-EBC0-404C-85B9-D201996887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65604" y="3641811"/>
              <a:ext cx="723976" cy="723976"/>
            </a:xfrm>
            <a:prstGeom prst="rect">
              <a:avLst/>
            </a:prstGeom>
          </p:spPr>
        </p:pic>
      </p:grpSp>
      <p:sp>
        <p:nvSpPr>
          <p:cNvPr id="19" name="Rectangle 18">
            <a:extLst>
              <a:ext uri="{FF2B5EF4-FFF2-40B4-BE49-F238E27FC236}">
                <a16:creationId xmlns:a16="http://schemas.microsoft.com/office/drawing/2014/main" id="{A225E83C-D3DA-4134-B0B2-FE1B7960C6E7}"/>
              </a:ext>
            </a:extLst>
          </p:cNvPr>
          <p:cNvSpPr/>
          <p:nvPr/>
        </p:nvSpPr>
        <p:spPr bwMode="auto">
          <a:xfrm>
            <a:off x="1" y="3904378"/>
            <a:ext cx="2009955" cy="1034634"/>
          </a:xfrm>
          <a:prstGeom prst="rect">
            <a:avLst/>
          </a:prstGeom>
          <a:solidFill>
            <a:srgbClr val="0089A6"/>
          </a:solidFill>
          <a:ln w="1016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latin typeface="+mj-lt"/>
            </a:endParaRPr>
          </a:p>
        </p:txBody>
      </p:sp>
      <p:grpSp>
        <p:nvGrpSpPr>
          <p:cNvPr id="15" name="Group 14">
            <a:extLst>
              <a:ext uri="{FF2B5EF4-FFF2-40B4-BE49-F238E27FC236}">
                <a16:creationId xmlns:a16="http://schemas.microsoft.com/office/drawing/2014/main" id="{96802123-5516-41F0-BB0F-12CD76620F53}"/>
              </a:ext>
            </a:extLst>
          </p:cNvPr>
          <p:cNvGrpSpPr/>
          <p:nvPr/>
        </p:nvGrpSpPr>
        <p:grpSpPr>
          <a:xfrm>
            <a:off x="309661" y="3983386"/>
            <a:ext cx="1489497" cy="1024634"/>
            <a:chOff x="4854714" y="3684941"/>
            <a:chExt cx="1489497" cy="1024634"/>
          </a:xfrm>
        </p:grpSpPr>
        <p:sp>
          <p:nvSpPr>
            <p:cNvPr id="8" name="Rectangle 7">
              <a:extLst>
                <a:ext uri="{FF2B5EF4-FFF2-40B4-BE49-F238E27FC236}">
                  <a16:creationId xmlns:a16="http://schemas.microsoft.com/office/drawing/2014/main" id="{364217F6-DC22-40A9-8C07-DA796C921E4A}"/>
                </a:ext>
              </a:extLst>
            </p:cNvPr>
            <p:cNvSpPr/>
            <p:nvPr/>
          </p:nvSpPr>
          <p:spPr>
            <a:xfrm>
              <a:off x="4854714" y="3950393"/>
              <a:ext cx="1489497" cy="759182"/>
            </a:xfrm>
            <a:prstGeom prst="rect">
              <a:avLst/>
            </a:prstGeom>
          </p:spPr>
          <p:txBody>
            <a:bodyPr wrap="square">
              <a:spAutoFit/>
            </a:bodyPr>
            <a:lstStyle/>
            <a:p>
              <a:pPr algn="ctr" fontAlgn="base">
                <a:lnSpc>
                  <a:spcPts val="2600"/>
                </a:lnSpc>
                <a:spcBef>
                  <a:spcPct val="0"/>
                </a:spcBef>
                <a:spcAft>
                  <a:spcPct val="0"/>
                </a:spcAft>
              </a:pPr>
              <a:r>
                <a:rPr lang="en-US" sz="5400" dirty="0">
                  <a:solidFill>
                    <a:schemeClr val="bg1"/>
                  </a:solidFill>
                  <a:latin typeface="Franklin Gothic Medium Cond" panose="020B0606030402020204" pitchFamily="34" charset="0"/>
                </a:rPr>
                <a:t> </a:t>
              </a:r>
              <a:endParaRPr lang="en-US" sz="2000" dirty="0">
                <a:solidFill>
                  <a:schemeClr val="bg1"/>
                </a:solidFill>
                <a:latin typeface="Franklin Gothic Medium Cond" panose="020B0606030402020204" pitchFamily="34" charset="0"/>
              </a:endParaRPr>
            </a:p>
            <a:p>
              <a:pPr algn="ctr" fontAlgn="base">
                <a:lnSpc>
                  <a:spcPts val="2600"/>
                </a:lnSpc>
                <a:spcBef>
                  <a:spcPct val="0"/>
                </a:spcBef>
                <a:spcAft>
                  <a:spcPct val="0"/>
                </a:spcAft>
              </a:pPr>
              <a:r>
                <a:rPr lang="en-US" sz="2000" dirty="0">
                  <a:solidFill>
                    <a:schemeClr val="bg1"/>
                  </a:solidFill>
                  <a:latin typeface="Franklin Gothic Medium Cond" panose="020B0606030402020204" pitchFamily="34" charset="0"/>
                </a:rPr>
                <a:t>Prioritize</a:t>
              </a:r>
            </a:p>
          </p:txBody>
        </p:sp>
        <p:pic>
          <p:nvPicPr>
            <p:cNvPr id="11" name="Graphic 10" descr="Filter">
              <a:extLst>
                <a:ext uri="{FF2B5EF4-FFF2-40B4-BE49-F238E27FC236}">
                  <a16:creationId xmlns:a16="http://schemas.microsoft.com/office/drawing/2014/main" id="{2EF60EAA-DAFD-4BF6-93F6-5E5A5E81C0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4288" y="3684941"/>
              <a:ext cx="723976" cy="723976"/>
            </a:xfrm>
            <a:prstGeom prst="rect">
              <a:avLst/>
            </a:prstGeom>
          </p:spPr>
        </p:pic>
      </p:grpSp>
      <p:sp>
        <p:nvSpPr>
          <p:cNvPr id="20" name="Rectangle 19">
            <a:extLst>
              <a:ext uri="{FF2B5EF4-FFF2-40B4-BE49-F238E27FC236}">
                <a16:creationId xmlns:a16="http://schemas.microsoft.com/office/drawing/2014/main" id="{53D32020-81E7-4A0D-86F0-E2675E26115B}"/>
              </a:ext>
            </a:extLst>
          </p:cNvPr>
          <p:cNvSpPr/>
          <p:nvPr/>
        </p:nvSpPr>
        <p:spPr bwMode="auto">
          <a:xfrm>
            <a:off x="0" y="5032474"/>
            <a:ext cx="2009955" cy="1034634"/>
          </a:xfrm>
          <a:prstGeom prst="rect">
            <a:avLst/>
          </a:prstGeom>
          <a:solidFill>
            <a:srgbClr val="0089A6"/>
          </a:solidFill>
          <a:ln w="1016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latin typeface="+mj-lt"/>
            </a:endParaRPr>
          </a:p>
        </p:txBody>
      </p:sp>
      <p:grpSp>
        <p:nvGrpSpPr>
          <p:cNvPr id="16" name="Group 15">
            <a:extLst>
              <a:ext uri="{FF2B5EF4-FFF2-40B4-BE49-F238E27FC236}">
                <a16:creationId xmlns:a16="http://schemas.microsoft.com/office/drawing/2014/main" id="{8D92111C-D58E-4AE2-9951-6DB1CCBECA93}"/>
              </a:ext>
            </a:extLst>
          </p:cNvPr>
          <p:cNvGrpSpPr/>
          <p:nvPr/>
        </p:nvGrpSpPr>
        <p:grpSpPr>
          <a:xfrm>
            <a:off x="309660" y="5090305"/>
            <a:ext cx="1489497" cy="1023685"/>
            <a:chOff x="6495017" y="3684941"/>
            <a:chExt cx="1489497" cy="1023685"/>
          </a:xfrm>
        </p:grpSpPr>
        <p:sp>
          <p:nvSpPr>
            <p:cNvPr id="9" name="Rectangle 8">
              <a:extLst>
                <a:ext uri="{FF2B5EF4-FFF2-40B4-BE49-F238E27FC236}">
                  <a16:creationId xmlns:a16="http://schemas.microsoft.com/office/drawing/2014/main" id="{ABA4DE2F-FB27-4440-AAA4-29BBC875776E}"/>
                </a:ext>
              </a:extLst>
            </p:cNvPr>
            <p:cNvSpPr/>
            <p:nvPr/>
          </p:nvSpPr>
          <p:spPr>
            <a:xfrm>
              <a:off x="6495017" y="3949444"/>
              <a:ext cx="1489497" cy="759182"/>
            </a:xfrm>
            <a:prstGeom prst="rect">
              <a:avLst/>
            </a:prstGeom>
          </p:spPr>
          <p:txBody>
            <a:bodyPr wrap="square">
              <a:spAutoFit/>
            </a:bodyPr>
            <a:lstStyle/>
            <a:p>
              <a:pPr algn="ctr" fontAlgn="base">
                <a:lnSpc>
                  <a:spcPts val="2600"/>
                </a:lnSpc>
                <a:spcBef>
                  <a:spcPct val="0"/>
                </a:spcBef>
                <a:spcAft>
                  <a:spcPct val="0"/>
                </a:spcAft>
              </a:pPr>
              <a:r>
                <a:rPr lang="en-US" sz="5400" dirty="0">
                  <a:solidFill>
                    <a:schemeClr val="bg1"/>
                  </a:solidFill>
                  <a:latin typeface="Franklin Gothic Medium Cond" panose="020B0606030402020204" pitchFamily="34" charset="0"/>
                </a:rPr>
                <a:t> </a:t>
              </a:r>
              <a:endParaRPr lang="en-US" sz="2000" dirty="0">
                <a:solidFill>
                  <a:schemeClr val="bg1"/>
                </a:solidFill>
                <a:latin typeface="Franklin Gothic Medium Cond" panose="020B0606030402020204" pitchFamily="34" charset="0"/>
              </a:endParaRPr>
            </a:p>
            <a:p>
              <a:pPr algn="ctr" fontAlgn="base">
                <a:lnSpc>
                  <a:spcPts val="2600"/>
                </a:lnSpc>
                <a:spcBef>
                  <a:spcPct val="0"/>
                </a:spcBef>
                <a:spcAft>
                  <a:spcPct val="0"/>
                </a:spcAft>
              </a:pPr>
              <a:r>
                <a:rPr lang="en-US" sz="2000" dirty="0">
                  <a:solidFill>
                    <a:schemeClr val="bg1"/>
                  </a:solidFill>
                  <a:latin typeface="Franklin Gothic Medium Cond" panose="020B0606030402020204" pitchFamily="34" charset="0"/>
                </a:rPr>
                <a:t>Experiment</a:t>
              </a:r>
            </a:p>
          </p:txBody>
        </p:sp>
        <p:pic>
          <p:nvPicPr>
            <p:cNvPr id="12" name="Graphic 11" descr="Flask">
              <a:extLst>
                <a:ext uri="{FF2B5EF4-FFF2-40B4-BE49-F238E27FC236}">
                  <a16:creationId xmlns:a16="http://schemas.microsoft.com/office/drawing/2014/main" id="{FAE3A7AB-16DE-4A9F-960A-FD1DB208B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12281" y="3684941"/>
              <a:ext cx="654968" cy="654968"/>
            </a:xfrm>
            <a:prstGeom prst="rect">
              <a:avLst/>
            </a:prstGeom>
          </p:spPr>
        </p:pic>
      </p:grpSp>
      <p:sp>
        <p:nvSpPr>
          <p:cNvPr id="17" name="Rectangle 16">
            <a:extLst>
              <a:ext uri="{FF2B5EF4-FFF2-40B4-BE49-F238E27FC236}">
                <a16:creationId xmlns:a16="http://schemas.microsoft.com/office/drawing/2014/main" id="{0FE4D792-7357-43B5-A17D-DAA0152B1EC5}"/>
              </a:ext>
            </a:extLst>
          </p:cNvPr>
          <p:cNvSpPr/>
          <p:nvPr/>
        </p:nvSpPr>
        <p:spPr bwMode="auto">
          <a:xfrm>
            <a:off x="0" y="1677363"/>
            <a:ext cx="2009957" cy="1039955"/>
          </a:xfrm>
          <a:prstGeom prst="rect">
            <a:avLst/>
          </a:prstGeom>
          <a:solidFill>
            <a:srgbClr val="68AA3B"/>
          </a:solidFill>
          <a:ln w="1016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latin typeface="+mj-lt"/>
            </a:endParaRPr>
          </a:p>
        </p:txBody>
      </p:sp>
      <p:grpSp>
        <p:nvGrpSpPr>
          <p:cNvPr id="3" name="Group 2">
            <a:extLst>
              <a:ext uri="{FF2B5EF4-FFF2-40B4-BE49-F238E27FC236}">
                <a16:creationId xmlns:a16="http://schemas.microsoft.com/office/drawing/2014/main" id="{1DB92220-D8C2-45F7-969A-F1BE3AEDE6CD}"/>
              </a:ext>
            </a:extLst>
          </p:cNvPr>
          <p:cNvGrpSpPr/>
          <p:nvPr/>
        </p:nvGrpSpPr>
        <p:grpSpPr>
          <a:xfrm>
            <a:off x="285104" y="1820111"/>
            <a:ext cx="1489497" cy="940337"/>
            <a:chOff x="1595657" y="3769238"/>
            <a:chExt cx="1489497" cy="940337"/>
          </a:xfrm>
        </p:grpSpPr>
        <p:sp>
          <p:nvSpPr>
            <p:cNvPr id="5" name="Rectangle 4">
              <a:extLst>
                <a:ext uri="{FF2B5EF4-FFF2-40B4-BE49-F238E27FC236}">
                  <a16:creationId xmlns:a16="http://schemas.microsoft.com/office/drawing/2014/main" id="{5027F51F-A2A8-41E2-A49E-81A45A9FEFB1}"/>
                </a:ext>
              </a:extLst>
            </p:cNvPr>
            <p:cNvSpPr/>
            <p:nvPr/>
          </p:nvSpPr>
          <p:spPr>
            <a:xfrm>
              <a:off x="1595657" y="3950393"/>
              <a:ext cx="1489497" cy="759182"/>
            </a:xfrm>
            <a:prstGeom prst="rect">
              <a:avLst/>
            </a:prstGeom>
          </p:spPr>
          <p:txBody>
            <a:bodyPr wrap="square">
              <a:spAutoFit/>
            </a:bodyPr>
            <a:lstStyle/>
            <a:p>
              <a:pPr algn="ctr" fontAlgn="base">
                <a:lnSpc>
                  <a:spcPts val="2600"/>
                </a:lnSpc>
                <a:spcBef>
                  <a:spcPct val="0"/>
                </a:spcBef>
                <a:spcAft>
                  <a:spcPct val="0"/>
                </a:spcAft>
              </a:pPr>
              <a:r>
                <a:rPr lang="en-US" sz="5400" dirty="0">
                  <a:solidFill>
                    <a:schemeClr val="bg1"/>
                  </a:solidFill>
                  <a:latin typeface="Franklin Gothic Medium Cond" panose="020B0606030402020204" pitchFamily="34" charset="0"/>
                </a:rPr>
                <a:t> </a:t>
              </a:r>
              <a:endParaRPr lang="en-US" sz="2000" dirty="0">
                <a:solidFill>
                  <a:schemeClr val="bg1"/>
                </a:solidFill>
                <a:latin typeface="Franklin Gothic Medium Cond" panose="020B0606030402020204" pitchFamily="34" charset="0"/>
              </a:endParaRPr>
            </a:p>
            <a:p>
              <a:pPr algn="ctr" fontAlgn="base">
                <a:lnSpc>
                  <a:spcPts val="2600"/>
                </a:lnSpc>
                <a:spcBef>
                  <a:spcPct val="0"/>
                </a:spcBef>
                <a:spcAft>
                  <a:spcPct val="0"/>
                </a:spcAft>
              </a:pPr>
              <a:r>
                <a:rPr lang="en-US" sz="2000" dirty="0">
                  <a:solidFill>
                    <a:schemeClr val="bg1"/>
                  </a:solidFill>
                  <a:latin typeface="Franklin Gothic Medium Cond" panose="020B0606030402020204" pitchFamily="34" charset="0"/>
                </a:rPr>
                <a:t>Empathize</a:t>
              </a:r>
            </a:p>
          </p:txBody>
        </p:sp>
        <p:sp>
          <p:nvSpPr>
            <p:cNvPr id="13" name="Heart 12">
              <a:extLst>
                <a:ext uri="{FF2B5EF4-FFF2-40B4-BE49-F238E27FC236}">
                  <a16:creationId xmlns:a16="http://schemas.microsoft.com/office/drawing/2014/main" id="{2E4DE3D3-39DB-4DD1-9964-F7FFCA97F918}"/>
                </a:ext>
              </a:extLst>
            </p:cNvPr>
            <p:cNvSpPr/>
            <p:nvPr/>
          </p:nvSpPr>
          <p:spPr bwMode="auto">
            <a:xfrm>
              <a:off x="2075524" y="3769238"/>
              <a:ext cx="529762" cy="529762"/>
            </a:xfrm>
            <a:prstGeom prst="hear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bg1"/>
                </a:solidFill>
                <a:effectLst/>
                <a:latin typeface="Arial" charset="0"/>
              </a:endParaRPr>
            </a:p>
          </p:txBody>
        </p:sp>
      </p:grpSp>
      <p:sp>
        <p:nvSpPr>
          <p:cNvPr id="25" name="Rectangle 24">
            <a:extLst>
              <a:ext uri="{FF2B5EF4-FFF2-40B4-BE49-F238E27FC236}">
                <a16:creationId xmlns:a16="http://schemas.microsoft.com/office/drawing/2014/main" id="{4D887BEA-1184-46F7-BE29-7F2FBFE85986}"/>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05875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ADBAC731-9D61-423E-9CCC-539C7C33889C}"/>
              </a:ext>
            </a:extLst>
          </p:cNvPr>
          <p:cNvSpPr/>
          <p:nvPr/>
        </p:nvSpPr>
        <p:spPr bwMode="auto">
          <a:xfrm>
            <a:off x="3756908" y="20978"/>
            <a:ext cx="1716223" cy="499712"/>
          </a:xfrm>
          <a:prstGeom prst="roundRect">
            <a:avLst>
              <a:gd name="adj" fmla="val 14722"/>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Template: Customer Safari       </a:t>
            </a:r>
          </a:p>
        </p:txBody>
      </p:sp>
      <p:sp>
        <p:nvSpPr>
          <p:cNvPr id="22" name="Title 1">
            <a:extLst>
              <a:ext uri="{FF2B5EF4-FFF2-40B4-BE49-F238E27FC236}">
                <a16:creationId xmlns:a16="http://schemas.microsoft.com/office/drawing/2014/main" id="{3AC29CA1-A211-43FA-967D-A19E97F9E22D}"/>
              </a:ext>
            </a:extLst>
          </p:cNvPr>
          <p:cNvSpPr>
            <a:spLocks noGrp="1"/>
          </p:cNvSpPr>
          <p:nvPr>
            <p:ph type="title"/>
          </p:nvPr>
        </p:nvSpPr>
        <p:spPr>
          <a:xfrm>
            <a:off x="543464" y="498738"/>
            <a:ext cx="8272290" cy="678390"/>
          </a:xfrm>
        </p:spPr>
        <p:txBody>
          <a:bodyPr/>
          <a:lstStyle/>
          <a:p>
            <a:r>
              <a:rPr lang="en-US" dirty="0"/>
              <a:t>Plan Guide</a:t>
            </a:r>
          </a:p>
        </p:txBody>
      </p:sp>
      <p:sp>
        <p:nvSpPr>
          <p:cNvPr id="5" name="Rectangle 4">
            <a:extLst>
              <a:ext uri="{FF2B5EF4-FFF2-40B4-BE49-F238E27FC236}">
                <a16:creationId xmlns:a16="http://schemas.microsoft.com/office/drawing/2014/main" id="{CFDA5195-1E28-4D99-AD12-5D0219020CD0}"/>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8E2436B4-94EA-4E5D-8BD6-F811AE932362}"/>
              </a:ext>
            </a:extLst>
          </p:cNvPr>
          <p:cNvSpPr/>
          <p:nvPr/>
        </p:nvSpPr>
        <p:spPr>
          <a:xfrm>
            <a:off x="431320" y="1341705"/>
            <a:ext cx="8384434" cy="4693593"/>
          </a:xfrm>
          <a:prstGeom prst="rect">
            <a:avLst/>
          </a:prstGeom>
        </p:spPr>
        <p:txBody>
          <a:bodyPr wrap="square">
            <a:spAutoFit/>
          </a:bodyPr>
          <a:lstStyle/>
          <a:p>
            <a:pPr marL="285750" indent="-285750">
              <a:buFont typeface="Arial" panose="020B0604020202020204" pitchFamily="34" charset="0"/>
              <a:buChar char="•"/>
            </a:pPr>
            <a:r>
              <a:rPr lang="en-US"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rPr>
              <a:t>Objectives: </a:t>
            </a:r>
            <a:r>
              <a:rPr lang="en-US" sz="12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t>What do you want to learn about? What do you want to observe customers actually doing?</a:t>
            </a:r>
          </a:p>
          <a:p>
            <a:pPr marL="285750" indent="-285750">
              <a:buFont typeface="Arial" panose="020B0604020202020204" pitchFamily="34" charset="0"/>
              <a:buChar char="•"/>
            </a:pPr>
            <a:endParaRPr lang="en-US"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rPr>
              <a:t>Who: </a:t>
            </a:r>
            <a:r>
              <a:rPr lang="en-US" sz="1200" dirty="0">
                <a:solidFill>
                  <a:schemeClr val="accent2"/>
                </a:solidFill>
                <a:latin typeface="Franklin Gothic Medium Cond" panose="020B0606030402020204" pitchFamily="34" charset="0"/>
                <a:cs typeface="Times New Roman" panose="02020603050405020304" pitchFamily="18" charset="0"/>
              </a:rPr>
              <a:t>What kinds of customers do you want to engage (e.g., demographics, lifestyle, usage habits – or internal teams, tenure in role)? </a:t>
            </a:r>
          </a:p>
          <a:p>
            <a:pPr marL="285750" indent="-285750">
              <a:buFont typeface="Arial" panose="020B0604020202020204" pitchFamily="34" charset="0"/>
              <a:buChar char="•"/>
            </a:pPr>
            <a:endParaRPr lang="en-US"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rPr>
              <a:t>Where: </a:t>
            </a:r>
            <a:r>
              <a:rPr lang="en-US" sz="1200" dirty="0">
                <a:solidFill>
                  <a:schemeClr val="accent2"/>
                </a:solidFill>
                <a:latin typeface="Franklin Gothic Medium Cond" panose="020B0606030402020204" pitchFamily="34" charset="0"/>
                <a:cs typeface="Times New Roman" panose="02020603050405020304" pitchFamily="18" charset="0"/>
              </a:rPr>
              <a:t>Where should you conduct these visits (e.g., in office, homes)?</a:t>
            </a:r>
          </a:p>
          <a:p>
            <a:pPr marL="285750" indent="-285750">
              <a:buFont typeface="Arial" panose="020B0604020202020204" pitchFamily="34" charset="0"/>
              <a:buChar char="•"/>
            </a:pPr>
            <a:endParaRPr lang="en-US"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rPr>
              <a:t>How: </a:t>
            </a:r>
            <a:r>
              <a:rPr lang="en-US" sz="1200" dirty="0">
                <a:solidFill>
                  <a:schemeClr val="accent2"/>
                </a:solidFill>
                <a:latin typeface="Franklin Gothic Medium Cond" panose="020B0606030402020204" pitchFamily="34" charset="0"/>
                <a:cs typeface="Times New Roman" panose="02020603050405020304" pitchFamily="18" charset="0"/>
              </a:rPr>
              <a:t>What approaches do you want to take (e.g. in-depth interviews)?</a:t>
            </a:r>
          </a:p>
          <a:p>
            <a:pPr marL="285750" indent="-285750">
              <a:buFont typeface="Arial" panose="020B0604020202020204" pitchFamily="34" charset="0"/>
              <a:buChar char="•"/>
            </a:pPr>
            <a:endParaRPr lang="en-US"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rPr>
              <a:t>Process: </a:t>
            </a:r>
            <a:r>
              <a:rPr lang="en-US" sz="1200" dirty="0">
                <a:solidFill>
                  <a:schemeClr val="accent2"/>
                </a:solidFill>
                <a:latin typeface="Franklin Gothic Medium Cond" panose="020B0606030402020204" pitchFamily="34" charset="0"/>
                <a:cs typeface="Times New Roman" panose="02020603050405020304" pitchFamily="18" charset="0"/>
              </a:rPr>
              <a:t>How will you capture observations (e.g., take notes, templates)?</a:t>
            </a:r>
          </a:p>
          <a:p>
            <a:pPr marL="285750" indent="-285750">
              <a:buFont typeface="Arial" panose="020B0604020202020204" pitchFamily="34" charset="0"/>
              <a:buChar char="•"/>
            </a:pPr>
            <a:endParaRPr lang="en-US"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rPr>
              <a:t>Roles: </a:t>
            </a:r>
            <a:r>
              <a:rPr lang="en-US" sz="1200" dirty="0">
                <a:solidFill>
                  <a:schemeClr val="accent2"/>
                </a:solidFill>
                <a:latin typeface="Franklin Gothic Medium Cond" panose="020B0606030402020204" pitchFamily="34" charset="0"/>
                <a:cs typeface="Times New Roman" panose="02020603050405020304" pitchFamily="18" charset="0"/>
              </a:rPr>
              <a:t>Assign individual responsibilities (e.g., review interview questions, note takers).</a:t>
            </a:r>
          </a:p>
          <a:p>
            <a:pPr marL="285750" indent="-285750">
              <a:buFont typeface="Arial" panose="020B0604020202020204" pitchFamily="34" charset="0"/>
              <a:buChar char="•"/>
            </a:pPr>
            <a:endParaRPr lang="en-US" sz="1100" dirty="0">
              <a:solidFill>
                <a:schemeClr val="accent2"/>
              </a:solidFill>
              <a:cs typeface="Times New Roman" panose="02020603050405020304" pitchFamily="18" charset="0"/>
            </a:endParaRPr>
          </a:p>
        </p:txBody>
      </p:sp>
      <p:cxnSp>
        <p:nvCxnSpPr>
          <p:cNvPr id="6" name="Straight Connector 5">
            <a:extLst>
              <a:ext uri="{FF2B5EF4-FFF2-40B4-BE49-F238E27FC236}">
                <a16:creationId xmlns:a16="http://schemas.microsoft.com/office/drawing/2014/main" id="{2593661B-FBBF-4343-B2DA-4A85F2792810}"/>
              </a:ext>
            </a:extLst>
          </p:cNvPr>
          <p:cNvCxnSpPr>
            <a:cxnSpLocks/>
          </p:cNvCxnSpPr>
          <p:nvPr/>
        </p:nvCxnSpPr>
        <p:spPr bwMode="auto">
          <a:xfrm>
            <a:off x="750496" y="2067472"/>
            <a:ext cx="7884546" cy="0"/>
          </a:xfrm>
          <a:prstGeom prst="line">
            <a:avLst/>
          </a:prstGeom>
          <a:noFill/>
          <a:ln w="6350" cap="flat" cmpd="sng" algn="ctr">
            <a:solidFill>
              <a:schemeClr val="bg1">
                <a:lumMod val="85000"/>
              </a:schemeClr>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23B38ABC-F2D9-462F-9AE5-41B4AB934976}"/>
              </a:ext>
            </a:extLst>
          </p:cNvPr>
          <p:cNvCxnSpPr>
            <a:cxnSpLocks/>
          </p:cNvCxnSpPr>
          <p:nvPr/>
        </p:nvCxnSpPr>
        <p:spPr bwMode="auto">
          <a:xfrm>
            <a:off x="750496" y="2944491"/>
            <a:ext cx="7884546" cy="0"/>
          </a:xfrm>
          <a:prstGeom prst="line">
            <a:avLst/>
          </a:prstGeom>
          <a:noFill/>
          <a:ln w="6350" cap="flat" cmpd="sng" algn="ctr">
            <a:solidFill>
              <a:schemeClr val="bg1">
                <a:lumMod val="85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B2ACA5C-BB30-46E1-AAC6-98720130940B}"/>
              </a:ext>
            </a:extLst>
          </p:cNvPr>
          <p:cNvCxnSpPr>
            <a:cxnSpLocks/>
          </p:cNvCxnSpPr>
          <p:nvPr/>
        </p:nvCxnSpPr>
        <p:spPr bwMode="auto">
          <a:xfrm>
            <a:off x="750496" y="3743872"/>
            <a:ext cx="7884546" cy="0"/>
          </a:xfrm>
          <a:prstGeom prst="line">
            <a:avLst/>
          </a:prstGeom>
          <a:noFill/>
          <a:ln w="6350" cap="flat" cmpd="sng" algn="ctr">
            <a:solidFill>
              <a:schemeClr val="bg1">
                <a:lumMod val="85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762725CF-A651-40C9-8E22-536C21D15896}"/>
              </a:ext>
            </a:extLst>
          </p:cNvPr>
          <p:cNvCxnSpPr>
            <a:cxnSpLocks/>
          </p:cNvCxnSpPr>
          <p:nvPr/>
        </p:nvCxnSpPr>
        <p:spPr bwMode="auto">
          <a:xfrm>
            <a:off x="750496" y="4543253"/>
            <a:ext cx="7884546" cy="0"/>
          </a:xfrm>
          <a:prstGeom prst="line">
            <a:avLst/>
          </a:prstGeom>
          <a:noFill/>
          <a:ln w="6350" cap="flat" cmpd="sng" algn="ctr">
            <a:solidFill>
              <a:schemeClr val="bg1">
                <a:lumMod val="85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BBF581AB-948F-48ED-A2EE-96B55AE88C14}"/>
              </a:ext>
            </a:extLst>
          </p:cNvPr>
          <p:cNvCxnSpPr>
            <a:cxnSpLocks/>
          </p:cNvCxnSpPr>
          <p:nvPr/>
        </p:nvCxnSpPr>
        <p:spPr bwMode="auto">
          <a:xfrm>
            <a:off x="750496" y="5411644"/>
            <a:ext cx="7884546" cy="0"/>
          </a:xfrm>
          <a:prstGeom prst="line">
            <a:avLst/>
          </a:prstGeom>
          <a:noFill/>
          <a:ln w="6350" cap="flat" cmpd="sng" algn="ctr">
            <a:solidFill>
              <a:schemeClr val="bg1">
                <a:lumMod val="85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5EDF94F8-0CDE-4B15-A871-0DF6F6F4AD73}"/>
              </a:ext>
            </a:extLst>
          </p:cNvPr>
          <p:cNvCxnSpPr>
            <a:cxnSpLocks/>
          </p:cNvCxnSpPr>
          <p:nvPr/>
        </p:nvCxnSpPr>
        <p:spPr bwMode="auto">
          <a:xfrm>
            <a:off x="750496" y="6228278"/>
            <a:ext cx="7884546" cy="0"/>
          </a:xfrm>
          <a:prstGeom prst="line">
            <a:avLst/>
          </a:prstGeom>
          <a:noFill/>
          <a:ln w="6350" cap="flat" cmpd="sng" algn="ctr">
            <a:solidFill>
              <a:schemeClr val="bg1">
                <a:lumMod val="85000"/>
              </a:schemeClr>
            </a:solidFill>
            <a:prstDash val="solid"/>
            <a:round/>
            <a:headEnd type="none" w="med" len="med"/>
            <a:tailEnd type="none" w="med" len="med"/>
          </a:ln>
          <a:effectLst/>
        </p:spPr>
      </p:cxnSp>
    </p:spTree>
    <p:extLst>
      <p:ext uri="{BB962C8B-B14F-4D97-AF65-F5344CB8AC3E}">
        <p14:creationId xmlns:p14="http://schemas.microsoft.com/office/powerpoint/2010/main" val="1462242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A6E3-0A56-4764-BFD3-FF6746813FF2}"/>
              </a:ext>
            </a:extLst>
          </p:cNvPr>
          <p:cNvSpPr>
            <a:spLocks noGrp="1"/>
          </p:cNvSpPr>
          <p:nvPr>
            <p:ph type="title"/>
          </p:nvPr>
        </p:nvSpPr>
        <p:spPr>
          <a:xfrm>
            <a:off x="520454" y="198411"/>
            <a:ext cx="8510953" cy="487946"/>
          </a:xfrm>
        </p:spPr>
        <p:txBody>
          <a:bodyPr/>
          <a:lstStyle/>
          <a:p>
            <a:r>
              <a:rPr lang="en-US" sz="3200" dirty="0"/>
              <a:t>Design Thinking Toolkit</a:t>
            </a:r>
          </a:p>
        </p:txBody>
      </p:sp>
      <p:sp>
        <p:nvSpPr>
          <p:cNvPr id="6" name="Rectangle 5">
            <a:extLst>
              <a:ext uri="{FF2B5EF4-FFF2-40B4-BE49-F238E27FC236}">
                <a16:creationId xmlns:a16="http://schemas.microsoft.com/office/drawing/2014/main" id="{A9EDFD61-BEE5-47F4-BC62-66138E24E243}"/>
              </a:ext>
            </a:extLst>
          </p:cNvPr>
          <p:cNvSpPr/>
          <p:nvPr/>
        </p:nvSpPr>
        <p:spPr>
          <a:xfrm>
            <a:off x="431313" y="660479"/>
            <a:ext cx="8402137" cy="830997"/>
          </a:xfrm>
          <a:prstGeom prst="rect">
            <a:avLst/>
          </a:prstGeom>
        </p:spPr>
        <p:txBody>
          <a:bodyPr wrap="square">
            <a:spAutoFit/>
          </a:bodyPr>
          <a:lstStyle/>
          <a:p>
            <a:r>
              <a:rPr lang="en-US" sz="16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t>This toolkit provides an opportunity to gain practical tools to help your organization transform and grow. With this toolkit, you will learn new ways to approach business problems, how to become comfortable with being uncomfortable, and all the benefits of design thinking.</a:t>
            </a:r>
            <a:endParaRPr lang="en-US" sz="1600" dirty="0">
              <a:solidFill>
                <a:schemeClr val="accent2"/>
              </a:solidFill>
              <a:latin typeface="Franklin Gothic Medium Cond" panose="020B0606030402020204" pitchFamily="34" charset="0"/>
            </a:endParaRPr>
          </a:p>
        </p:txBody>
      </p:sp>
      <p:sp>
        <p:nvSpPr>
          <p:cNvPr id="4" name="Rectangle 3">
            <a:extLst>
              <a:ext uri="{FF2B5EF4-FFF2-40B4-BE49-F238E27FC236}">
                <a16:creationId xmlns:a16="http://schemas.microsoft.com/office/drawing/2014/main" id="{40A55561-2485-4D5A-9EAD-287472C6538D}"/>
              </a:ext>
            </a:extLst>
          </p:cNvPr>
          <p:cNvSpPr/>
          <p:nvPr/>
        </p:nvSpPr>
        <p:spPr>
          <a:xfrm>
            <a:off x="494575" y="2335549"/>
            <a:ext cx="4965945" cy="2800767"/>
          </a:xfrm>
          <a:prstGeom prst="rect">
            <a:avLst/>
          </a:prstGeom>
        </p:spPr>
        <p:txBody>
          <a:bodyPr wrap="square">
            <a:spAutoFit/>
          </a:bodyPr>
          <a:lstStyle/>
          <a:p>
            <a:r>
              <a:rPr lang="en-US" sz="3600" dirty="0">
                <a:solidFill>
                  <a:srgbClr val="569131"/>
                </a:solidFill>
                <a:latin typeface="+mj-lt"/>
              </a:rPr>
              <a:t>Ground Rules:</a:t>
            </a:r>
          </a:p>
          <a:p>
            <a:r>
              <a:rPr lang="en-US" sz="2800" dirty="0">
                <a:solidFill>
                  <a:srgbClr val="421C12"/>
                </a:solidFill>
                <a:latin typeface="+mj-lt"/>
              </a:rPr>
              <a:t>1. Everyone can innovate</a:t>
            </a:r>
          </a:p>
          <a:p>
            <a:r>
              <a:rPr lang="en-US" sz="2800" dirty="0">
                <a:solidFill>
                  <a:srgbClr val="421C12"/>
                </a:solidFill>
                <a:latin typeface="+mj-lt"/>
              </a:rPr>
              <a:t>2. Be open to new possibilities</a:t>
            </a:r>
          </a:p>
          <a:p>
            <a:r>
              <a:rPr lang="en-US" sz="2800" dirty="0">
                <a:solidFill>
                  <a:srgbClr val="421C12"/>
                </a:solidFill>
                <a:latin typeface="+mj-lt"/>
              </a:rPr>
              <a:t>3. Be present</a:t>
            </a:r>
          </a:p>
          <a:p>
            <a:r>
              <a:rPr lang="en-US" sz="2800" dirty="0">
                <a:solidFill>
                  <a:srgbClr val="421C12"/>
                </a:solidFill>
                <a:latin typeface="+mj-lt"/>
              </a:rPr>
              <a:t>4. Everyone has an equal voice</a:t>
            </a:r>
          </a:p>
          <a:p>
            <a:r>
              <a:rPr lang="en-US" sz="2800" dirty="0">
                <a:solidFill>
                  <a:srgbClr val="421C12"/>
                </a:solidFill>
                <a:latin typeface="+mj-lt"/>
              </a:rPr>
              <a:t>5. Work as a team</a:t>
            </a:r>
          </a:p>
        </p:txBody>
      </p:sp>
      <p:sp>
        <p:nvSpPr>
          <p:cNvPr id="5" name="Rectangle 4">
            <a:extLst>
              <a:ext uri="{FF2B5EF4-FFF2-40B4-BE49-F238E27FC236}">
                <a16:creationId xmlns:a16="http://schemas.microsoft.com/office/drawing/2014/main" id="{6301E2F4-F21A-4DE0-BE9A-31190B7A454E}"/>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0838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ADBAC731-9D61-423E-9CCC-539C7C33889C}"/>
              </a:ext>
            </a:extLst>
          </p:cNvPr>
          <p:cNvSpPr/>
          <p:nvPr/>
        </p:nvSpPr>
        <p:spPr bwMode="auto">
          <a:xfrm>
            <a:off x="3756908" y="20978"/>
            <a:ext cx="1716223" cy="499712"/>
          </a:xfrm>
          <a:prstGeom prst="roundRect">
            <a:avLst>
              <a:gd name="adj" fmla="val 14722"/>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Template: Customer Safari       </a:t>
            </a:r>
          </a:p>
        </p:txBody>
      </p:sp>
      <p:sp>
        <p:nvSpPr>
          <p:cNvPr id="22" name="Title 1">
            <a:extLst>
              <a:ext uri="{FF2B5EF4-FFF2-40B4-BE49-F238E27FC236}">
                <a16:creationId xmlns:a16="http://schemas.microsoft.com/office/drawing/2014/main" id="{3AC29CA1-A211-43FA-967D-A19E97F9E22D}"/>
              </a:ext>
            </a:extLst>
          </p:cNvPr>
          <p:cNvSpPr>
            <a:spLocks noGrp="1"/>
          </p:cNvSpPr>
          <p:nvPr>
            <p:ph type="title"/>
          </p:nvPr>
        </p:nvSpPr>
        <p:spPr>
          <a:xfrm>
            <a:off x="543464" y="567752"/>
            <a:ext cx="8272290" cy="678390"/>
          </a:xfrm>
        </p:spPr>
        <p:txBody>
          <a:bodyPr/>
          <a:lstStyle/>
          <a:p>
            <a:r>
              <a:rPr lang="en-US" dirty="0"/>
              <a:t>Interview Guide</a:t>
            </a:r>
          </a:p>
        </p:txBody>
      </p:sp>
      <p:sp>
        <p:nvSpPr>
          <p:cNvPr id="23" name="Rectangle 22">
            <a:extLst>
              <a:ext uri="{FF2B5EF4-FFF2-40B4-BE49-F238E27FC236}">
                <a16:creationId xmlns:a16="http://schemas.microsoft.com/office/drawing/2014/main" id="{8E2436B4-94EA-4E5D-8BD6-F811AE932362}"/>
              </a:ext>
            </a:extLst>
          </p:cNvPr>
          <p:cNvSpPr/>
          <p:nvPr/>
        </p:nvSpPr>
        <p:spPr>
          <a:xfrm>
            <a:off x="431320" y="1660885"/>
            <a:ext cx="7944929" cy="3847207"/>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rPr>
              <a:t>What are you trying to do? Why is it important?</a:t>
            </a:r>
          </a:p>
          <a:p>
            <a:pPr marL="285750" indent="-285750">
              <a:buFont typeface="Arial" panose="020B0604020202020204" pitchFamily="34" charset="0"/>
              <a:buChar char="•"/>
            </a:pPr>
            <a:endParaRPr lang="en-US" sz="2000" dirty="0">
              <a:solidFill>
                <a:srgbClr val="68AA3B"/>
              </a:solidFill>
              <a:latin typeface="Franklin Gothic Medium Cond" panose="020B0606030402020204" pitchFamily="34" charset="0"/>
              <a:cs typeface="Times New Roman" panose="02020603050405020304" pitchFamily="18" charset="0"/>
            </a:endParaRPr>
          </a:p>
          <a:p>
            <a:pPr marL="285750" indent="-285750">
              <a:buFont typeface="Arial" panose="020B0604020202020204" pitchFamily="34" charset="0"/>
              <a:buChar char="•"/>
            </a:pPr>
            <a:r>
              <a:rPr lang="en-US" sz="2000" dirty="0">
                <a:solidFill>
                  <a:srgbClr val="68AA3B"/>
                </a:solidFill>
                <a:latin typeface="Franklin Gothic Medium Cond" panose="020B0606030402020204" pitchFamily="34" charset="0"/>
                <a:cs typeface="Times New Roman" panose="02020603050405020304" pitchFamily="18" charset="0"/>
              </a:rPr>
              <a:t>What are the barriers or problems you encounter? How do you feel about it?</a:t>
            </a:r>
          </a:p>
          <a:p>
            <a:pPr marL="285750" indent="-285750">
              <a:buFont typeface="Arial" panose="020B0604020202020204" pitchFamily="34" charset="0"/>
              <a:buChar char="•"/>
            </a:pPr>
            <a:endParaRPr lang="en-US" sz="2000" dirty="0">
              <a:solidFill>
                <a:srgbClr val="68AA3B"/>
              </a:solidFill>
              <a:latin typeface="Franklin Gothic Medium Cond" panose="020B0606030402020204" pitchFamily="34" charset="0"/>
              <a:cs typeface="Times New Roman" panose="02020603050405020304" pitchFamily="18" charset="0"/>
            </a:endParaRPr>
          </a:p>
          <a:p>
            <a:pPr marL="285750" indent="-285750">
              <a:buFont typeface="Arial" panose="020B0604020202020204" pitchFamily="34" charset="0"/>
              <a:buChar char="•"/>
            </a:pPr>
            <a:r>
              <a:rPr lang="en-US" sz="2000" dirty="0">
                <a:solidFill>
                  <a:srgbClr val="68AA3B"/>
                </a:solidFill>
                <a:latin typeface="Franklin Gothic Medium Cond" panose="020B0606030402020204" pitchFamily="34" charset="0"/>
                <a:cs typeface="Times New Roman" panose="02020603050405020304" pitchFamily="18" charset="0"/>
              </a:rPr>
              <a:t>Where is the problem occurring? When does the problem occur?</a:t>
            </a:r>
          </a:p>
          <a:p>
            <a:pPr marL="285750" indent="-285750">
              <a:buFont typeface="Arial" panose="020B0604020202020204" pitchFamily="34" charset="0"/>
              <a:buChar char="•"/>
            </a:pPr>
            <a:endParaRPr lang="en-US" sz="2000" dirty="0">
              <a:solidFill>
                <a:srgbClr val="68AA3B"/>
              </a:solidFill>
              <a:latin typeface="Franklin Gothic Medium Cond" panose="020B0606030402020204" pitchFamily="34" charset="0"/>
              <a:cs typeface="Times New Roman" panose="02020603050405020304" pitchFamily="18" charset="0"/>
            </a:endParaRPr>
          </a:p>
          <a:p>
            <a:pPr marL="285750" indent="-285750">
              <a:buFont typeface="Arial" panose="020B0604020202020204" pitchFamily="34" charset="0"/>
              <a:buChar char="•"/>
            </a:pPr>
            <a:r>
              <a:rPr lang="en-US" sz="2000" dirty="0">
                <a:solidFill>
                  <a:srgbClr val="68AA3B"/>
                </a:solidFill>
                <a:latin typeface="Franklin Gothic Medium Cond" panose="020B0606030402020204" pitchFamily="34" charset="0"/>
                <a:cs typeface="Times New Roman" panose="02020603050405020304" pitchFamily="18" charset="0"/>
              </a:rPr>
              <a:t>Why is it occurring? </a:t>
            </a:r>
          </a:p>
          <a:p>
            <a:pPr marL="285750" indent="-285750">
              <a:buFont typeface="Arial" panose="020B0604020202020204" pitchFamily="34" charset="0"/>
              <a:buChar char="•"/>
            </a:pPr>
            <a:endParaRPr lang="en-US" sz="2000" dirty="0">
              <a:solidFill>
                <a:srgbClr val="68AA3B"/>
              </a:solidFill>
              <a:latin typeface="Franklin Gothic Medium Cond" panose="020B0606030402020204" pitchFamily="34" charset="0"/>
              <a:cs typeface="Times New Roman" panose="02020603050405020304" pitchFamily="18" charset="0"/>
            </a:endParaRPr>
          </a:p>
          <a:p>
            <a:pPr marL="285750" indent="-285750">
              <a:buFont typeface="Arial" panose="020B0604020202020204" pitchFamily="34" charset="0"/>
              <a:buChar char="•"/>
            </a:pPr>
            <a:r>
              <a:rPr lang="en-US" sz="2000" dirty="0">
                <a:solidFill>
                  <a:srgbClr val="68AA3B"/>
                </a:solidFill>
                <a:latin typeface="Franklin Gothic Medium Cond" panose="020B0606030402020204" pitchFamily="34" charset="0"/>
                <a:cs typeface="Times New Roman" panose="02020603050405020304" pitchFamily="18" charset="0"/>
              </a:rPr>
              <a:t>How do you deal </a:t>
            </a:r>
            <a:r>
              <a:rPr lang="en-US" sz="2000">
                <a:solidFill>
                  <a:srgbClr val="68AA3B"/>
                </a:solidFill>
                <a:latin typeface="Franklin Gothic Medium Cond" panose="020B0606030402020204" pitchFamily="34" charset="0"/>
                <a:cs typeface="Times New Roman" panose="02020603050405020304" pitchFamily="18" charset="0"/>
              </a:rPr>
              <a:t>with it? </a:t>
            </a:r>
            <a:endParaRPr lang="en-US" sz="2000" dirty="0">
              <a:solidFill>
                <a:srgbClr val="68AA3B"/>
              </a:solidFill>
              <a:latin typeface="Franklin Gothic Medium Cond" panose="020B0606030402020204" pitchFamily="34" charset="0"/>
              <a:cs typeface="Times New Roman" panose="02020603050405020304" pitchFamily="18" charset="0"/>
            </a:endParaRPr>
          </a:p>
          <a:p>
            <a:pPr marL="285750" indent="-285750">
              <a:buFont typeface="Arial" panose="020B0604020202020204" pitchFamily="34" charset="0"/>
              <a:buChar char="•"/>
            </a:pPr>
            <a:endParaRPr lang="en-US" sz="2000" dirty="0">
              <a:solidFill>
                <a:srgbClr val="68AA3B"/>
              </a:solidFill>
              <a:latin typeface="Franklin Gothic Medium Cond" panose="020B0606030402020204" pitchFamily="34" charset="0"/>
              <a:cs typeface="Times New Roman" panose="02020603050405020304" pitchFamily="18" charset="0"/>
            </a:endParaRPr>
          </a:p>
          <a:p>
            <a:pPr marL="285750" indent="-285750">
              <a:buFont typeface="Arial" panose="020B0604020202020204" pitchFamily="34" charset="0"/>
              <a:buChar char="•"/>
            </a:pPr>
            <a:r>
              <a:rPr lang="en-US" sz="2000" dirty="0">
                <a:solidFill>
                  <a:srgbClr val="68AA3B"/>
                </a:solidFill>
                <a:latin typeface="Franklin Gothic Medium Cond" panose="020B0606030402020204" pitchFamily="34" charset="0"/>
                <a:cs typeface="Times New Roman" panose="02020603050405020304" pitchFamily="18" charset="0"/>
              </a:rPr>
              <a:t>If you had a magic wand, what would you change or create as an ideal scenario?</a:t>
            </a:r>
          </a:p>
          <a:p>
            <a:pPr marL="285750" indent="-285750">
              <a:buFont typeface="Arial" panose="020B0604020202020204" pitchFamily="34" charset="0"/>
              <a:buChar char="•"/>
            </a:pPr>
            <a:endParaRPr lang="en-US" sz="1200" dirty="0">
              <a:solidFill>
                <a:schemeClr val="accent2"/>
              </a:solidFill>
              <a:cs typeface="Times New Roman" panose="02020603050405020304" pitchFamily="18" charset="0"/>
            </a:endParaRPr>
          </a:p>
          <a:p>
            <a:pPr marL="285750" indent="-285750">
              <a:buFont typeface="Arial" panose="020B0604020202020204" pitchFamily="34" charset="0"/>
              <a:buChar char="•"/>
            </a:pPr>
            <a:endParaRPr lang="en-US" sz="1200" dirty="0">
              <a:solidFill>
                <a:schemeClr val="accent2"/>
              </a:solidFill>
              <a:cs typeface="Times New Roman" panose="02020603050405020304" pitchFamily="18" charset="0"/>
            </a:endParaRPr>
          </a:p>
        </p:txBody>
      </p:sp>
      <p:sp>
        <p:nvSpPr>
          <p:cNvPr id="5" name="Rectangle 4">
            <a:extLst>
              <a:ext uri="{FF2B5EF4-FFF2-40B4-BE49-F238E27FC236}">
                <a16:creationId xmlns:a16="http://schemas.microsoft.com/office/drawing/2014/main" id="{CFDA5195-1E28-4D99-AD12-5D0219020CD0}"/>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95912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0E00FC-119D-49C1-B06A-0D0CFC6F2BC5}"/>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cxnSp>
        <p:nvCxnSpPr>
          <p:cNvPr id="12" name="Straight Connector 11">
            <a:extLst>
              <a:ext uri="{FF2B5EF4-FFF2-40B4-BE49-F238E27FC236}">
                <a16:creationId xmlns:a16="http://schemas.microsoft.com/office/drawing/2014/main" id="{C1F0ECBD-A374-47B6-B391-066619DFF294}"/>
              </a:ext>
            </a:extLst>
          </p:cNvPr>
          <p:cNvCxnSpPr>
            <a:cxnSpLocks/>
          </p:cNvCxnSpPr>
          <p:nvPr/>
        </p:nvCxnSpPr>
        <p:spPr bwMode="auto">
          <a:xfrm>
            <a:off x="-8628" y="1518258"/>
            <a:ext cx="9144000" cy="0"/>
          </a:xfrm>
          <a:prstGeom prst="line">
            <a:avLst/>
          </a:prstGeom>
          <a:noFill/>
          <a:ln w="6350" cap="flat" cmpd="sng" algn="ctr">
            <a:solidFill>
              <a:schemeClr val="bg1">
                <a:lumMod val="85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909CD9EB-2C5F-4BFA-89D9-BCD4F9664389}"/>
              </a:ext>
            </a:extLst>
          </p:cNvPr>
          <p:cNvCxnSpPr>
            <a:cxnSpLocks/>
          </p:cNvCxnSpPr>
          <p:nvPr/>
        </p:nvCxnSpPr>
        <p:spPr bwMode="auto">
          <a:xfrm>
            <a:off x="-8628" y="2283133"/>
            <a:ext cx="9144000" cy="0"/>
          </a:xfrm>
          <a:prstGeom prst="line">
            <a:avLst/>
          </a:prstGeom>
          <a:noFill/>
          <a:ln w="6350" cap="flat" cmpd="sng" algn="ctr">
            <a:solidFill>
              <a:schemeClr val="bg1">
                <a:lumMod val="85000"/>
              </a:schemeClr>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BCA0CAA0-944A-4470-AA0C-FBDD30336863}"/>
              </a:ext>
            </a:extLst>
          </p:cNvPr>
          <p:cNvCxnSpPr>
            <a:cxnSpLocks/>
          </p:cNvCxnSpPr>
          <p:nvPr/>
        </p:nvCxnSpPr>
        <p:spPr bwMode="auto">
          <a:xfrm>
            <a:off x="-8628" y="3048008"/>
            <a:ext cx="9144000" cy="0"/>
          </a:xfrm>
          <a:prstGeom prst="line">
            <a:avLst/>
          </a:prstGeom>
          <a:noFill/>
          <a:ln w="6350" cap="flat" cmpd="sng" algn="ctr">
            <a:solidFill>
              <a:schemeClr val="bg1">
                <a:lumMod val="85000"/>
              </a:schemeClr>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81DA9A92-B4FC-4822-BD58-779686BC16B2}"/>
              </a:ext>
            </a:extLst>
          </p:cNvPr>
          <p:cNvCxnSpPr>
            <a:cxnSpLocks/>
          </p:cNvCxnSpPr>
          <p:nvPr/>
        </p:nvCxnSpPr>
        <p:spPr bwMode="auto">
          <a:xfrm>
            <a:off x="-8628" y="3812883"/>
            <a:ext cx="9144000" cy="0"/>
          </a:xfrm>
          <a:prstGeom prst="line">
            <a:avLst/>
          </a:prstGeom>
          <a:noFill/>
          <a:ln w="6350" cap="flat" cmpd="sng" algn="ctr">
            <a:solidFill>
              <a:schemeClr val="bg1">
                <a:lumMod val="85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9C5085F2-DB43-4029-AEC7-D9BECBF9FCC9}"/>
              </a:ext>
            </a:extLst>
          </p:cNvPr>
          <p:cNvCxnSpPr>
            <a:cxnSpLocks/>
          </p:cNvCxnSpPr>
          <p:nvPr/>
        </p:nvCxnSpPr>
        <p:spPr bwMode="auto">
          <a:xfrm>
            <a:off x="-8628" y="4577758"/>
            <a:ext cx="9144000" cy="0"/>
          </a:xfrm>
          <a:prstGeom prst="line">
            <a:avLst/>
          </a:prstGeom>
          <a:noFill/>
          <a:ln w="6350" cap="flat" cmpd="sng" algn="ctr">
            <a:solidFill>
              <a:schemeClr val="bg1">
                <a:lumMod val="85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89136C3F-F6D3-4AB2-A644-DD979C1F2651}"/>
              </a:ext>
            </a:extLst>
          </p:cNvPr>
          <p:cNvCxnSpPr>
            <a:cxnSpLocks/>
          </p:cNvCxnSpPr>
          <p:nvPr/>
        </p:nvCxnSpPr>
        <p:spPr bwMode="auto">
          <a:xfrm>
            <a:off x="-8628" y="5342633"/>
            <a:ext cx="9144000" cy="0"/>
          </a:xfrm>
          <a:prstGeom prst="line">
            <a:avLst/>
          </a:prstGeom>
          <a:noFill/>
          <a:ln w="6350" cap="flat" cmpd="sng" algn="ctr">
            <a:solidFill>
              <a:schemeClr val="bg1">
                <a:lumMod val="8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48E44FA0-AF59-4966-B08B-AE3E7DE416ED}"/>
              </a:ext>
            </a:extLst>
          </p:cNvPr>
          <p:cNvCxnSpPr>
            <a:cxnSpLocks/>
          </p:cNvCxnSpPr>
          <p:nvPr/>
        </p:nvCxnSpPr>
        <p:spPr bwMode="auto">
          <a:xfrm>
            <a:off x="-8628" y="6107508"/>
            <a:ext cx="9144000" cy="0"/>
          </a:xfrm>
          <a:prstGeom prst="line">
            <a:avLst/>
          </a:prstGeom>
          <a:noFill/>
          <a:ln w="6350" cap="flat" cmpd="sng" algn="ctr">
            <a:solidFill>
              <a:schemeClr val="bg1">
                <a:lumMod val="85000"/>
              </a:schemeClr>
            </a:solidFill>
            <a:prstDash val="solid"/>
            <a:round/>
            <a:headEnd type="none" w="med" len="med"/>
            <a:tailEnd type="none" w="med" len="med"/>
          </a:ln>
          <a:effectLst/>
        </p:spPr>
      </p:cxnSp>
      <p:sp>
        <p:nvSpPr>
          <p:cNvPr id="2" name="Title 1">
            <a:extLst>
              <a:ext uri="{FF2B5EF4-FFF2-40B4-BE49-F238E27FC236}">
                <a16:creationId xmlns:a16="http://schemas.microsoft.com/office/drawing/2014/main" id="{7B8E01DE-5468-4186-81A9-34A192B7721C}"/>
              </a:ext>
            </a:extLst>
          </p:cNvPr>
          <p:cNvSpPr>
            <a:spLocks noGrp="1"/>
          </p:cNvSpPr>
          <p:nvPr>
            <p:ph type="title"/>
          </p:nvPr>
        </p:nvSpPr>
        <p:spPr>
          <a:xfrm>
            <a:off x="431321" y="572446"/>
            <a:ext cx="8384433" cy="678390"/>
          </a:xfrm>
        </p:spPr>
        <p:txBody>
          <a:bodyPr/>
          <a:lstStyle/>
          <a:p>
            <a:r>
              <a:rPr lang="en-US" dirty="0"/>
              <a:t>What…				So What…</a:t>
            </a:r>
          </a:p>
        </p:txBody>
      </p:sp>
      <p:sp>
        <p:nvSpPr>
          <p:cNvPr id="6" name="Rectangle 5">
            <a:extLst>
              <a:ext uri="{FF2B5EF4-FFF2-40B4-BE49-F238E27FC236}">
                <a16:creationId xmlns:a16="http://schemas.microsoft.com/office/drawing/2014/main" id="{0862E5E3-C866-4735-8667-DA2F183C3D7B}"/>
              </a:ext>
            </a:extLst>
          </p:cNvPr>
          <p:cNvSpPr/>
          <p:nvPr/>
        </p:nvSpPr>
        <p:spPr>
          <a:xfrm>
            <a:off x="362301" y="1181603"/>
            <a:ext cx="2932989" cy="338554"/>
          </a:xfrm>
          <a:prstGeom prst="rect">
            <a:avLst/>
          </a:prstGeom>
        </p:spPr>
        <p:txBody>
          <a:bodyPr wrap="square">
            <a:spAutoFit/>
          </a:bodyPr>
          <a:lstStyle/>
          <a:p>
            <a:r>
              <a:rPr lang="en-US" sz="16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t>Insights, observations, quotes</a:t>
            </a:r>
            <a:endParaRPr lang="en-US" sz="1600" dirty="0">
              <a:solidFill>
                <a:schemeClr val="accent2"/>
              </a:solidFill>
              <a:latin typeface="Franklin Gothic Medium Cond" panose="020B0606030402020204" pitchFamily="34" charset="0"/>
            </a:endParaRPr>
          </a:p>
        </p:txBody>
      </p:sp>
      <p:sp>
        <p:nvSpPr>
          <p:cNvPr id="7" name="Rectangle 6">
            <a:extLst>
              <a:ext uri="{FF2B5EF4-FFF2-40B4-BE49-F238E27FC236}">
                <a16:creationId xmlns:a16="http://schemas.microsoft.com/office/drawing/2014/main" id="{FC5923E1-EDCA-48C9-BFAF-723E2ECD00C0}"/>
              </a:ext>
            </a:extLst>
          </p:cNvPr>
          <p:cNvSpPr/>
          <p:nvPr/>
        </p:nvSpPr>
        <p:spPr>
          <a:xfrm>
            <a:off x="4905546" y="1182134"/>
            <a:ext cx="3677737" cy="338554"/>
          </a:xfrm>
          <a:prstGeom prst="rect">
            <a:avLst/>
          </a:prstGeom>
        </p:spPr>
        <p:txBody>
          <a:bodyPr wrap="square">
            <a:spAutoFit/>
          </a:bodyPr>
          <a:lstStyle/>
          <a:p>
            <a:r>
              <a:rPr lang="en-US" sz="16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t>Opportunities, implications, new ideas</a:t>
            </a:r>
            <a:endParaRPr lang="en-US" sz="1600" dirty="0">
              <a:solidFill>
                <a:schemeClr val="accent2"/>
              </a:solidFill>
              <a:latin typeface="Franklin Gothic Medium Cond" panose="020B0606030402020204" pitchFamily="34" charset="0"/>
            </a:endParaRPr>
          </a:p>
        </p:txBody>
      </p:sp>
      <p:cxnSp>
        <p:nvCxnSpPr>
          <p:cNvPr id="8" name="Straight Connector 7">
            <a:extLst>
              <a:ext uri="{FF2B5EF4-FFF2-40B4-BE49-F238E27FC236}">
                <a16:creationId xmlns:a16="http://schemas.microsoft.com/office/drawing/2014/main" id="{F453F33E-8FC4-4573-AB1C-414CE2F7C496}"/>
              </a:ext>
            </a:extLst>
          </p:cNvPr>
          <p:cNvCxnSpPr>
            <a:cxnSpLocks/>
            <a:stCxn id="2" idx="0"/>
          </p:cNvCxnSpPr>
          <p:nvPr/>
        </p:nvCxnSpPr>
        <p:spPr bwMode="auto">
          <a:xfrm flipH="1">
            <a:off x="4606506" y="572446"/>
            <a:ext cx="17032" cy="6285554"/>
          </a:xfrm>
          <a:prstGeom prst="line">
            <a:avLst/>
          </a:prstGeom>
          <a:noFill/>
          <a:ln w="76200" cap="flat" cmpd="sng" algn="ctr">
            <a:solidFill>
              <a:schemeClr val="tx2"/>
            </a:solidFill>
            <a:prstDash val="solid"/>
            <a:round/>
            <a:headEnd type="none" w="med" len="med"/>
            <a:tailEnd type="none" w="med" len="med"/>
          </a:ln>
          <a:effectLst/>
        </p:spPr>
      </p:cxnSp>
      <p:sp>
        <p:nvSpPr>
          <p:cNvPr id="21" name="Rectangle: Rounded Corners 20">
            <a:extLst>
              <a:ext uri="{FF2B5EF4-FFF2-40B4-BE49-F238E27FC236}">
                <a16:creationId xmlns:a16="http://schemas.microsoft.com/office/drawing/2014/main" id="{ADBAC731-9D61-423E-9CCC-539C7C33889C}"/>
              </a:ext>
            </a:extLst>
          </p:cNvPr>
          <p:cNvSpPr/>
          <p:nvPr/>
        </p:nvSpPr>
        <p:spPr bwMode="auto">
          <a:xfrm>
            <a:off x="3756908" y="20978"/>
            <a:ext cx="1716223" cy="499712"/>
          </a:xfrm>
          <a:prstGeom prst="roundRect">
            <a:avLst>
              <a:gd name="adj" fmla="val 14722"/>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Template: Customer Safari       </a:t>
            </a:r>
          </a:p>
        </p:txBody>
      </p:sp>
    </p:spTree>
    <p:extLst>
      <p:ext uri="{BB962C8B-B14F-4D97-AF65-F5344CB8AC3E}">
        <p14:creationId xmlns:p14="http://schemas.microsoft.com/office/powerpoint/2010/main" val="141098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01DE-5468-4186-81A9-34A192B7721C}"/>
              </a:ext>
            </a:extLst>
          </p:cNvPr>
          <p:cNvSpPr>
            <a:spLocks noGrp="1"/>
          </p:cNvSpPr>
          <p:nvPr>
            <p:ph type="title"/>
          </p:nvPr>
        </p:nvSpPr>
        <p:spPr>
          <a:xfrm>
            <a:off x="543464" y="567752"/>
            <a:ext cx="8272290" cy="678390"/>
          </a:xfrm>
        </p:spPr>
        <p:txBody>
          <a:bodyPr/>
          <a:lstStyle/>
          <a:p>
            <a:r>
              <a:rPr lang="en-US" dirty="0"/>
              <a:t>Brainstorming Room Setup and Materials</a:t>
            </a:r>
          </a:p>
        </p:txBody>
      </p:sp>
      <p:sp>
        <p:nvSpPr>
          <p:cNvPr id="5" name="Rectangle 4">
            <a:extLst>
              <a:ext uri="{FF2B5EF4-FFF2-40B4-BE49-F238E27FC236}">
                <a16:creationId xmlns:a16="http://schemas.microsoft.com/office/drawing/2014/main" id="{F60E00FC-119D-49C1-B06A-0D0CFC6F2BC5}"/>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7" name="Rectangle: Rounded Corners 6">
            <a:extLst>
              <a:ext uri="{FF2B5EF4-FFF2-40B4-BE49-F238E27FC236}">
                <a16:creationId xmlns:a16="http://schemas.microsoft.com/office/drawing/2014/main" id="{8FD5B670-177D-4FD5-86A9-E7C7FFC9B501}"/>
              </a:ext>
            </a:extLst>
          </p:cNvPr>
          <p:cNvSpPr/>
          <p:nvPr/>
        </p:nvSpPr>
        <p:spPr bwMode="auto">
          <a:xfrm>
            <a:off x="3756908" y="20978"/>
            <a:ext cx="1716223" cy="499712"/>
          </a:xfrm>
          <a:prstGeom prst="roundRect">
            <a:avLst>
              <a:gd name="adj" fmla="val 14722"/>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Template: Brainstorming</a:t>
            </a:r>
          </a:p>
        </p:txBody>
      </p:sp>
      <p:sp>
        <p:nvSpPr>
          <p:cNvPr id="3" name="Rectangle 2">
            <a:extLst>
              <a:ext uri="{FF2B5EF4-FFF2-40B4-BE49-F238E27FC236}">
                <a16:creationId xmlns:a16="http://schemas.microsoft.com/office/drawing/2014/main" id="{2FCDE121-BDEC-4E83-9455-2E540CB78CAE}"/>
              </a:ext>
            </a:extLst>
          </p:cNvPr>
          <p:cNvSpPr/>
          <p:nvPr/>
        </p:nvSpPr>
        <p:spPr>
          <a:xfrm>
            <a:off x="553374" y="1277325"/>
            <a:ext cx="7168718" cy="5416868"/>
          </a:xfrm>
          <a:prstGeom prst="rect">
            <a:avLst/>
          </a:prstGeom>
        </p:spPr>
        <p:txBody>
          <a:bodyPr wrap="square">
            <a:spAutoFit/>
          </a:bodyPr>
          <a:lstStyle/>
          <a:p>
            <a:r>
              <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rPr>
              <a:t>Room Setup</a:t>
            </a:r>
          </a:p>
          <a:p>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400" dirty="0">
              <a:solidFill>
                <a:schemeClr val="accent2"/>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400" dirty="0">
              <a:solidFill>
                <a:schemeClr val="accent2"/>
              </a:solidFill>
              <a:ea typeface="Calibri" panose="020F0502020204030204" pitchFamily="34" charset="0"/>
              <a:cs typeface="Times New Roman" panose="02020603050405020304" pitchFamily="18" charset="0"/>
            </a:endParaRPr>
          </a:p>
          <a:p>
            <a:endParaRPr lang="en-US" sz="2000" dirty="0">
              <a:solidFill>
                <a:srgbClr val="68AA3B"/>
              </a:solidFill>
              <a:latin typeface="Franklin Gothic Medium Cond" panose="020B0606030402020204" pitchFamily="34" charset="0"/>
              <a:cs typeface="Times New Roman" panose="02020603050405020304" pitchFamily="18" charset="0"/>
            </a:endParaRPr>
          </a:p>
          <a:p>
            <a:endParaRPr lang="en-US" sz="2000" dirty="0">
              <a:solidFill>
                <a:srgbClr val="68AA3B"/>
              </a:solidFill>
              <a:latin typeface="Franklin Gothic Medium Cond" panose="020B0606030402020204" pitchFamily="34" charset="0"/>
              <a:cs typeface="Times New Roman" panose="02020603050405020304" pitchFamily="18" charset="0"/>
            </a:endParaRPr>
          </a:p>
          <a:p>
            <a:r>
              <a:rPr lang="en-US" sz="2000" dirty="0">
                <a:solidFill>
                  <a:srgbClr val="68AA3B"/>
                </a:solidFill>
                <a:latin typeface="Franklin Gothic Medium Cond" panose="020B0606030402020204" pitchFamily="34" charset="0"/>
                <a:cs typeface="Times New Roman" panose="02020603050405020304" pitchFamily="18" charset="0"/>
              </a:rPr>
              <a:t>Materials Needed</a:t>
            </a:r>
            <a:endParaRPr lang="en-US" sz="14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dirty="0">
                <a:solidFill>
                  <a:schemeClr val="accent2"/>
                </a:solidFill>
                <a:latin typeface="Franklin Gothic Medium Cond" panose="020B0606030402020204" pitchFamily="34" charset="0"/>
                <a:cs typeface="Times New Roman" panose="02020603050405020304" pitchFamily="18" charset="0"/>
              </a:rPr>
              <a:t>Flip charts with markers</a:t>
            </a:r>
          </a:p>
          <a:p>
            <a:pPr marL="285750" indent="-285750">
              <a:buFont typeface="Arial" panose="020B0604020202020204" pitchFamily="34" charset="0"/>
              <a:buChar char="•"/>
            </a:pPr>
            <a:r>
              <a:rPr lang="en-US" sz="1400" dirty="0">
                <a:solidFill>
                  <a:schemeClr val="accent2"/>
                </a:solidFill>
                <a:latin typeface="Franklin Gothic Medium Cond" panose="020B0606030402020204" pitchFamily="34" charset="0"/>
                <a:cs typeface="Times New Roman" panose="02020603050405020304" pitchFamily="18" charset="0"/>
              </a:rPr>
              <a:t>Sharpies (enough for each participant)</a:t>
            </a:r>
          </a:p>
          <a:p>
            <a:pPr marL="285750" indent="-285750">
              <a:buFont typeface="Arial" panose="020B0604020202020204" pitchFamily="34" charset="0"/>
              <a:buChar char="•"/>
            </a:pPr>
            <a:r>
              <a:rPr lang="en-US" sz="1400" dirty="0">
                <a:solidFill>
                  <a:schemeClr val="accent2"/>
                </a:solidFill>
                <a:latin typeface="Franklin Gothic Medium Cond" panose="020B0606030402020204" pitchFamily="34" charset="0"/>
                <a:cs typeface="Times New Roman" panose="02020603050405020304" pitchFamily="18" charset="0"/>
              </a:rPr>
              <a:t>Ream of 8.5 x 11 white paper</a:t>
            </a:r>
          </a:p>
          <a:p>
            <a:pPr marL="285750" indent="-285750">
              <a:buFont typeface="Arial" panose="020B0604020202020204" pitchFamily="34" charset="0"/>
              <a:buChar char="•"/>
            </a:pPr>
            <a:r>
              <a:rPr lang="en-US" sz="1400" dirty="0">
                <a:solidFill>
                  <a:schemeClr val="accent2"/>
                </a:solidFill>
                <a:latin typeface="Franklin Gothic Medium Cond" panose="020B0606030402020204" pitchFamily="34" charset="0"/>
                <a:cs typeface="Times New Roman" panose="02020603050405020304" pitchFamily="18" charset="0"/>
              </a:rPr>
              <a:t>Ream of 8.5 x 11 colored paper</a:t>
            </a:r>
          </a:p>
          <a:p>
            <a:pPr marL="285750" indent="-285750">
              <a:buFont typeface="Arial" panose="020B0604020202020204" pitchFamily="34" charset="0"/>
              <a:buChar char="•"/>
            </a:pPr>
            <a:r>
              <a:rPr lang="en-US" sz="1400" dirty="0">
                <a:solidFill>
                  <a:schemeClr val="accent2"/>
                </a:solidFill>
                <a:latin typeface="Franklin Gothic Medium Cond" panose="020B0606030402020204" pitchFamily="34" charset="0"/>
                <a:cs typeface="Times New Roman" panose="02020603050405020304" pitchFamily="18" charset="0"/>
              </a:rPr>
              <a:t>3 x 5 colored Post-it notes </a:t>
            </a:r>
          </a:p>
          <a:p>
            <a:pPr marL="285750" indent="-285750">
              <a:buFont typeface="Arial" panose="020B0604020202020204" pitchFamily="34" charset="0"/>
              <a:buChar char="•"/>
            </a:pPr>
            <a:r>
              <a:rPr lang="en-US" sz="1400" dirty="0">
                <a:solidFill>
                  <a:schemeClr val="accent2"/>
                </a:solidFill>
                <a:latin typeface="Franklin Gothic Medium Cond" panose="020B0606030402020204" pitchFamily="34" charset="0"/>
                <a:cs typeface="Times New Roman" panose="02020603050405020304" pitchFamily="18" charset="0"/>
              </a:rPr>
              <a:t>Colored voting dots</a:t>
            </a:r>
          </a:p>
          <a:p>
            <a:pPr marL="285750" indent="-285750">
              <a:buFont typeface="Arial" panose="020B0604020202020204" pitchFamily="34" charset="0"/>
              <a:buChar char="•"/>
            </a:pPr>
            <a:r>
              <a:rPr lang="en-US" sz="1400" dirty="0">
                <a:solidFill>
                  <a:schemeClr val="accent2"/>
                </a:solidFill>
                <a:latin typeface="Franklin Gothic Medium Cond" panose="020B0606030402020204" pitchFamily="34" charset="0"/>
                <a:cs typeface="Times New Roman" panose="02020603050405020304" pitchFamily="18" charset="0"/>
              </a:rPr>
              <a:t>Painter’s Tape</a:t>
            </a:r>
            <a:endParaRPr lang="en-US" sz="1400" dirty="0">
              <a:solidFill>
                <a:schemeClr val="accent2"/>
              </a:solidFill>
              <a:cs typeface="Times New Roman" panose="02020603050405020304" pitchFamily="18" charset="0"/>
            </a:endParaRPr>
          </a:p>
        </p:txBody>
      </p:sp>
      <p:grpSp>
        <p:nvGrpSpPr>
          <p:cNvPr id="10" name="Group 9">
            <a:extLst>
              <a:ext uri="{FF2B5EF4-FFF2-40B4-BE49-F238E27FC236}">
                <a16:creationId xmlns:a16="http://schemas.microsoft.com/office/drawing/2014/main" id="{485E0254-CF66-40DA-85C8-1B6FDA9BC002}"/>
              </a:ext>
            </a:extLst>
          </p:cNvPr>
          <p:cNvGrpSpPr/>
          <p:nvPr/>
        </p:nvGrpSpPr>
        <p:grpSpPr>
          <a:xfrm>
            <a:off x="1192655" y="1446577"/>
            <a:ext cx="6514636" cy="3510552"/>
            <a:chOff x="1192655" y="1446577"/>
            <a:chExt cx="6514636" cy="3510552"/>
          </a:xfrm>
        </p:grpSpPr>
        <p:sp>
          <p:nvSpPr>
            <p:cNvPr id="77" name="Rectangle 76">
              <a:extLst>
                <a:ext uri="{FF2B5EF4-FFF2-40B4-BE49-F238E27FC236}">
                  <a16:creationId xmlns:a16="http://schemas.microsoft.com/office/drawing/2014/main" id="{A37504EE-4B11-45AD-98A9-2A4B30600A21}"/>
                </a:ext>
              </a:extLst>
            </p:cNvPr>
            <p:cNvSpPr/>
            <p:nvPr/>
          </p:nvSpPr>
          <p:spPr bwMode="auto">
            <a:xfrm>
              <a:off x="4323642" y="4395776"/>
              <a:ext cx="667995" cy="406149"/>
            </a:xfrm>
            <a:prstGeom prst="rect">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i="0" u="none" strike="noStrike" cap="none" normalizeH="0" baseline="0">
                <a:ln>
                  <a:noFill/>
                </a:ln>
                <a:solidFill>
                  <a:schemeClr val="tx1"/>
                </a:solidFill>
                <a:effectLst/>
                <a:latin typeface="Arial" charset="0"/>
              </a:endParaRPr>
            </a:p>
          </p:txBody>
        </p:sp>
        <p:grpSp>
          <p:nvGrpSpPr>
            <p:cNvPr id="6" name="Group 5">
              <a:extLst>
                <a:ext uri="{FF2B5EF4-FFF2-40B4-BE49-F238E27FC236}">
                  <a16:creationId xmlns:a16="http://schemas.microsoft.com/office/drawing/2014/main" id="{301D4D96-5923-450F-907E-06DA59C9FAD8}"/>
                </a:ext>
              </a:extLst>
            </p:cNvPr>
            <p:cNvGrpSpPr/>
            <p:nvPr/>
          </p:nvGrpSpPr>
          <p:grpSpPr>
            <a:xfrm>
              <a:off x="1192655" y="1446577"/>
              <a:ext cx="6514636" cy="3510552"/>
              <a:chOff x="-906970" y="1295400"/>
              <a:chExt cx="10768956" cy="5548888"/>
            </a:xfrm>
          </p:grpSpPr>
          <p:sp>
            <p:nvSpPr>
              <p:cNvPr id="8" name="Line 5">
                <a:extLst>
                  <a:ext uri="{FF2B5EF4-FFF2-40B4-BE49-F238E27FC236}">
                    <a16:creationId xmlns:a16="http://schemas.microsoft.com/office/drawing/2014/main" id="{1229875C-4F4E-4C89-A474-F82D226A561F}"/>
                  </a:ext>
                </a:extLst>
              </p:cNvPr>
              <p:cNvSpPr>
                <a:spLocks noChangeShapeType="1"/>
              </p:cNvSpPr>
              <p:nvPr/>
            </p:nvSpPr>
            <p:spPr bwMode="auto">
              <a:xfrm flipV="1">
                <a:off x="3124200" y="1295400"/>
                <a:ext cx="2743200" cy="0"/>
              </a:xfrm>
              <a:prstGeom prst="line">
                <a:avLst/>
              </a:prstGeom>
              <a:solidFill>
                <a:srgbClr val="FFFFFF"/>
              </a:solidFill>
              <a:ln w="63500">
                <a:solidFill>
                  <a:schemeClr val="tx1"/>
                </a:solidFill>
                <a:round/>
                <a:headEnd/>
                <a:tailEnd/>
              </a:ln>
            </p:spPr>
            <p:txBody>
              <a:bodyPr wrap="none" anchor="ctr"/>
              <a:lstStyle/>
              <a:p>
                <a:endParaRPr lang="en-US"/>
              </a:p>
            </p:txBody>
          </p:sp>
          <p:sp>
            <p:nvSpPr>
              <p:cNvPr id="9" name="Rectangle 8">
                <a:extLst>
                  <a:ext uri="{FF2B5EF4-FFF2-40B4-BE49-F238E27FC236}">
                    <a16:creationId xmlns:a16="http://schemas.microsoft.com/office/drawing/2014/main" id="{B49595D1-DBEE-42E9-868D-C19FB8616804}"/>
                  </a:ext>
                </a:extLst>
              </p:cNvPr>
              <p:cNvSpPr/>
              <p:nvPr/>
            </p:nvSpPr>
            <p:spPr>
              <a:xfrm>
                <a:off x="3675749" y="1350347"/>
                <a:ext cx="1367681" cy="486482"/>
              </a:xfrm>
              <a:prstGeom prst="rect">
                <a:avLst/>
              </a:prstGeom>
              <a:solidFill>
                <a:srgbClr val="FFFFFF"/>
              </a:solidFill>
            </p:spPr>
            <p:txBody>
              <a:bodyPr wrap="square">
                <a:spAutoFit/>
              </a:bodyPr>
              <a:lstStyle/>
              <a:p>
                <a:r>
                  <a:rPr lang="en-US" sz="1400" dirty="0">
                    <a:solidFill>
                      <a:srgbClr val="2461AA"/>
                    </a:solidFill>
                  </a:rPr>
                  <a:t>Screen</a:t>
                </a:r>
              </a:p>
            </p:txBody>
          </p:sp>
          <p:sp>
            <p:nvSpPr>
              <p:cNvPr id="13" name="Rectangle 12">
                <a:extLst>
                  <a:ext uri="{FF2B5EF4-FFF2-40B4-BE49-F238E27FC236}">
                    <a16:creationId xmlns:a16="http://schemas.microsoft.com/office/drawing/2014/main" id="{6D9E314E-659B-4B18-96F1-3D7F7D819670}"/>
                  </a:ext>
                </a:extLst>
              </p:cNvPr>
              <p:cNvSpPr/>
              <p:nvPr/>
            </p:nvSpPr>
            <p:spPr>
              <a:xfrm>
                <a:off x="4168887" y="6044025"/>
                <a:ext cx="1373797" cy="583778"/>
              </a:xfrm>
              <a:prstGeom prst="rect">
                <a:avLst/>
              </a:prstGeom>
            </p:spPr>
            <p:txBody>
              <a:bodyPr wrap="square">
                <a:spAutoFit/>
              </a:bodyPr>
              <a:lstStyle/>
              <a:p>
                <a:pPr algn="ctr"/>
                <a:r>
                  <a:rPr lang="en-US" sz="900" dirty="0">
                    <a:solidFill>
                      <a:srgbClr val="2461AA"/>
                    </a:solidFill>
                  </a:rPr>
                  <a:t>Facilitator </a:t>
                </a:r>
              </a:p>
              <a:p>
                <a:pPr algn="ctr"/>
                <a:r>
                  <a:rPr lang="en-US" sz="900" dirty="0">
                    <a:solidFill>
                      <a:srgbClr val="2461AA"/>
                    </a:solidFill>
                  </a:rPr>
                  <a:t>Table</a:t>
                </a:r>
              </a:p>
            </p:txBody>
          </p:sp>
          <p:sp>
            <p:nvSpPr>
              <p:cNvPr id="14" name="Rectangle 13">
                <a:extLst>
                  <a:ext uri="{FF2B5EF4-FFF2-40B4-BE49-F238E27FC236}">
                    <a16:creationId xmlns:a16="http://schemas.microsoft.com/office/drawing/2014/main" id="{54BE442A-3E77-4997-9293-BCCE5545740A}"/>
                  </a:ext>
                </a:extLst>
              </p:cNvPr>
              <p:cNvSpPr/>
              <p:nvPr/>
            </p:nvSpPr>
            <p:spPr bwMode="auto">
              <a:xfrm>
                <a:off x="5719946" y="5938990"/>
                <a:ext cx="1104223" cy="641972"/>
              </a:xfrm>
              <a:prstGeom prst="rect">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C4FE612C-AE44-4A7D-8DF0-3C85F479A424}"/>
                  </a:ext>
                </a:extLst>
              </p:cNvPr>
              <p:cNvSpPr/>
              <p:nvPr/>
            </p:nvSpPr>
            <p:spPr>
              <a:xfrm>
                <a:off x="5537046" y="6015190"/>
                <a:ext cx="1370557" cy="583778"/>
              </a:xfrm>
              <a:prstGeom prst="rect">
                <a:avLst/>
              </a:prstGeom>
            </p:spPr>
            <p:txBody>
              <a:bodyPr wrap="square">
                <a:spAutoFit/>
              </a:bodyPr>
              <a:lstStyle/>
              <a:p>
                <a:pPr algn="ctr"/>
                <a:r>
                  <a:rPr lang="en-US" sz="900" dirty="0">
                    <a:solidFill>
                      <a:srgbClr val="2461AA"/>
                    </a:solidFill>
                  </a:rPr>
                  <a:t>Supplies Table</a:t>
                </a:r>
              </a:p>
            </p:txBody>
          </p:sp>
          <p:grpSp>
            <p:nvGrpSpPr>
              <p:cNvPr id="16" name="Group 15">
                <a:extLst>
                  <a:ext uri="{FF2B5EF4-FFF2-40B4-BE49-F238E27FC236}">
                    <a16:creationId xmlns:a16="http://schemas.microsoft.com/office/drawing/2014/main" id="{55183B11-BC37-4FE6-A82F-40D25AB568E2}"/>
                  </a:ext>
                </a:extLst>
              </p:cNvPr>
              <p:cNvGrpSpPr/>
              <p:nvPr/>
            </p:nvGrpSpPr>
            <p:grpSpPr>
              <a:xfrm>
                <a:off x="4996561" y="4068274"/>
                <a:ext cx="2035544" cy="1388693"/>
                <a:chOff x="4766700" y="4256681"/>
                <a:chExt cx="2035544" cy="1388693"/>
              </a:xfrm>
            </p:grpSpPr>
            <p:sp>
              <p:nvSpPr>
                <p:cNvPr id="66" name="Oval 18">
                  <a:extLst>
                    <a:ext uri="{FF2B5EF4-FFF2-40B4-BE49-F238E27FC236}">
                      <a16:creationId xmlns:a16="http://schemas.microsoft.com/office/drawing/2014/main" id="{952BA6FA-13C3-4192-9D5C-0A92A4AA6B43}"/>
                    </a:ext>
                  </a:extLst>
                </p:cNvPr>
                <p:cNvSpPr>
                  <a:spLocks noChangeArrowheads="1"/>
                </p:cNvSpPr>
                <p:nvPr/>
              </p:nvSpPr>
              <p:spPr bwMode="auto">
                <a:xfrm>
                  <a:off x="4978961" y="4331498"/>
                  <a:ext cx="463695" cy="436602"/>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67" name="Oval 18">
                  <a:extLst>
                    <a:ext uri="{FF2B5EF4-FFF2-40B4-BE49-F238E27FC236}">
                      <a16:creationId xmlns:a16="http://schemas.microsoft.com/office/drawing/2014/main" id="{650F4B89-DE3B-4319-A023-A64E6122169B}"/>
                    </a:ext>
                  </a:extLst>
                </p:cNvPr>
                <p:cNvSpPr>
                  <a:spLocks noChangeArrowheads="1"/>
                </p:cNvSpPr>
                <p:nvPr/>
              </p:nvSpPr>
              <p:spPr bwMode="auto">
                <a:xfrm>
                  <a:off x="4965971" y="4858893"/>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68" name="Oval 18">
                  <a:extLst>
                    <a:ext uri="{FF2B5EF4-FFF2-40B4-BE49-F238E27FC236}">
                      <a16:creationId xmlns:a16="http://schemas.microsoft.com/office/drawing/2014/main" id="{2ACCBE14-D0AA-488F-8B5A-4010B54CBB37}"/>
                    </a:ext>
                  </a:extLst>
                </p:cNvPr>
                <p:cNvSpPr>
                  <a:spLocks noChangeArrowheads="1"/>
                </p:cNvSpPr>
                <p:nvPr/>
              </p:nvSpPr>
              <p:spPr bwMode="auto">
                <a:xfrm>
                  <a:off x="5186494" y="4858893"/>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69" name="Oval 18">
                  <a:extLst>
                    <a:ext uri="{FF2B5EF4-FFF2-40B4-BE49-F238E27FC236}">
                      <a16:creationId xmlns:a16="http://schemas.microsoft.com/office/drawing/2014/main" id="{1A951E5F-CF5E-4AC6-9360-1C42E29F19BE}"/>
                    </a:ext>
                  </a:extLst>
                </p:cNvPr>
                <p:cNvSpPr>
                  <a:spLocks noChangeArrowheads="1"/>
                </p:cNvSpPr>
                <p:nvPr/>
              </p:nvSpPr>
              <p:spPr bwMode="auto">
                <a:xfrm>
                  <a:off x="5366886" y="4782693"/>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70" name="Oval 18">
                  <a:extLst>
                    <a:ext uri="{FF2B5EF4-FFF2-40B4-BE49-F238E27FC236}">
                      <a16:creationId xmlns:a16="http://schemas.microsoft.com/office/drawing/2014/main" id="{A957F013-4BE1-4756-AD7D-3DF7BA58F173}"/>
                    </a:ext>
                  </a:extLst>
                </p:cNvPr>
                <p:cNvSpPr>
                  <a:spLocks noChangeArrowheads="1"/>
                </p:cNvSpPr>
                <p:nvPr/>
              </p:nvSpPr>
              <p:spPr bwMode="auto">
                <a:xfrm>
                  <a:off x="5500232" y="4325493"/>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71" name="Oval 18">
                  <a:extLst>
                    <a:ext uri="{FF2B5EF4-FFF2-40B4-BE49-F238E27FC236}">
                      <a16:creationId xmlns:a16="http://schemas.microsoft.com/office/drawing/2014/main" id="{7608B164-09E1-41C1-BAE5-B41547392836}"/>
                    </a:ext>
                  </a:extLst>
                </p:cNvPr>
                <p:cNvSpPr>
                  <a:spLocks noChangeArrowheads="1"/>
                </p:cNvSpPr>
                <p:nvPr/>
              </p:nvSpPr>
              <p:spPr bwMode="auto">
                <a:xfrm>
                  <a:off x="4813571" y="4256681"/>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72" name="Oval 18">
                  <a:extLst>
                    <a:ext uri="{FF2B5EF4-FFF2-40B4-BE49-F238E27FC236}">
                      <a16:creationId xmlns:a16="http://schemas.microsoft.com/office/drawing/2014/main" id="{CF4C8C02-2732-4C33-8D22-0E354C19B82A}"/>
                    </a:ext>
                  </a:extLst>
                </p:cNvPr>
                <p:cNvSpPr>
                  <a:spLocks noChangeArrowheads="1"/>
                </p:cNvSpPr>
                <p:nvPr/>
              </p:nvSpPr>
              <p:spPr bwMode="auto">
                <a:xfrm>
                  <a:off x="4766700" y="4504694"/>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73" name="Oval 18">
                  <a:extLst>
                    <a:ext uri="{FF2B5EF4-FFF2-40B4-BE49-F238E27FC236}">
                      <a16:creationId xmlns:a16="http://schemas.microsoft.com/office/drawing/2014/main" id="{24EAAA32-E551-4972-94F2-AF31ACF2992C}"/>
                    </a:ext>
                  </a:extLst>
                </p:cNvPr>
                <p:cNvSpPr>
                  <a:spLocks noChangeArrowheads="1"/>
                </p:cNvSpPr>
                <p:nvPr/>
              </p:nvSpPr>
              <p:spPr bwMode="auto">
                <a:xfrm>
                  <a:off x="5500232" y="4554093"/>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74" name="Oval 18">
                  <a:extLst>
                    <a:ext uri="{FF2B5EF4-FFF2-40B4-BE49-F238E27FC236}">
                      <a16:creationId xmlns:a16="http://schemas.microsoft.com/office/drawing/2014/main" id="{BCE74855-58A3-4FF7-871C-009414464843}"/>
                    </a:ext>
                  </a:extLst>
                </p:cNvPr>
                <p:cNvSpPr>
                  <a:spLocks noChangeArrowheads="1"/>
                </p:cNvSpPr>
                <p:nvPr/>
              </p:nvSpPr>
              <p:spPr bwMode="auto">
                <a:xfrm>
                  <a:off x="4800017" y="4733151"/>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75" name="Rectangle 74">
                  <a:extLst>
                    <a:ext uri="{FF2B5EF4-FFF2-40B4-BE49-F238E27FC236}">
                      <a16:creationId xmlns:a16="http://schemas.microsoft.com/office/drawing/2014/main" id="{22F7D7B1-28D4-4638-9438-7BCB67E64DD4}"/>
                    </a:ext>
                  </a:extLst>
                </p:cNvPr>
                <p:cNvSpPr/>
                <p:nvPr/>
              </p:nvSpPr>
              <p:spPr>
                <a:xfrm flipH="1">
                  <a:off x="5506844" y="5106006"/>
                  <a:ext cx="1295400" cy="401347"/>
                </a:xfrm>
                <a:prstGeom prst="rect">
                  <a:avLst/>
                </a:prstGeom>
                <a:solidFill>
                  <a:srgbClr val="FFFFFF"/>
                </a:solidFill>
              </p:spPr>
              <p:txBody>
                <a:bodyPr wrap="square">
                  <a:spAutoFit/>
                </a:bodyPr>
                <a:lstStyle/>
                <a:p>
                  <a:r>
                    <a:rPr lang="en-US" sz="1050" dirty="0">
                      <a:solidFill>
                        <a:srgbClr val="2461AA"/>
                      </a:solidFill>
                    </a:rPr>
                    <a:t>Flip Chart</a:t>
                  </a:r>
                </a:p>
              </p:txBody>
            </p:sp>
            <p:sp>
              <p:nvSpPr>
                <p:cNvPr id="76" name="Line 5">
                  <a:extLst>
                    <a:ext uri="{FF2B5EF4-FFF2-40B4-BE49-F238E27FC236}">
                      <a16:creationId xmlns:a16="http://schemas.microsoft.com/office/drawing/2014/main" id="{2EB84CC4-0E46-467D-B6C5-DCC231CD41DD}"/>
                    </a:ext>
                  </a:extLst>
                </p:cNvPr>
                <p:cNvSpPr>
                  <a:spLocks noChangeShapeType="1"/>
                </p:cNvSpPr>
                <p:nvPr/>
              </p:nvSpPr>
              <p:spPr bwMode="auto">
                <a:xfrm rot="1439925" flipH="1">
                  <a:off x="5786419" y="5416774"/>
                  <a:ext cx="533400" cy="228600"/>
                </a:xfrm>
                <a:prstGeom prst="line">
                  <a:avLst/>
                </a:prstGeom>
                <a:solidFill>
                  <a:srgbClr val="FFFFFF"/>
                </a:solidFill>
                <a:ln w="63500">
                  <a:solidFill>
                    <a:schemeClr val="tx1"/>
                  </a:solidFill>
                  <a:round/>
                  <a:headEnd/>
                  <a:tailEnd/>
                </a:ln>
              </p:spPr>
              <p:txBody>
                <a:bodyPr wrap="none" anchor="ctr"/>
                <a:lstStyle/>
                <a:p>
                  <a:endParaRPr lang="en-US"/>
                </a:p>
              </p:txBody>
            </p:sp>
          </p:grpSp>
          <p:sp>
            <p:nvSpPr>
              <p:cNvPr id="17" name="Rectangle 16">
                <a:extLst>
                  <a:ext uri="{FF2B5EF4-FFF2-40B4-BE49-F238E27FC236}">
                    <a16:creationId xmlns:a16="http://schemas.microsoft.com/office/drawing/2014/main" id="{5004853B-889A-4A85-9E68-DCC670698799}"/>
                  </a:ext>
                </a:extLst>
              </p:cNvPr>
              <p:cNvSpPr/>
              <p:nvPr/>
            </p:nvSpPr>
            <p:spPr bwMode="auto">
              <a:xfrm>
                <a:off x="3929391" y="1854267"/>
                <a:ext cx="1701961" cy="1014027"/>
              </a:xfrm>
              <a:prstGeom prst="rect">
                <a:avLst/>
              </a:prstGeom>
              <a:solidFill>
                <a:srgbClr val="FFFFFF"/>
              </a:solidFill>
              <a:ln w="25400" cap="flat" cmpd="sng" algn="ctr">
                <a:solidFill>
                  <a:srgbClr val="FFB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745C4AA9-06C2-4584-B927-C77CB7169FB2}"/>
                  </a:ext>
                </a:extLst>
              </p:cNvPr>
              <p:cNvSpPr txBox="1"/>
              <p:nvPr/>
            </p:nvSpPr>
            <p:spPr>
              <a:xfrm>
                <a:off x="4054040" y="1914310"/>
                <a:ext cx="1577311" cy="924313"/>
              </a:xfrm>
              <a:prstGeom prst="rect">
                <a:avLst/>
              </a:prstGeom>
              <a:solidFill>
                <a:srgbClr val="FFFFFF"/>
              </a:solidFill>
            </p:spPr>
            <p:txBody>
              <a:bodyPr wrap="square" rtlCol="0">
                <a:spAutoFit/>
              </a:bodyPr>
              <a:lstStyle/>
              <a:p>
                <a:r>
                  <a:rPr lang="en-US" sz="800" dirty="0">
                    <a:solidFill>
                      <a:srgbClr val="2461AA"/>
                    </a:solidFill>
                  </a:rPr>
                  <a:t>Small table with electrical &amp; projector, audio input</a:t>
                </a:r>
              </a:p>
            </p:txBody>
          </p:sp>
          <p:grpSp>
            <p:nvGrpSpPr>
              <p:cNvPr id="19" name="Group 18">
                <a:extLst>
                  <a:ext uri="{FF2B5EF4-FFF2-40B4-BE49-F238E27FC236}">
                    <a16:creationId xmlns:a16="http://schemas.microsoft.com/office/drawing/2014/main" id="{CAE1729E-311E-4E45-80BE-88765EFF95C4}"/>
                  </a:ext>
                </a:extLst>
              </p:cNvPr>
              <p:cNvGrpSpPr/>
              <p:nvPr/>
            </p:nvGrpSpPr>
            <p:grpSpPr>
              <a:xfrm>
                <a:off x="5881632" y="2454190"/>
                <a:ext cx="2192453" cy="1260896"/>
                <a:chOff x="5257800" y="2244304"/>
                <a:chExt cx="2192453" cy="1260896"/>
              </a:xfrm>
            </p:grpSpPr>
            <p:sp>
              <p:nvSpPr>
                <p:cNvPr id="55" name="Oval 18">
                  <a:extLst>
                    <a:ext uri="{FF2B5EF4-FFF2-40B4-BE49-F238E27FC236}">
                      <a16:creationId xmlns:a16="http://schemas.microsoft.com/office/drawing/2014/main" id="{EBFF518B-B911-4873-8DD5-F89AE97A7B91}"/>
                    </a:ext>
                  </a:extLst>
                </p:cNvPr>
                <p:cNvSpPr>
                  <a:spLocks noChangeArrowheads="1"/>
                </p:cNvSpPr>
                <p:nvPr/>
              </p:nvSpPr>
              <p:spPr bwMode="auto">
                <a:xfrm>
                  <a:off x="5463204" y="2842193"/>
                  <a:ext cx="463695" cy="436602"/>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56" name="Oval 18">
                  <a:extLst>
                    <a:ext uri="{FF2B5EF4-FFF2-40B4-BE49-F238E27FC236}">
                      <a16:creationId xmlns:a16="http://schemas.microsoft.com/office/drawing/2014/main" id="{13962147-B748-4954-BFBB-B32E38EA440C}"/>
                    </a:ext>
                  </a:extLst>
                </p:cNvPr>
                <p:cNvSpPr>
                  <a:spLocks noChangeArrowheads="1"/>
                </p:cNvSpPr>
                <p:nvPr/>
              </p:nvSpPr>
              <p:spPr bwMode="auto">
                <a:xfrm>
                  <a:off x="5457071" y="3345412"/>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57" name="Oval 18">
                  <a:extLst>
                    <a:ext uri="{FF2B5EF4-FFF2-40B4-BE49-F238E27FC236}">
                      <a16:creationId xmlns:a16="http://schemas.microsoft.com/office/drawing/2014/main" id="{44314E85-CEC2-48EE-BD74-ADCFB0AB2BFF}"/>
                    </a:ext>
                  </a:extLst>
                </p:cNvPr>
                <p:cNvSpPr>
                  <a:spLocks noChangeArrowheads="1"/>
                </p:cNvSpPr>
                <p:nvPr/>
              </p:nvSpPr>
              <p:spPr bwMode="auto">
                <a:xfrm>
                  <a:off x="5677594" y="3345412"/>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58" name="Oval 18">
                  <a:extLst>
                    <a:ext uri="{FF2B5EF4-FFF2-40B4-BE49-F238E27FC236}">
                      <a16:creationId xmlns:a16="http://schemas.microsoft.com/office/drawing/2014/main" id="{2F7ABBFD-B922-4085-A2D6-DA96B7E48EBB}"/>
                    </a:ext>
                  </a:extLst>
                </p:cNvPr>
                <p:cNvSpPr>
                  <a:spLocks noChangeArrowheads="1"/>
                </p:cNvSpPr>
                <p:nvPr/>
              </p:nvSpPr>
              <p:spPr bwMode="auto">
                <a:xfrm>
                  <a:off x="5857986" y="3269212"/>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59" name="Oval 18">
                  <a:extLst>
                    <a:ext uri="{FF2B5EF4-FFF2-40B4-BE49-F238E27FC236}">
                      <a16:creationId xmlns:a16="http://schemas.microsoft.com/office/drawing/2014/main" id="{E2EE12B8-AF8A-468B-A89A-41AAAEBEFE5A}"/>
                    </a:ext>
                  </a:extLst>
                </p:cNvPr>
                <p:cNvSpPr>
                  <a:spLocks noChangeArrowheads="1"/>
                </p:cNvSpPr>
                <p:nvPr/>
              </p:nvSpPr>
              <p:spPr bwMode="auto">
                <a:xfrm>
                  <a:off x="5991332" y="2812012"/>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60" name="Oval 18">
                  <a:extLst>
                    <a:ext uri="{FF2B5EF4-FFF2-40B4-BE49-F238E27FC236}">
                      <a16:creationId xmlns:a16="http://schemas.microsoft.com/office/drawing/2014/main" id="{6EF32ABA-DB56-43F0-B119-EA2DFBA11059}"/>
                    </a:ext>
                  </a:extLst>
                </p:cNvPr>
                <p:cNvSpPr>
                  <a:spLocks noChangeArrowheads="1"/>
                </p:cNvSpPr>
                <p:nvPr/>
              </p:nvSpPr>
              <p:spPr bwMode="auto">
                <a:xfrm>
                  <a:off x="5304671" y="2743200"/>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61" name="Oval 18">
                  <a:extLst>
                    <a:ext uri="{FF2B5EF4-FFF2-40B4-BE49-F238E27FC236}">
                      <a16:creationId xmlns:a16="http://schemas.microsoft.com/office/drawing/2014/main" id="{FF05CDD5-A7F1-4660-8889-C77DD8FFC681}"/>
                    </a:ext>
                  </a:extLst>
                </p:cNvPr>
                <p:cNvSpPr>
                  <a:spLocks noChangeArrowheads="1"/>
                </p:cNvSpPr>
                <p:nvPr/>
              </p:nvSpPr>
              <p:spPr bwMode="auto">
                <a:xfrm>
                  <a:off x="5257800" y="2991213"/>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62" name="Oval 18">
                  <a:extLst>
                    <a:ext uri="{FF2B5EF4-FFF2-40B4-BE49-F238E27FC236}">
                      <a16:creationId xmlns:a16="http://schemas.microsoft.com/office/drawing/2014/main" id="{82C680FB-2507-4A21-9195-FE5C5F9CF616}"/>
                    </a:ext>
                  </a:extLst>
                </p:cNvPr>
                <p:cNvSpPr>
                  <a:spLocks noChangeArrowheads="1"/>
                </p:cNvSpPr>
                <p:nvPr/>
              </p:nvSpPr>
              <p:spPr bwMode="auto">
                <a:xfrm>
                  <a:off x="5991332" y="3040612"/>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63" name="Oval 18">
                  <a:extLst>
                    <a:ext uri="{FF2B5EF4-FFF2-40B4-BE49-F238E27FC236}">
                      <a16:creationId xmlns:a16="http://schemas.microsoft.com/office/drawing/2014/main" id="{8DC37AF0-6B36-424E-B1D0-C3142CD30C61}"/>
                    </a:ext>
                  </a:extLst>
                </p:cNvPr>
                <p:cNvSpPr>
                  <a:spLocks noChangeArrowheads="1"/>
                </p:cNvSpPr>
                <p:nvPr/>
              </p:nvSpPr>
              <p:spPr bwMode="auto">
                <a:xfrm>
                  <a:off x="5291117" y="3219670"/>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64" name="Rectangle 63">
                  <a:extLst>
                    <a:ext uri="{FF2B5EF4-FFF2-40B4-BE49-F238E27FC236}">
                      <a16:creationId xmlns:a16="http://schemas.microsoft.com/office/drawing/2014/main" id="{D29BCBBC-45F8-463B-AFE8-E2469404377D}"/>
                    </a:ext>
                  </a:extLst>
                </p:cNvPr>
                <p:cNvSpPr/>
                <p:nvPr/>
              </p:nvSpPr>
              <p:spPr>
                <a:xfrm flipH="1">
                  <a:off x="6154852" y="2244304"/>
                  <a:ext cx="1295401" cy="401347"/>
                </a:xfrm>
                <a:prstGeom prst="rect">
                  <a:avLst/>
                </a:prstGeom>
                <a:solidFill>
                  <a:srgbClr val="FFFFFF"/>
                </a:solidFill>
              </p:spPr>
              <p:txBody>
                <a:bodyPr wrap="square">
                  <a:spAutoFit/>
                </a:bodyPr>
                <a:lstStyle/>
                <a:p>
                  <a:r>
                    <a:rPr lang="en-US" sz="1050" dirty="0">
                      <a:solidFill>
                        <a:srgbClr val="2461AA"/>
                      </a:solidFill>
                    </a:rPr>
                    <a:t>Flip Chart</a:t>
                  </a:r>
                </a:p>
              </p:txBody>
            </p:sp>
            <p:sp>
              <p:nvSpPr>
                <p:cNvPr id="65" name="Line 5">
                  <a:extLst>
                    <a:ext uri="{FF2B5EF4-FFF2-40B4-BE49-F238E27FC236}">
                      <a16:creationId xmlns:a16="http://schemas.microsoft.com/office/drawing/2014/main" id="{3431A300-018F-4304-9710-6B7031171A09}"/>
                    </a:ext>
                  </a:extLst>
                </p:cNvPr>
                <p:cNvSpPr>
                  <a:spLocks noChangeShapeType="1"/>
                </p:cNvSpPr>
                <p:nvPr/>
              </p:nvSpPr>
              <p:spPr bwMode="auto">
                <a:xfrm rot="1439925" flipH="1">
                  <a:off x="6364043" y="2555984"/>
                  <a:ext cx="533400" cy="228600"/>
                </a:xfrm>
                <a:prstGeom prst="line">
                  <a:avLst/>
                </a:prstGeom>
                <a:solidFill>
                  <a:srgbClr val="FFFFFF"/>
                </a:solidFill>
                <a:ln w="63500">
                  <a:solidFill>
                    <a:schemeClr val="tx1"/>
                  </a:solidFill>
                  <a:round/>
                  <a:headEnd/>
                  <a:tailEnd/>
                </a:ln>
              </p:spPr>
              <p:txBody>
                <a:bodyPr wrap="none" anchor="ctr"/>
                <a:lstStyle/>
                <a:p>
                  <a:endParaRPr lang="en-US"/>
                </a:p>
              </p:txBody>
            </p:sp>
          </p:grpSp>
          <p:sp>
            <p:nvSpPr>
              <p:cNvPr id="20" name="Rectangle 19">
                <a:extLst>
                  <a:ext uri="{FF2B5EF4-FFF2-40B4-BE49-F238E27FC236}">
                    <a16:creationId xmlns:a16="http://schemas.microsoft.com/office/drawing/2014/main" id="{E0534DE4-07E4-45ED-913B-2E8C0D897A23}"/>
                  </a:ext>
                </a:extLst>
              </p:cNvPr>
              <p:cNvSpPr/>
              <p:nvPr/>
            </p:nvSpPr>
            <p:spPr>
              <a:xfrm flipH="1">
                <a:off x="2633991" y="4957433"/>
                <a:ext cx="1295400" cy="401348"/>
              </a:xfrm>
              <a:prstGeom prst="rect">
                <a:avLst/>
              </a:prstGeom>
              <a:solidFill>
                <a:srgbClr val="FFFFFF"/>
              </a:solidFill>
            </p:spPr>
            <p:txBody>
              <a:bodyPr wrap="square">
                <a:spAutoFit/>
              </a:bodyPr>
              <a:lstStyle/>
              <a:p>
                <a:r>
                  <a:rPr lang="en-US" sz="1050" dirty="0">
                    <a:solidFill>
                      <a:srgbClr val="2461AA"/>
                    </a:solidFill>
                  </a:rPr>
                  <a:t>Flip Chart</a:t>
                </a:r>
              </a:p>
            </p:txBody>
          </p:sp>
          <p:grpSp>
            <p:nvGrpSpPr>
              <p:cNvPr id="21" name="Group 20">
                <a:extLst>
                  <a:ext uri="{FF2B5EF4-FFF2-40B4-BE49-F238E27FC236}">
                    <a16:creationId xmlns:a16="http://schemas.microsoft.com/office/drawing/2014/main" id="{FA35FF54-EA9D-4887-8426-D5C9AC7AB0B5}"/>
                  </a:ext>
                </a:extLst>
              </p:cNvPr>
              <p:cNvGrpSpPr/>
              <p:nvPr/>
            </p:nvGrpSpPr>
            <p:grpSpPr>
              <a:xfrm>
                <a:off x="2963244" y="4121432"/>
                <a:ext cx="1149658" cy="1407501"/>
                <a:chOff x="2326213" y="4572000"/>
                <a:chExt cx="1149658" cy="1407501"/>
              </a:xfrm>
            </p:grpSpPr>
            <p:sp>
              <p:nvSpPr>
                <p:cNvPr id="45" name="Oval 18">
                  <a:extLst>
                    <a:ext uri="{FF2B5EF4-FFF2-40B4-BE49-F238E27FC236}">
                      <a16:creationId xmlns:a16="http://schemas.microsoft.com/office/drawing/2014/main" id="{E690C6A9-A9B3-47CE-A5E2-1770EC0DE9B7}"/>
                    </a:ext>
                  </a:extLst>
                </p:cNvPr>
                <p:cNvSpPr>
                  <a:spLocks noChangeArrowheads="1"/>
                </p:cNvSpPr>
                <p:nvPr/>
              </p:nvSpPr>
              <p:spPr bwMode="auto">
                <a:xfrm>
                  <a:off x="2803061" y="4646817"/>
                  <a:ext cx="463695" cy="436602"/>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46" name="Oval 18">
                  <a:extLst>
                    <a:ext uri="{FF2B5EF4-FFF2-40B4-BE49-F238E27FC236}">
                      <a16:creationId xmlns:a16="http://schemas.microsoft.com/office/drawing/2014/main" id="{3873428E-2D48-4ACC-8E02-7233EF0F3B14}"/>
                    </a:ext>
                  </a:extLst>
                </p:cNvPr>
                <p:cNvSpPr>
                  <a:spLocks noChangeArrowheads="1"/>
                </p:cNvSpPr>
                <p:nvPr/>
              </p:nvSpPr>
              <p:spPr bwMode="auto">
                <a:xfrm>
                  <a:off x="2790071" y="5174212"/>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47" name="Oval 18">
                  <a:extLst>
                    <a:ext uri="{FF2B5EF4-FFF2-40B4-BE49-F238E27FC236}">
                      <a16:creationId xmlns:a16="http://schemas.microsoft.com/office/drawing/2014/main" id="{BDE3E1E5-3282-4F98-8419-55D95FD98271}"/>
                    </a:ext>
                  </a:extLst>
                </p:cNvPr>
                <p:cNvSpPr>
                  <a:spLocks noChangeArrowheads="1"/>
                </p:cNvSpPr>
                <p:nvPr/>
              </p:nvSpPr>
              <p:spPr bwMode="auto">
                <a:xfrm>
                  <a:off x="3010594" y="5174212"/>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48" name="Oval 18">
                  <a:extLst>
                    <a:ext uri="{FF2B5EF4-FFF2-40B4-BE49-F238E27FC236}">
                      <a16:creationId xmlns:a16="http://schemas.microsoft.com/office/drawing/2014/main" id="{BB82CDB1-95CA-41B9-842B-B3DA64F687F0}"/>
                    </a:ext>
                  </a:extLst>
                </p:cNvPr>
                <p:cNvSpPr>
                  <a:spLocks noChangeArrowheads="1"/>
                </p:cNvSpPr>
                <p:nvPr/>
              </p:nvSpPr>
              <p:spPr bwMode="auto">
                <a:xfrm>
                  <a:off x="3190986" y="5098012"/>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49" name="Oval 18">
                  <a:extLst>
                    <a:ext uri="{FF2B5EF4-FFF2-40B4-BE49-F238E27FC236}">
                      <a16:creationId xmlns:a16="http://schemas.microsoft.com/office/drawing/2014/main" id="{3B939F14-838F-47B0-8862-136E6783F823}"/>
                    </a:ext>
                  </a:extLst>
                </p:cNvPr>
                <p:cNvSpPr>
                  <a:spLocks noChangeArrowheads="1"/>
                </p:cNvSpPr>
                <p:nvPr/>
              </p:nvSpPr>
              <p:spPr bwMode="auto">
                <a:xfrm>
                  <a:off x="3324332" y="4640812"/>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50" name="Oval 18">
                  <a:extLst>
                    <a:ext uri="{FF2B5EF4-FFF2-40B4-BE49-F238E27FC236}">
                      <a16:creationId xmlns:a16="http://schemas.microsoft.com/office/drawing/2014/main" id="{97A4535C-D9B2-403B-AC47-A03D8F847CCC}"/>
                    </a:ext>
                  </a:extLst>
                </p:cNvPr>
                <p:cNvSpPr>
                  <a:spLocks noChangeArrowheads="1"/>
                </p:cNvSpPr>
                <p:nvPr/>
              </p:nvSpPr>
              <p:spPr bwMode="auto">
                <a:xfrm>
                  <a:off x="2637671" y="4572000"/>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51" name="Oval 18">
                  <a:extLst>
                    <a:ext uri="{FF2B5EF4-FFF2-40B4-BE49-F238E27FC236}">
                      <a16:creationId xmlns:a16="http://schemas.microsoft.com/office/drawing/2014/main" id="{47A5B402-775A-45A2-8281-B126EDA25D17}"/>
                    </a:ext>
                  </a:extLst>
                </p:cNvPr>
                <p:cNvSpPr>
                  <a:spLocks noChangeArrowheads="1"/>
                </p:cNvSpPr>
                <p:nvPr/>
              </p:nvSpPr>
              <p:spPr bwMode="auto">
                <a:xfrm>
                  <a:off x="2590800" y="4820013"/>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52" name="Oval 18">
                  <a:extLst>
                    <a:ext uri="{FF2B5EF4-FFF2-40B4-BE49-F238E27FC236}">
                      <a16:creationId xmlns:a16="http://schemas.microsoft.com/office/drawing/2014/main" id="{EF22C409-10DB-4FD0-A046-557938E5ECD8}"/>
                    </a:ext>
                  </a:extLst>
                </p:cNvPr>
                <p:cNvSpPr>
                  <a:spLocks noChangeArrowheads="1"/>
                </p:cNvSpPr>
                <p:nvPr/>
              </p:nvSpPr>
              <p:spPr bwMode="auto">
                <a:xfrm>
                  <a:off x="3324332" y="4869412"/>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53" name="Oval 18">
                  <a:extLst>
                    <a:ext uri="{FF2B5EF4-FFF2-40B4-BE49-F238E27FC236}">
                      <a16:creationId xmlns:a16="http://schemas.microsoft.com/office/drawing/2014/main" id="{FB34BB3E-CD8B-4D5F-A2CE-ED2F558185DD}"/>
                    </a:ext>
                  </a:extLst>
                </p:cNvPr>
                <p:cNvSpPr>
                  <a:spLocks noChangeArrowheads="1"/>
                </p:cNvSpPr>
                <p:nvPr/>
              </p:nvSpPr>
              <p:spPr bwMode="auto">
                <a:xfrm>
                  <a:off x="2624117" y="5048470"/>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54" name="Line 5">
                  <a:extLst>
                    <a:ext uri="{FF2B5EF4-FFF2-40B4-BE49-F238E27FC236}">
                      <a16:creationId xmlns:a16="http://schemas.microsoft.com/office/drawing/2014/main" id="{671C981B-9774-47FE-AA92-D87B536BCB36}"/>
                    </a:ext>
                  </a:extLst>
                </p:cNvPr>
                <p:cNvSpPr>
                  <a:spLocks noChangeShapeType="1"/>
                </p:cNvSpPr>
                <p:nvPr/>
              </p:nvSpPr>
              <p:spPr bwMode="auto">
                <a:xfrm rot="1439925" flipH="1">
                  <a:off x="2326213" y="5750901"/>
                  <a:ext cx="533400" cy="228600"/>
                </a:xfrm>
                <a:prstGeom prst="line">
                  <a:avLst/>
                </a:prstGeom>
                <a:solidFill>
                  <a:srgbClr val="FFFFFF"/>
                </a:solidFill>
                <a:ln w="63500">
                  <a:solidFill>
                    <a:schemeClr val="tx1"/>
                  </a:solidFill>
                  <a:round/>
                  <a:headEnd/>
                  <a:tailEnd/>
                </a:ln>
              </p:spPr>
              <p:txBody>
                <a:bodyPr wrap="none" anchor="ctr"/>
                <a:lstStyle/>
                <a:p>
                  <a:endParaRPr lang="en-US"/>
                </a:p>
              </p:txBody>
            </p:sp>
          </p:grpSp>
          <p:sp>
            <p:nvSpPr>
              <p:cNvPr id="22" name="Oval 18">
                <a:extLst>
                  <a:ext uri="{FF2B5EF4-FFF2-40B4-BE49-F238E27FC236}">
                    <a16:creationId xmlns:a16="http://schemas.microsoft.com/office/drawing/2014/main" id="{344C38F7-4219-42AA-9C65-F69C09734981}"/>
                  </a:ext>
                </a:extLst>
              </p:cNvPr>
              <p:cNvSpPr>
                <a:spLocks noChangeArrowheads="1"/>
              </p:cNvSpPr>
              <p:nvPr/>
            </p:nvSpPr>
            <p:spPr bwMode="auto">
              <a:xfrm>
                <a:off x="2508500" y="2909128"/>
                <a:ext cx="463695" cy="436602"/>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23" name="Oval 18">
                <a:extLst>
                  <a:ext uri="{FF2B5EF4-FFF2-40B4-BE49-F238E27FC236}">
                    <a16:creationId xmlns:a16="http://schemas.microsoft.com/office/drawing/2014/main" id="{0CE8B884-DC5F-4B38-BB70-8F78C7E73A0A}"/>
                  </a:ext>
                </a:extLst>
              </p:cNvPr>
              <p:cNvSpPr>
                <a:spLocks noChangeArrowheads="1"/>
              </p:cNvSpPr>
              <p:nvPr/>
            </p:nvSpPr>
            <p:spPr bwMode="auto">
              <a:xfrm>
                <a:off x="2495510" y="3436523"/>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24" name="Oval 18">
                <a:extLst>
                  <a:ext uri="{FF2B5EF4-FFF2-40B4-BE49-F238E27FC236}">
                    <a16:creationId xmlns:a16="http://schemas.microsoft.com/office/drawing/2014/main" id="{DE4D6A0A-6918-4885-BB86-7CF1A3C94BDD}"/>
                  </a:ext>
                </a:extLst>
              </p:cNvPr>
              <p:cNvSpPr>
                <a:spLocks noChangeArrowheads="1"/>
              </p:cNvSpPr>
              <p:nvPr/>
            </p:nvSpPr>
            <p:spPr bwMode="auto">
              <a:xfrm>
                <a:off x="2716033" y="3436523"/>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25" name="Oval 24">
                <a:extLst>
                  <a:ext uri="{FF2B5EF4-FFF2-40B4-BE49-F238E27FC236}">
                    <a16:creationId xmlns:a16="http://schemas.microsoft.com/office/drawing/2014/main" id="{15C9EEFA-ADED-4130-A7D5-81B13CC027B0}"/>
                  </a:ext>
                </a:extLst>
              </p:cNvPr>
              <p:cNvSpPr>
                <a:spLocks noChangeArrowheads="1"/>
              </p:cNvSpPr>
              <p:nvPr/>
            </p:nvSpPr>
            <p:spPr bwMode="auto">
              <a:xfrm>
                <a:off x="2896425" y="3360323"/>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26" name="Oval 18">
                <a:extLst>
                  <a:ext uri="{FF2B5EF4-FFF2-40B4-BE49-F238E27FC236}">
                    <a16:creationId xmlns:a16="http://schemas.microsoft.com/office/drawing/2014/main" id="{ECEE27C2-FAB0-4025-A609-6D8B880C1764}"/>
                  </a:ext>
                </a:extLst>
              </p:cNvPr>
              <p:cNvSpPr>
                <a:spLocks noChangeArrowheads="1"/>
              </p:cNvSpPr>
              <p:nvPr/>
            </p:nvSpPr>
            <p:spPr bwMode="auto">
              <a:xfrm>
                <a:off x="3029771" y="2903123"/>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27" name="Oval 18">
                <a:extLst>
                  <a:ext uri="{FF2B5EF4-FFF2-40B4-BE49-F238E27FC236}">
                    <a16:creationId xmlns:a16="http://schemas.microsoft.com/office/drawing/2014/main" id="{20D95400-0520-43C2-B33D-059BF796CF56}"/>
                  </a:ext>
                </a:extLst>
              </p:cNvPr>
              <p:cNvSpPr>
                <a:spLocks noChangeArrowheads="1"/>
              </p:cNvSpPr>
              <p:nvPr/>
            </p:nvSpPr>
            <p:spPr bwMode="auto">
              <a:xfrm>
                <a:off x="2343110" y="2834311"/>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28" name="Oval 18">
                <a:extLst>
                  <a:ext uri="{FF2B5EF4-FFF2-40B4-BE49-F238E27FC236}">
                    <a16:creationId xmlns:a16="http://schemas.microsoft.com/office/drawing/2014/main" id="{4D5CE66E-62F7-4AE7-864F-1286CD05D974}"/>
                  </a:ext>
                </a:extLst>
              </p:cNvPr>
              <p:cNvSpPr>
                <a:spLocks noChangeArrowheads="1"/>
              </p:cNvSpPr>
              <p:nvPr/>
            </p:nvSpPr>
            <p:spPr bwMode="auto">
              <a:xfrm>
                <a:off x="2296239" y="3082324"/>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29" name="Oval 18">
                <a:extLst>
                  <a:ext uri="{FF2B5EF4-FFF2-40B4-BE49-F238E27FC236}">
                    <a16:creationId xmlns:a16="http://schemas.microsoft.com/office/drawing/2014/main" id="{C1C66480-5C6F-4E85-AB93-12EE1BDE6C6A}"/>
                  </a:ext>
                </a:extLst>
              </p:cNvPr>
              <p:cNvSpPr>
                <a:spLocks noChangeArrowheads="1"/>
              </p:cNvSpPr>
              <p:nvPr/>
            </p:nvSpPr>
            <p:spPr bwMode="auto">
              <a:xfrm>
                <a:off x="3029771" y="3131723"/>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30" name="Oval 18">
                <a:extLst>
                  <a:ext uri="{FF2B5EF4-FFF2-40B4-BE49-F238E27FC236}">
                    <a16:creationId xmlns:a16="http://schemas.microsoft.com/office/drawing/2014/main" id="{B1174079-6840-48D0-8EFB-F283D2FE7ECA}"/>
                  </a:ext>
                </a:extLst>
              </p:cNvPr>
              <p:cNvSpPr>
                <a:spLocks noChangeArrowheads="1"/>
              </p:cNvSpPr>
              <p:nvPr/>
            </p:nvSpPr>
            <p:spPr bwMode="auto">
              <a:xfrm>
                <a:off x="2329556" y="3310781"/>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31" name="Rectangle 30">
                <a:extLst>
                  <a:ext uri="{FF2B5EF4-FFF2-40B4-BE49-F238E27FC236}">
                    <a16:creationId xmlns:a16="http://schemas.microsoft.com/office/drawing/2014/main" id="{5A2A3E50-44D8-4C1E-BAB7-310D62BE8CED}"/>
                  </a:ext>
                </a:extLst>
              </p:cNvPr>
              <p:cNvSpPr/>
              <p:nvPr/>
            </p:nvSpPr>
            <p:spPr>
              <a:xfrm flipH="1">
                <a:off x="1446693" y="2403280"/>
                <a:ext cx="1295400" cy="401348"/>
              </a:xfrm>
              <a:prstGeom prst="rect">
                <a:avLst/>
              </a:prstGeom>
              <a:solidFill>
                <a:srgbClr val="FFFFFF"/>
              </a:solidFill>
            </p:spPr>
            <p:txBody>
              <a:bodyPr wrap="square">
                <a:spAutoFit/>
              </a:bodyPr>
              <a:lstStyle/>
              <a:p>
                <a:r>
                  <a:rPr lang="en-US" sz="1050" dirty="0">
                    <a:solidFill>
                      <a:srgbClr val="2461AA"/>
                    </a:solidFill>
                  </a:rPr>
                  <a:t>Flip Chart</a:t>
                </a:r>
              </a:p>
            </p:txBody>
          </p:sp>
          <p:sp>
            <p:nvSpPr>
              <p:cNvPr id="32" name="Line 5">
                <a:extLst>
                  <a:ext uri="{FF2B5EF4-FFF2-40B4-BE49-F238E27FC236}">
                    <a16:creationId xmlns:a16="http://schemas.microsoft.com/office/drawing/2014/main" id="{405FE6EA-C9D0-44B1-9536-8E064D995EC8}"/>
                  </a:ext>
                </a:extLst>
              </p:cNvPr>
              <p:cNvSpPr>
                <a:spLocks noChangeShapeType="1"/>
              </p:cNvSpPr>
              <p:nvPr/>
            </p:nvSpPr>
            <p:spPr bwMode="auto">
              <a:xfrm rot="1439925" flipH="1">
                <a:off x="1611759" y="2711805"/>
                <a:ext cx="533400" cy="228600"/>
              </a:xfrm>
              <a:prstGeom prst="line">
                <a:avLst/>
              </a:prstGeom>
              <a:solidFill>
                <a:srgbClr val="FFFFFF"/>
              </a:solidFill>
              <a:ln w="63500">
                <a:solidFill>
                  <a:schemeClr val="tx1"/>
                </a:solidFill>
                <a:round/>
                <a:headEnd/>
                <a:tailEnd/>
              </a:ln>
            </p:spPr>
            <p:txBody>
              <a:bodyPr wrap="none" anchor="ctr"/>
              <a:lstStyle/>
              <a:p>
                <a:endParaRPr lang="en-US"/>
              </a:p>
            </p:txBody>
          </p:sp>
          <p:sp>
            <p:nvSpPr>
              <p:cNvPr id="33" name="Rectangle 32">
                <a:extLst>
                  <a:ext uri="{FF2B5EF4-FFF2-40B4-BE49-F238E27FC236}">
                    <a16:creationId xmlns:a16="http://schemas.microsoft.com/office/drawing/2014/main" id="{38AE5333-9767-438F-8B77-C8FC1A287B19}"/>
                  </a:ext>
                </a:extLst>
              </p:cNvPr>
              <p:cNvSpPr/>
              <p:nvPr/>
            </p:nvSpPr>
            <p:spPr>
              <a:xfrm flipH="1">
                <a:off x="6362533" y="1531167"/>
                <a:ext cx="1295400" cy="656749"/>
              </a:xfrm>
              <a:prstGeom prst="rect">
                <a:avLst/>
              </a:prstGeom>
              <a:solidFill>
                <a:srgbClr val="FFFFFF"/>
              </a:solidFill>
            </p:spPr>
            <p:txBody>
              <a:bodyPr wrap="square">
                <a:spAutoFit/>
              </a:bodyPr>
              <a:lstStyle/>
              <a:p>
                <a:r>
                  <a:rPr lang="en-US" sz="1050" dirty="0">
                    <a:solidFill>
                      <a:srgbClr val="2461AA"/>
                    </a:solidFill>
                  </a:rPr>
                  <a:t>Facilitator </a:t>
                </a:r>
                <a:r>
                  <a:rPr lang="en-US" sz="1050">
                    <a:solidFill>
                      <a:srgbClr val="2461AA"/>
                    </a:solidFill>
                  </a:rPr>
                  <a:t>Flip Chart</a:t>
                </a:r>
                <a:endParaRPr lang="en-US" sz="1050" dirty="0">
                  <a:solidFill>
                    <a:srgbClr val="2461AA"/>
                  </a:solidFill>
                </a:endParaRPr>
              </a:p>
            </p:txBody>
          </p:sp>
          <p:sp>
            <p:nvSpPr>
              <p:cNvPr id="34" name="Line 5">
                <a:extLst>
                  <a:ext uri="{FF2B5EF4-FFF2-40B4-BE49-F238E27FC236}">
                    <a16:creationId xmlns:a16="http://schemas.microsoft.com/office/drawing/2014/main" id="{1B14A6A0-CDFA-4870-8080-605D482C1080}"/>
                  </a:ext>
                </a:extLst>
              </p:cNvPr>
              <p:cNvSpPr>
                <a:spLocks noChangeShapeType="1"/>
              </p:cNvSpPr>
              <p:nvPr/>
            </p:nvSpPr>
            <p:spPr bwMode="auto">
              <a:xfrm rot="1439925" flipH="1">
                <a:off x="6462339" y="1396302"/>
                <a:ext cx="533400" cy="228600"/>
              </a:xfrm>
              <a:prstGeom prst="line">
                <a:avLst/>
              </a:prstGeom>
              <a:solidFill>
                <a:srgbClr val="FFFFFF"/>
              </a:solidFill>
              <a:ln w="63500">
                <a:solidFill>
                  <a:schemeClr val="tx1"/>
                </a:solidFill>
                <a:round/>
                <a:headEnd/>
                <a:tailEnd/>
              </a:ln>
            </p:spPr>
            <p:txBody>
              <a:bodyPr wrap="none" anchor="ctr"/>
              <a:lstStyle/>
              <a:p>
                <a:endParaRPr lang="en-US"/>
              </a:p>
            </p:txBody>
          </p:sp>
          <p:sp>
            <p:nvSpPr>
              <p:cNvPr id="35" name="Line 5">
                <a:extLst>
                  <a:ext uri="{FF2B5EF4-FFF2-40B4-BE49-F238E27FC236}">
                    <a16:creationId xmlns:a16="http://schemas.microsoft.com/office/drawing/2014/main" id="{BB62A05C-5646-4835-BB02-00815AC70EF6}"/>
                  </a:ext>
                </a:extLst>
              </p:cNvPr>
              <p:cNvSpPr>
                <a:spLocks noChangeShapeType="1"/>
              </p:cNvSpPr>
              <p:nvPr/>
            </p:nvSpPr>
            <p:spPr bwMode="auto">
              <a:xfrm rot="17631022" flipH="1">
                <a:off x="-1375732" y="2953503"/>
                <a:ext cx="1672629" cy="735105"/>
              </a:xfrm>
              <a:prstGeom prst="line">
                <a:avLst/>
              </a:prstGeom>
              <a:solidFill>
                <a:srgbClr val="FFFFFF"/>
              </a:solidFill>
              <a:ln w="63500">
                <a:solidFill>
                  <a:schemeClr val="tx1"/>
                </a:solidFill>
                <a:round/>
                <a:headEnd/>
                <a:tailEnd/>
              </a:ln>
            </p:spPr>
            <p:txBody>
              <a:bodyPr wrap="none" anchor="ctr"/>
              <a:lstStyle/>
              <a:p>
                <a:endParaRPr lang="en-US"/>
              </a:p>
            </p:txBody>
          </p:sp>
          <p:sp>
            <p:nvSpPr>
              <p:cNvPr id="36" name="Rectangle 35">
                <a:extLst>
                  <a:ext uri="{FF2B5EF4-FFF2-40B4-BE49-F238E27FC236}">
                    <a16:creationId xmlns:a16="http://schemas.microsoft.com/office/drawing/2014/main" id="{6634C5C3-A41F-4286-BDD8-B627913251DC}"/>
                  </a:ext>
                </a:extLst>
              </p:cNvPr>
              <p:cNvSpPr/>
              <p:nvPr/>
            </p:nvSpPr>
            <p:spPr>
              <a:xfrm rot="16191097" flipH="1">
                <a:off x="-960424" y="2814541"/>
                <a:ext cx="2221655" cy="953938"/>
              </a:xfrm>
              <a:prstGeom prst="rect">
                <a:avLst/>
              </a:prstGeom>
              <a:solidFill>
                <a:srgbClr val="FFFFFF"/>
              </a:solidFill>
            </p:spPr>
            <p:txBody>
              <a:bodyPr wrap="square">
                <a:spAutoFit/>
              </a:bodyPr>
              <a:lstStyle/>
              <a:p>
                <a:r>
                  <a:rPr lang="en-US" sz="1050" dirty="0">
                    <a:solidFill>
                      <a:srgbClr val="2461AA"/>
                    </a:solidFill>
                  </a:rPr>
                  <a:t>Wall space for Brainstorm/Prioritize session</a:t>
                </a:r>
              </a:p>
            </p:txBody>
          </p:sp>
          <p:sp>
            <p:nvSpPr>
              <p:cNvPr id="37" name="Line 5">
                <a:extLst>
                  <a:ext uri="{FF2B5EF4-FFF2-40B4-BE49-F238E27FC236}">
                    <a16:creationId xmlns:a16="http://schemas.microsoft.com/office/drawing/2014/main" id="{79D1AD53-099E-43C7-B199-60ABA6884C0D}"/>
                  </a:ext>
                </a:extLst>
              </p:cNvPr>
              <p:cNvSpPr>
                <a:spLocks noChangeShapeType="1"/>
              </p:cNvSpPr>
              <p:nvPr/>
            </p:nvSpPr>
            <p:spPr bwMode="auto">
              <a:xfrm rot="17631022" flipH="1">
                <a:off x="8658119" y="3088988"/>
                <a:ext cx="1672629" cy="735105"/>
              </a:xfrm>
              <a:prstGeom prst="line">
                <a:avLst/>
              </a:prstGeom>
              <a:solidFill>
                <a:srgbClr val="FFFFFF"/>
              </a:solidFill>
              <a:ln w="63500">
                <a:solidFill>
                  <a:schemeClr val="tx1"/>
                </a:solidFill>
                <a:round/>
                <a:headEnd/>
                <a:tailEnd/>
              </a:ln>
            </p:spPr>
            <p:txBody>
              <a:bodyPr wrap="none" anchor="ctr"/>
              <a:lstStyle/>
              <a:p>
                <a:endParaRPr lang="en-US"/>
              </a:p>
            </p:txBody>
          </p:sp>
          <p:sp>
            <p:nvSpPr>
              <p:cNvPr id="38" name="Rectangle 37">
                <a:extLst>
                  <a:ext uri="{FF2B5EF4-FFF2-40B4-BE49-F238E27FC236}">
                    <a16:creationId xmlns:a16="http://schemas.microsoft.com/office/drawing/2014/main" id="{BB66FB71-3816-427F-83D1-1CFA5A24C768}"/>
                  </a:ext>
                </a:extLst>
              </p:cNvPr>
              <p:cNvSpPr/>
              <p:nvPr/>
            </p:nvSpPr>
            <p:spPr>
              <a:xfrm rot="5400000" flipH="1">
                <a:off x="7824652" y="3143253"/>
                <a:ext cx="2206846" cy="953938"/>
              </a:xfrm>
              <a:prstGeom prst="rect">
                <a:avLst/>
              </a:prstGeom>
              <a:solidFill>
                <a:srgbClr val="FFFFFF"/>
              </a:solidFill>
            </p:spPr>
            <p:txBody>
              <a:bodyPr wrap="square">
                <a:spAutoFit/>
              </a:bodyPr>
              <a:lstStyle/>
              <a:p>
                <a:r>
                  <a:rPr lang="en-US" sz="1050" dirty="0">
                    <a:solidFill>
                      <a:srgbClr val="2461AA"/>
                    </a:solidFill>
                  </a:rPr>
                  <a:t>Wall space for Brainstorm/Prioritize session</a:t>
                </a:r>
              </a:p>
            </p:txBody>
          </p:sp>
          <p:sp>
            <p:nvSpPr>
              <p:cNvPr id="39" name="Oval 18">
                <a:extLst>
                  <a:ext uri="{FF2B5EF4-FFF2-40B4-BE49-F238E27FC236}">
                    <a16:creationId xmlns:a16="http://schemas.microsoft.com/office/drawing/2014/main" id="{0E58A383-5B15-4131-887E-6D4193CE27B6}"/>
                  </a:ext>
                </a:extLst>
              </p:cNvPr>
              <p:cNvSpPr>
                <a:spLocks noChangeArrowheads="1"/>
              </p:cNvSpPr>
              <p:nvPr/>
            </p:nvSpPr>
            <p:spPr bwMode="auto">
              <a:xfrm>
                <a:off x="2558222" y="2688791"/>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40" name="Oval 18">
                <a:extLst>
                  <a:ext uri="{FF2B5EF4-FFF2-40B4-BE49-F238E27FC236}">
                    <a16:creationId xmlns:a16="http://schemas.microsoft.com/office/drawing/2014/main" id="{79E7D0B9-66EC-4109-803A-2ED74B69BE5E}"/>
                  </a:ext>
                </a:extLst>
              </p:cNvPr>
              <p:cNvSpPr>
                <a:spLocks noChangeArrowheads="1"/>
              </p:cNvSpPr>
              <p:nvPr/>
            </p:nvSpPr>
            <p:spPr bwMode="auto">
              <a:xfrm>
                <a:off x="3446438" y="3985831"/>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41" name="Oval 18">
                <a:extLst>
                  <a:ext uri="{FF2B5EF4-FFF2-40B4-BE49-F238E27FC236}">
                    <a16:creationId xmlns:a16="http://schemas.microsoft.com/office/drawing/2014/main" id="{5E0CFDD8-B559-47B4-9F0A-1311F9595899}"/>
                  </a:ext>
                </a:extLst>
              </p:cNvPr>
              <p:cNvSpPr>
                <a:spLocks noChangeArrowheads="1"/>
              </p:cNvSpPr>
              <p:nvPr/>
            </p:nvSpPr>
            <p:spPr bwMode="auto">
              <a:xfrm>
                <a:off x="5575316" y="3981431"/>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42" name="Oval 18">
                <a:extLst>
                  <a:ext uri="{FF2B5EF4-FFF2-40B4-BE49-F238E27FC236}">
                    <a16:creationId xmlns:a16="http://schemas.microsoft.com/office/drawing/2014/main" id="{2719B8C9-0A48-4D37-86B0-D45BA0A3B5EE}"/>
                  </a:ext>
                </a:extLst>
              </p:cNvPr>
              <p:cNvSpPr>
                <a:spLocks noChangeArrowheads="1"/>
              </p:cNvSpPr>
              <p:nvPr/>
            </p:nvSpPr>
            <p:spPr bwMode="auto">
              <a:xfrm>
                <a:off x="6448904" y="2895111"/>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43" name="Oval 18">
                <a:extLst>
                  <a:ext uri="{FF2B5EF4-FFF2-40B4-BE49-F238E27FC236}">
                    <a16:creationId xmlns:a16="http://schemas.microsoft.com/office/drawing/2014/main" id="{A26E6422-E73F-445C-8A45-07DE07577C77}"/>
                  </a:ext>
                </a:extLst>
              </p:cNvPr>
              <p:cNvSpPr>
                <a:spLocks noChangeArrowheads="1"/>
              </p:cNvSpPr>
              <p:nvPr/>
            </p:nvSpPr>
            <p:spPr bwMode="auto">
              <a:xfrm>
                <a:off x="4691157" y="6679685"/>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sp>
            <p:nvSpPr>
              <p:cNvPr id="44" name="Oval 18">
                <a:extLst>
                  <a:ext uri="{FF2B5EF4-FFF2-40B4-BE49-F238E27FC236}">
                    <a16:creationId xmlns:a16="http://schemas.microsoft.com/office/drawing/2014/main" id="{623D5F86-E16D-418F-BCB0-FCDC0AA24441}"/>
                  </a:ext>
                </a:extLst>
              </p:cNvPr>
              <p:cNvSpPr>
                <a:spLocks noChangeArrowheads="1"/>
              </p:cNvSpPr>
              <p:nvPr/>
            </p:nvSpPr>
            <p:spPr bwMode="auto">
              <a:xfrm>
                <a:off x="4996561" y="6684500"/>
                <a:ext cx="151539" cy="159788"/>
              </a:xfrm>
              <a:prstGeom prst="ellipse">
                <a:avLst/>
              </a:prstGeom>
              <a:solidFill>
                <a:srgbClr val="E8ECF5"/>
              </a:solidFill>
              <a:ln w="25400">
                <a:solidFill>
                  <a:schemeClr val="folHlink"/>
                </a:solidFill>
                <a:round/>
                <a:headEnd/>
                <a:tailEnd/>
              </a:ln>
            </p:spPr>
            <p:txBody>
              <a:bodyPr wrap="none" anchor="ctr"/>
              <a:lstStyle/>
              <a:p>
                <a:pPr eaLnBrk="0" hangingPunct="0"/>
                <a:endParaRPr lang="en-US" sz="1200" dirty="0">
                  <a:solidFill>
                    <a:schemeClr val="tx1"/>
                  </a:solidFill>
                  <a:latin typeface="Rotis Sans Serif for Nokia"/>
                  <a:ea typeface="ヒラギノ角ゴ Pro W3" pitchFamily="64" charset="-128"/>
                </a:endParaRPr>
              </a:p>
            </p:txBody>
          </p:sp>
        </p:grpSp>
      </p:grpSp>
    </p:spTree>
    <p:extLst>
      <p:ext uri="{BB962C8B-B14F-4D97-AF65-F5344CB8AC3E}">
        <p14:creationId xmlns:p14="http://schemas.microsoft.com/office/powerpoint/2010/main" val="33356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01DE-5468-4186-81A9-34A192B7721C}"/>
              </a:ext>
            </a:extLst>
          </p:cNvPr>
          <p:cNvSpPr>
            <a:spLocks noGrp="1"/>
          </p:cNvSpPr>
          <p:nvPr>
            <p:ph type="title"/>
          </p:nvPr>
        </p:nvSpPr>
        <p:spPr>
          <a:xfrm>
            <a:off x="543464" y="567752"/>
            <a:ext cx="8272290" cy="678390"/>
          </a:xfrm>
        </p:spPr>
        <p:txBody>
          <a:bodyPr/>
          <a:lstStyle/>
          <a:p>
            <a:r>
              <a:rPr lang="en-US" dirty="0"/>
              <a:t>Brainstorming Rules</a:t>
            </a:r>
          </a:p>
        </p:txBody>
      </p:sp>
      <p:sp>
        <p:nvSpPr>
          <p:cNvPr id="5" name="Rectangle 4">
            <a:extLst>
              <a:ext uri="{FF2B5EF4-FFF2-40B4-BE49-F238E27FC236}">
                <a16:creationId xmlns:a16="http://schemas.microsoft.com/office/drawing/2014/main" id="{F60E00FC-119D-49C1-B06A-0D0CFC6F2BC5}"/>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0862E5E3-C866-4735-8667-DA2F183C3D7B}"/>
              </a:ext>
            </a:extLst>
          </p:cNvPr>
          <p:cNvSpPr/>
          <p:nvPr/>
        </p:nvSpPr>
        <p:spPr>
          <a:xfrm>
            <a:off x="431320" y="1660885"/>
            <a:ext cx="7944929" cy="4031873"/>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rPr>
              <a:t>Go for volume</a:t>
            </a:r>
            <a:br>
              <a:rPr lang="en-US" sz="14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br>
            <a:r>
              <a:rPr lang="en-US" sz="1200" dirty="0">
                <a:solidFill>
                  <a:schemeClr val="accent2"/>
                </a:solidFill>
                <a:ea typeface="Calibri" panose="020F0502020204030204" pitchFamily="34" charset="0"/>
                <a:cs typeface="Times New Roman" panose="02020603050405020304" pitchFamily="18" charset="0"/>
              </a:rPr>
              <a:t>Keep up the pace and generate as many ideas as you can regardless of what you might initially think about the ‘quality’ of the ideas. Remember: “The best way to have a good idea is to have a lot of ideas.” – Dr. Linus Pauling</a:t>
            </a:r>
          </a:p>
          <a:p>
            <a:pPr marL="285750" indent="-285750">
              <a:buFont typeface="Arial" panose="020B0604020202020204" pitchFamily="34" charset="0"/>
              <a:buChar char="•"/>
            </a:pPr>
            <a:endParaRPr lang="en-US" sz="1200" dirty="0">
              <a:solidFill>
                <a:schemeClr val="accent2"/>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solidFill>
                  <a:srgbClr val="68AA3B"/>
                </a:solidFill>
                <a:latin typeface="Franklin Gothic Medium Cond" panose="020B0606030402020204" pitchFamily="34" charset="0"/>
                <a:cs typeface="Times New Roman" panose="02020603050405020304" pitchFamily="18" charset="0"/>
              </a:rPr>
              <a:t>Defer judgment</a:t>
            </a:r>
            <a:br>
              <a:rPr lang="en-US" sz="14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br>
            <a:r>
              <a:rPr lang="en-US" sz="1200" dirty="0">
                <a:solidFill>
                  <a:schemeClr val="accent2"/>
                </a:solidFill>
                <a:cs typeface="Times New Roman" panose="02020603050405020304" pitchFamily="18" charset="0"/>
              </a:rPr>
              <a:t>Remember that this is the stage in which all ideas are captured and not yet evaluated.</a:t>
            </a:r>
          </a:p>
          <a:p>
            <a:pPr marL="285750" indent="-285750">
              <a:buFont typeface="Arial" panose="020B0604020202020204" pitchFamily="34" charset="0"/>
              <a:buChar char="•"/>
            </a:pPr>
            <a:endParaRPr lang="en-US" sz="1200" dirty="0">
              <a:solidFill>
                <a:schemeClr val="accent2"/>
              </a:solidFill>
              <a:cs typeface="Times New Roman" panose="02020603050405020304" pitchFamily="18" charset="0"/>
            </a:endParaRPr>
          </a:p>
          <a:p>
            <a:pPr marL="285750" indent="-285750">
              <a:buFont typeface="Arial" panose="020B0604020202020204" pitchFamily="34" charset="0"/>
              <a:buChar char="•"/>
            </a:pPr>
            <a:r>
              <a:rPr lang="en-US" sz="2000" dirty="0">
                <a:solidFill>
                  <a:srgbClr val="68AA3B"/>
                </a:solidFill>
                <a:latin typeface="Franklin Gothic Medium Cond" panose="020B0606030402020204" pitchFamily="34" charset="0"/>
                <a:cs typeface="Times New Roman" panose="02020603050405020304" pitchFamily="18" charset="0"/>
              </a:rPr>
              <a:t>Headline your idea</a:t>
            </a:r>
            <a:br>
              <a:rPr lang="en-US" sz="14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br>
            <a:r>
              <a:rPr lang="en-US" sz="1200" dirty="0">
                <a:solidFill>
                  <a:schemeClr val="accent2"/>
                </a:solidFill>
                <a:cs typeface="Times New Roman" panose="02020603050405020304" pitchFamily="18" charset="0"/>
              </a:rPr>
              <a:t>Express ideas in a few words, as a brief “soundbite”, and then move on quickly to the next idea. This makes the idea easy for everyone to understand and easy for the scribe to capture. It also makes the session very time efficient.</a:t>
            </a:r>
          </a:p>
          <a:p>
            <a:pPr marL="285750" indent="-285750">
              <a:buFont typeface="Arial" panose="020B0604020202020204" pitchFamily="34" charset="0"/>
              <a:buChar char="•"/>
            </a:pPr>
            <a:endParaRPr lang="en-US" sz="1200" dirty="0">
              <a:solidFill>
                <a:schemeClr val="accent2"/>
              </a:solidFill>
              <a:cs typeface="Times New Roman" panose="02020603050405020304" pitchFamily="18" charset="0"/>
            </a:endParaRPr>
          </a:p>
          <a:p>
            <a:pPr marL="285750" indent="-285750">
              <a:buFont typeface="Arial" panose="020B0604020202020204" pitchFamily="34" charset="0"/>
              <a:buChar char="•"/>
            </a:pPr>
            <a:r>
              <a:rPr lang="en-US" sz="2000" dirty="0">
                <a:solidFill>
                  <a:srgbClr val="68AA3B"/>
                </a:solidFill>
                <a:latin typeface="Franklin Gothic Medium Cond" panose="020B0606030402020204" pitchFamily="34" charset="0"/>
                <a:cs typeface="Times New Roman" panose="02020603050405020304" pitchFamily="18" charset="0"/>
              </a:rPr>
              <a:t>Encourage ‘crazy’ or ‘stretch’ ideas  </a:t>
            </a:r>
            <a:br>
              <a:rPr lang="en-US" sz="14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br>
            <a:r>
              <a:rPr lang="en-US" sz="1200" dirty="0">
                <a:solidFill>
                  <a:schemeClr val="accent2"/>
                </a:solidFill>
                <a:cs typeface="Times New Roman" panose="02020603050405020304" pitchFamily="18" charset="0"/>
              </a:rPr>
              <a:t>Give people permission to challenge assumptions and to come up with ideas that are off-the-wall or not feasible.  It’s better to try to build feasibility into a crazy idea than the other way around.</a:t>
            </a:r>
          </a:p>
          <a:p>
            <a:pPr marL="285750" indent="-285750">
              <a:buFont typeface="Arial" panose="020B0604020202020204" pitchFamily="34" charset="0"/>
              <a:buChar char="•"/>
            </a:pPr>
            <a:endParaRPr lang="en-US" sz="1200" dirty="0">
              <a:solidFill>
                <a:schemeClr val="accent2"/>
              </a:solidFill>
              <a:cs typeface="Times New Roman" panose="02020603050405020304" pitchFamily="18" charset="0"/>
            </a:endParaRPr>
          </a:p>
          <a:p>
            <a:pPr marL="285750" indent="-285750">
              <a:buFont typeface="Arial" panose="020B0604020202020204" pitchFamily="34" charset="0"/>
              <a:buChar char="•"/>
            </a:pPr>
            <a:r>
              <a:rPr lang="en-US" sz="2000" dirty="0">
                <a:solidFill>
                  <a:srgbClr val="68AA3B"/>
                </a:solidFill>
                <a:latin typeface="Franklin Gothic Medium Cond" panose="020B0606030402020204" pitchFamily="34" charset="0"/>
                <a:cs typeface="Times New Roman" panose="02020603050405020304" pitchFamily="18" charset="0"/>
              </a:rPr>
              <a:t>Don’t ‘Drill For Oil’</a:t>
            </a:r>
            <a:br>
              <a:rPr lang="en-US" sz="14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br>
            <a:r>
              <a:rPr lang="en-US" sz="1200" dirty="0">
                <a:solidFill>
                  <a:schemeClr val="accent2"/>
                </a:solidFill>
                <a:cs typeface="Times New Roman" panose="02020603050405020304" pitchFamily="18" charset="0"/>
              </a:rPr>
              <a:t>Resist the temptation to start focusing on and fleshing out individual ideas in detail at this stage.  </a:t>
            </a:r>
          </a:p>
          <a:p>
            <a:pPr marL="285750" indent="-285750">
              <a:buFont typeface="Arial" panose="020B0604020202020204" pitchFamily="34" charset="0"/>
              <a:buChar char="•"/>
            </a:pPr>
            <a:endParaRPr lang="en-US" sz="1200" dirty="0">
              <a:solidFill>
                <a:schemeClr val="accent2"/>
              </a:solidFill>
              <a:cs typeface="Times New Roman" panose="02020603050405020304" pitchFamily="18" charset="0"/>
            </a:endParaRPr>
          </a:p>
        </p:txBody>
      </p:sp>
      <p:sp>
        <p:nvSpPr>
          <p:cNvPr id="7" name="Rectangle: Rounded Corners 6">
            <a:extLst>
              <a:ext uri="{FF2B5EF4-FFF2-40B4-BE49-F238E27FC236}">
                <a16:creationId xmlns:a16="http://schemas.microsoft.com/office/drawing/2014/main" id="{8FD5B670-177D-4FD5-86A9-E7C7FFC9B501}"/>
              </a:ext>
            </a:extLst>
          </p:cNvPr>
          <p:cNvSpPr/>
          <p:nvPr/>
        </p:nvSpPr>
        <p:spPr bwMode="auto">
          <a:xfrm>
            <a:off x="3756908" y="20978"/>
            <a:ext cx="1716223" cy="499712"/>
          </a:xfrm>
          <a:prstGeom prst="roundRect">
            <a:avLst>
              <a:gd name="adj" fmla="val 14722"/>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Template: Brainstorming</a:t>
            </a:r>
          </a:p>
        </p:txBody>
      </p:sp>
    </p:spTree>
    <p:extLst>
      <p:ext uri="{BB962C8B-B14F-4D97-AF65-F5344CB8AC3E}">
        <p14:creationId xmlns:p14="http://schemas.microsoft.com/office/powerpoint/2010/main" val="2945528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01DE-5468-4186-81A9-34A192B7721C}"/>
              </a:ext>
            </a:extLst>
          </p:cNvPr>
          <p:cNvSpPr>
            <a:spLocks noGrp="1"/>
          </p:cNvSpPr>
          <p:nvPr>
            <p:ph type="title"/>
          </p:nvPr>
        </p:nvSpPr>
        <p:spPr>
          <a:xfrm>
            <a:off x="543464" y="567752"/>
            <a:ext cx="8272290" cy="678390"/>
          </a:xfrm>
        </p:spPr>
        <p:txBody>
          <a:bodyPr/>
          <a:lstStyle/>
          <a:p>
            <a:r>
              <a:rPr lang="en-US" dirty="0"/>
              <a:t>Innovation Analogs</a:t>
            </a:r>
          </a:p>
        </p:txBody>
      </p:sp>
      <p:sp>
        <p:nvSpPr>
          <p:cNvPr id="5" name="Rectangle 4">
            <a:extLst>
              <a:ext uri="{FF2B5EF4-FFF2-40B4-BE49-F238E27FC236}">
                <a16:creationId xmlns:a16="http://schemas.microsoft.com/office/drawing/2014/main" id="{F60E00FC-119D-49C1-B06A-0D0CFC6F2BC5}"/>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7" name="Rectangle: Rounded Corners 6">
            <a:extLst>
              <a:ext uri="{FF2B5EF4-FFF2-40B4-BE49-F238E27FC236}">
                <a16:creationId xmlns:a16="http://schemas.microsoft.com/office/drawing/2014/main" id="{8FD5B670-177D-4FD5-86A9-E7C7FFC9B501}"/>
              </a:ext>
            </a:extLst>
          </p:cNvPr>
          <p:cNvSpPr/>
          <p:nvPr/>
        </p:nvSpPr>
        <p:spPr bwMode="auto">
          <a:xfrm>
            <a:off x="3756908" y="20978"/>
            <a:ext cx="1716223" cy="499712"/>
          </a:xfrm>
          <a:prstGeom prst="roundRect">
            <a:avLst>
              <a:gd name="adj" fmla="val 14722"/>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Template: Brainstorming</a:t>
            </a:r>
          </a:p>
        </p:txBody>
      </p:sp>
      <p:sp>
        <p:nvSpPr>
          <p:cNvPr id="8" name="Rectangle 7">
            <a:extLst>
              <a:ext uri="{FF2B5EF4-FFF2-40B4-BE49-F238E27FC236}">
                <a16:creationId xmlns:a16="http://schemas.microsoft.com/office/drawing/2014/main" id="{D4560A2C-0EA5-47E1-A05A-4BB332B3CB30}"/>
              </a:ext>
            </a:extLst>
          </p:cNvPr>
          <p:cNvSpPr/>
          <p:nvPr/>
        </p:nvSpPr>
        <p:spPr>
          <a:xfrm>
            <a:off x="502487" y="1344118"/>
            <a:ext cx="7666730" cy="398314"/>
          </a:xfrm>
          <a:prstGeom prst="rect">
            <a:avLst/>
          </a:prstGeom>
        </p:spPr>
        <p:txBody>
          <a:bodyPr wrap="square">
            <a:spAutoFit/>
          </a:bodyPr>
          <a:lstStyle/>
          <a:p>
            <a:pPr>
              <a:lnSpc>
                <a:spcPct val="107000"/>
              </a:lnSpc>
              <a:spcAft>
                <a:spcPts val="800"/>
              </a:spcAft>
            </a:pPr>
            <a:r>
              <a:rPr lang="en-US" sz="2000" dirty="0">
                <a:solidFill>
                  <a:schemeClr val="accent2"/>
                </a:solidFill>
              </a:rPr>
              <a:t>How would these companies address or solve the customer problem?</a:t>
            </a:r>
          </a:p>
        </p:txBody>
      </p:sp>
      <p:graphicFrame>
        <p:nvGraphicFramePr>
          <p:cNvPr id="9" name="Table 8">
            <a:extLst>
              <a:ext uri="{FF2B5EF4-FFF2-40B4-BE49-F238E27FC236}">
                <a16:creationId xmlns:a16="http://schemas.microsoft.com/office/drawing/2014/main" id="{4A6AA242-79B0-40A3-83DA-2C28638A99F1}"/>
              </a:ext>
            </a:extLst>
          </p:cNvPr>
          <p:cNvGraphicFramePr>
            <a:graphicFrameLocks noGrp="1"/>
          </p:cNvGraphicFramePr>
          <p:nvPr>
            <p:extLst>
              <p:ext uri="{D42A27DB-BD31-4B8C-83A1-F6EECF244321}">
                <p14:modId xmlns:p14="http://schemas.microsoft.com/office/powerpoint/2010/main" val="3281334221"/>
              </p:ext>
            </p:extLst>
          </p:nvPr>
        </p:nvGraphicFramePr>
        <p:xfrm>
          <a:off x="502487" y="1884484"/>
          <a:ext cx="7899642" cy="4031632"/>
        </p:xfrm>
        <a:graphic>
          <a:graphicData uri="http://schemas.openxmlformats.org/drawingml/2006/table">
            <a:tbl>
              <a:tblPr bandRow="1">
                <a:tableStyleId>{8799B23B-EC83-4686-B30A-512413B5E67A}</a:tableStyleId>
              </a:tblPr>
              <a:tblGrid>
                <a:gridCol w="2633214">
                  <a:extLst>
                    <a:ext uri="{9D8B030D-6E8A-4147-A177-3AD203B41FA5}">
                      <a16:colId xmlns:a16="http://schemas.microsoft.com/office/drawing/2014/main" val="3126395046"/>
                    </a:ext>
                  </a:extLst>
                </a:gridCol>
                <a:gridCol w="2633214">
                  <a:extLst>
                    <a:ext uri="{9D8B030D-6E8A-4147-A177-3AD203B41FA5}">
                      <a16:colId xmlns:a16="http://schemas.microsoft.com/office/drawing/2014/main" val="4131743600"/>
                    </a:ext>
                  </a:extLst>
                </a:gridCol>
                <a:gridCol w="2633214">
                  <a:extLst>
                    <a:ext uri="{9D8B030D-6E8A-4147-A177-3AD203B41FA5}">
                      <a16:colId xmlns:a16="http://schemas.microsoft.com/office/drawing/2014/main" val="256306885"/>
                    </a:ext>
                  </a:extLst>
                </a:gridCol>
              </a:tblGrid>
              <a:tr h="4031632">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eBay</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FedEx</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Hershey</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Whole Foods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Apple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Goodyear</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Dell</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Supercuts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Rotten Tomatoes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Facebook</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Chanel</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Uber</a:t>
                      </a:r>
                      <a:endParaRPr lang="en-US" sz="2000" dirty="0">
                        <a:solidFill>
                          <a:srgbClr val="68AA3B"/>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Mayo Clinic</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Six Flags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Banana Republic</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Dr. Scholl’s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Solomon Ski</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Pfizer</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Home Depot</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Target</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United Airlines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Disney</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McDonald’s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Pottery Barn</a:t>
                      </a:r>
                      <a:endParaRPr lang="en-US" sz="2000" dirty="0">
                        <a:solidFill>
                          <a:srgbClr val="68AA3B"/>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Skype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Whirlpool</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Samsonite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Lego</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Winnebago</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Harrah’s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Cirque du Soleil</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Mattel</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Britney Spears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Oprah Winfrey</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Google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solidFill>
                            <a:srgbClr val="68AA3B"/>
                          </a:solidFill>
                          <a:effectLst/>
                          <a:latin typeface="+mn-lt"/>
                        </a:rPr>
                        <a:t>Comcast</a:t>
                      </a:r>
                      <a:endParaRPr lang="en-US" sz="2000" dirty="0">
                        <a:solidFill>
                          <a:srgbClr val="68AA3B"/>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060709"/>
                  </a:ext>
                </a:extLst>
              </a:tr>
            </a:tbl>
          </a:graphicData>
        </a:graphic>
      </p:graphicFrame>
      <p:sp>
        <p:nvSpPr>
          <p:cNvPr id="10" name="Rectangle 9">
            <a:extLst>
              <a:ext uri="{FF2B5EF4-FFF2-40B4-BE49-F238E27FC236}">
                <a16:creationId xmlns:a16="http://schemas.microsoft.com/office/drawing/2014/main" id="{D512FF3A-7E02-4B18-B3B9-AC9613B14640}"/>
              </a:ext>
            </a:extLst>
          </p:cNvPr>
          <p:cNvSpPr/>
          <p:nvPr/>
        </p:nvSpPr>
        <p:spPr>
          <a:xfrm>
            <a:off x="502487" y="6033683"/>
            <a:ext cx="7530860" cy="400110"/>
          </a:xfrm>
          <a:prstGeom prst="rect">
            <a:avLst/>
          </a:prstGeom>
        </p:spPr>
        <p:txBody>
          <a:bodyPr wrap="square">
            <a:spAutoFit/>
          </a:bodyPr>
          <a:lstStyle/>
          <a:p>
            <a:r>
              <a:rPr lang="en-US" sz="2000" dirty="0">
                <a:solidFill>
                  <a:schemeClr val="accent2"/>
                </a:solidFill>
              </a:rPr>
              <a:t>Brainstorm additional companies and don’t be limited by these!</a:t>
            </a:r>
          </a:p>
        </p:txBody>
      </p:sp>
    </p:spTree>
    <p:extLst>
      <p:ext uri="{BB962C8B-B14F-4D97-AF65-F5344CB8AC3E}">
        <p14:creationId xmlns:p14="http://schemas.microsoft.com/office/powerpoint/2010/main" val="2831583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01DE-5468-4186-81A9-34A192B7721C}"/>
              </a:ext>
            </a:extLst>
          </p:cNvPr>
          <p:cNvSpPr>
            <a:spLocks noGrp="1"/>
          </p:cNvSpPr>
          <p:nvPr>
            <p:ph type="title"/>
          </p:nvPr>
        </p:nvSpPr>
        <p:spPr>
          <a:xfrm>
            <a:off x="543464" y="567752"/>
            <a:ext cx="8272290" cy="678390"/>
          </a:xfrm>
        </p:spPr>
        <p:txBody>
          <a:bodyPr/>
          <a:lstStyle/>
          <a:p>
            <a:r>
              <a:rPr lang="en-US" dirty="0"/>
              <a:t>SCAMPER</a:t>
            </a:r>
          </a:p>
        </p:txBody>
      </p:sp>
      <p:sp>
        <p:nvSpPr>
          <p:cNvPr id="5" name="Rectangle 4">
            <a:extLst>
              <a:ext uri="{FF2B5EF4-FFF2-40B4-BE49-F238E27FC236}">
                <a16:creationId xmlns:a16="http://schemas.microsoft.com/office/drawing/2014/main" id="{F60E00FC-119D-49C1-B06A-0D0CFC6F2BC5}"/>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7" name="Rectangle: Rounded Corners 6">
            <a:extLst>
              <a:ext uri="{FF2B5EF4-FFF2-40B4-BE49-F238E27FC236}">
                <a16:creationId xmlns:a16="http://schemas.microsoft.com/office/drawing/2014/main" id="{8FD5B670-177D-4FD5-86A9-E7C7FFC9B501}"/>
              </a:ext>
            </a:extLst>
          </p:cNvPr>
          <p:cNvSpPr/>
          <p:nvPr/>
        </p:nvSpPr>
        <p:spPr bwMode="auto">
          <a:xfrm>
            <a:off x="3756908" y="20978"/>
            <a:ext cx="1716223" cy="499712"/>
          </a:xfrm>
          <a:prstGeom prst="roundRect">
            <a:avLst>
              <a:gd name="adj" fmla="val 14722"/>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Template: Brainstorming</a:t>
            </a:r>
          </a:p>
        </p:txBody>
      </p:sp>
      <p:graphicFrame>
        <p:nvGraphicFramePr>
          <p:cNvPr id="11" name="Content Placeholder 5">
            <a:extLst>
              <a:ext uri="{FF2B5EF4-FFF2-40B4-BE49-F238E27FC236}">
                <a16:creationId xmlns:a16="http://schemas.microsoft.com/office/drawing/2014/main" id="{F8B0D023-2E38-4CC4-A176-1EAE7520EF43}"/>
              </a:ext>
            </a:extLst>
          </p:cNvPr>
          <p:cNvGraphicFramePr>
            <a:graphicFrameLocks noGrp="1"/>
          </p:cNvGraphicFramePr>
          <p:nvPr>
            <p:ph idx="1"/>
            <p:extLst>
              <p:ext uri="{D42A27DB-BD31-4B8C-83A1-F6EECF244321}">
                <p14:modId xmlns:p14="http://schemas.microsoft.com/office/powerpoint/2010/main" val="2438494689"/>
              </p:ext>
            </p:extLst>
          </p:nvPr>
        </p:nvGraphicFramePr>
        <p:xfrm>
          <a:off x="444756" y="1520822"/>
          <a:ext cx="8340525" cy="4879108"/>
        </p:xfrm>
        <a:graphic>
          <a:graphicData uri="http://schemas.openxmlformats.org/drawingml/2006/table">
            <a:tbl>
              <a:tblPr bandRow="1">
                <a:tableStyleId>{69012ECD-51FC-41F1-AA8D-1B2483CD663E}</a:tableStyleId>
              </a:tblPr>
              <a:tblGrid>
                <a:gridCol w="2516037">
                  <a:extLst>
                    <a:ext uri="{9D8B030D-6E8A-4147-A177-3AD203B41FA5}">
                      <a16:colId xmlns:a16="http://schemas.microsoft.com/office/drawing/2014/main" val="884107023"/>
                    </a:ext>
                  </a:extLst>
                </a:gridCol>
                <a:gridCol w="5824488">
                  <a:extLst>
                    <a:ext uri="{9D8B030D-6E8A-4147-A177-3AD203B41FA5}">
                      <a16:colId xmlns:a16="http://schemas.microsoft.com/office/drawing/2014/main" val="3367341036"/>
                    </a:ext>
                  </a:extLst>
                </a:gridCol>
              </a:tblGrid>
              <a:tr h="692154">
                <a:tc>
                  <a:txBody>
                    <a:bodyPr/>
                    <a:lstStyle/>
                    <a:p>
                      <a:pPr marL="0" marR="0">
                        <a:lnSpc>
                          <a:spcPct val="107000"/>
                        </a:lnSpc>
                        <a:spcBef>
                          <a:spcPts val="0"/>
                        </a:spcBef>
                        <a:spcAft>
                          <a:spcPts val="0"/>
                        </a:spcAft>
                      </a:pPr>
                      <a:r>
                        <a:rPr lang="en-US" sz="2400" dirty="0">
                          <a:solidFill>
                            <a:srgbClr val="68AA3B"/>
                          </a:solidFill>
                          <a:effectLst/>
                          <a:latin typeface="+mj-lt"/>
                        </a:rPr>
                        <a:t>S = Substitute</a:t>
                      </a:r>
                      <a:endParaRPr lang="en-US" sz="2000" dirty="0">
                        <a:solidFill>
                          <a:srgbClr val="68AA3B"/>
                        </a:solidFill>
                        <a:effectLst/>
                        <a:latin typeface="+mj-lt"/>
                        <a:ea typeface="Calibri" panose="020F0502020204030204" pitchFamily="34" charset="0"/>
                        <a:cs typeface="Times New Roman" panose="02020603050405020304" pitchFamily="18" charset="0"/>
                      </a:endParaRPr>
                    </a:p>
                  </a:txBody>
                  <a:tcPr marL="55190" marR="55190" marT="0" marB="0" anchor="ctr"/>
                </a:tc>
                <a:tc>
                  <a:txBody>
                    <a:bodyPr/>
                    <a:lstStyle/>
                    <a:p>
                      <a:pPr marL="0" marR="0">
                        <a:lnSpc>
                          <a:spcPct val="107000"/>
                        </a:lnSpc>
                        <a:spcBef>
                          <a:spcPts val="0"/>
                        </a:spcBef>
                        <a:spcAft>
                          <a:spcPts val="0"/>
                        </a:spcAft>
                      </a:pPr>
                      <a:r>
                        <a:rPr lang="en-US" sz="1200" dirty="0">
                          <a:solidFill>
                            <a:schemeClr val="accent2"/>
                          </a:solidFill>
                          <a:effectLst/>
                        </a:rPr>
                        <a:t>Use different processes, components, elements, information, etc. as a substitute for what currently exists.  </a:t>
                      </a:r>
                    </a:p>
                    <a:p>
                      <a:pPr marL="0" marR="0">
                        <a:lnSpc>
                          <a:spcPct val="107000"/>
                        </a:lnSpc>
                        <a:spcBef>
                          <a:spcPts val="0"/>
                        </a:spcBef>
                        <a:spcAft>
                          <a:spcPts val="0"/>
                        </a:spcAft>
                      </a:pPr>
                      <a:r>
                        <a:rPr lang="en-US" sz="1200" b="1" dirty="0">
                          <a:solidFill>
                            <a:schemeClr val="accent2"/>
                          </a:solidFill>
                          <a:effectLst/>
                        </a:rPr>
                        <a:t>What could replace what’s there to vastly improve it?</a:t>
                      </a:r>
                    </a:p>
                  </a:txBody>
                  <a:tcPr marL="55190" marR="55190" marT="0" marB="0" anchor="ctr"/>
                </a:tc>
                <a:extLst>
                  <a:ext uri="{0D108BD9-81ED-4DB2-BD59-A6C34878D82A}">
                    <a16:rowId xmlns:a16="http://schemas.microsoft.com/office/drawing/2014/main" val="3916574538"/>
                  </a:ext>
                </a:extLst>
              </a:tr>
              <a:tr h="692154">
                <a:tc>
                  <a:txBody>
                    <a:bodyPr/>
                    <a:lstStyle/>
                    <a:p>
                      <a:pPr marL="0" marR="0">
                        <a:lnSpc>
                          <a:spcPct val="107000"/>
                        </a:lnSpc>
                        <a:spcBef>
                          <a:spcPts val="0"/>
                        </a:spcBef>
                        <a:spcAft>
                          <a:spcPts val="0"/>
                        </a:spcAft>
                      </a:pPr>
                      <a:r>
                        <a:rPr lang="en-US" sz="2400" dirty="0">
                          <a:solidFill>
                            <a:srgbClr val="68AA3B"/>
                          </a:solidFill>
                          <a:effectLst/>
                          <a:latin typeface="+mj-lt"/>
                        </a:rPr>
                        <a:t>C = Combine</a:t>
                      </a:r>
                      <a:endParaRPr lang="en-US" sz="2000" dirty="0">
                        <a:solidFill>
                          <a:srgbClr val="68AA3B"/>
                        </a:solidFill>
                        <a:effectLst/>
                        <a:latin typeface="+mj-lt"/>
                        <a:ea typeface="Calibri" panose="020F0502020204030204" pitchFamily="34" charset="0"/>
                        <a:cs typeface="Times New Roman" panose="02020603050405020304" pitchFamily="18" charset="0"/>
                      </a:endParaRPr>
                    </a:p>
                  </a:txBody>
                  <a:tcPr marL="55190" marR="55190" marT="0" marB="0" anchor="ctr"/>
                </a:tc>
                <a:tc>
                  <a:txBody>
                    <a:bodyPr/>
                    <a:lstStyle/>
                    <a:p>
                      <a:pPr marL="0" marR="0">
                        <a:lnSpc>
                          <a:spcPct val="107000"/>
                        </a:lnSpc>
                        <a:spcBef>
                          <a:spcPts val="0"/>
                        </a:spcBef>
                        <a:spcAft>
                          <a:spcPts val="0"/>
                        </a:spcAft>
                      </a:pPr>
                      <a:r>
                        <a:rPr lang="en-US" sz="1200" dirty="0">
                          <a:solidFill>
                            <a:schemeClr val="accent2"/>
                          </a:solidFill>
                          <a:effectLst/>
                        </a:rPr>
                        <a:t>Combine what exists with other processes, components, information, products, etc. to create something that’s better because it’s bundled or integrated.  </a:t>
                      </a:r>
                    </a:p>
                    <a:p>
                      <a:pPr marL="0" marR="0">
                        <a:lnSpc>
                          <a:spcPct val="107000"/>
                        </a:lnSpc>
                        <a:spcBef>
                          <a:spcPts val="0"/>
                        </a:spcBef>
                        <a:spcAft>
                          <a:spcPts val="0"/>
                        </a:spcAft>
                      </a:pPr>
                      <a:r>
                        <a:rPr lang="en-US" sz="1200" b="1" dirty="0">
                          <a:solidFill>
                            <a:schemeClr val="accent2"/>
                          </a:solidFill>
                          <a:effectLst/>
                        </a:rPr>
                        <a:t>Could it be made part of a bigger solution?</a:t>
                      </a:r>
                    </a:p>
                  </a:txBody>
                  <a:tcPr marL="55190" marR="55190" marT="0" marB="0" anchor="ctr"/>
                </a:tc>
                <a:extLst>
                  <a:ext uri="{0D108BD9-81ED-4DB2-BD59-A6C34878D82A}">
                    <a16:rowId xmlns:a16="http://schemas.microsoft.com/office/drawing/2014/main" val="2076348932"/>
                  </a:ext>
                </a:extLst>
              </a:tr>
              <a:tr h="692154">
                <a:tc>
                  <a:txBody>
                    <a:bodyPr/>
                    <a:lstStyle/>
                    <a:p>
                      <a:pPr marL="0" marR="0">
                        <a:lnSpc>
                          <a:spcPct val="107000"/>
                        </a:lnSpc>
                        <a:spcBef>
                          <a:spcPts val="0"/>
                        </a:spcBef>
                        <a:spcAft>
                          <a:spcPts val="0"/>
                        </a:spcAft>
                      </a:pPr>
                      <a:r>
                        <a:rPr lang="en-US" sz="2400" dirty="0">
                          <a:solidFill>
                            <a:srgbClr val="68AA3B"/>
                          </a:solidFill>
                          <a:effectLst/>
                          <a:latin typeface="+mj-lt"/>
                        </a:rPr>
                        <a:t>A = Adapt</a:t>
                      </a:r>
                      <a:endParaRPr lang="en-US" sz="2000" dirty="0">
                        <a:solidFill>
                          <a:srgbClr val="68AA3B"/>
                        </a:solidFill>
                        <a:effectLst/>
                        <a:latin typeface="+mj-lt"/>
                        <a:ea typeface="Calibri" panose="020F0502020204030204" pitchFamily="34" charset="0"/>
                        <a:cs typeface="Times New Roman" panose="02020603050405020304" pitchFamily="18" charset="0"/>
                      </a:endParaRPr>
                    </a:p>
                  </a:txBody>
                  <a:tcPr marL="55190" marR="55190" marT="0" marB="0" anchor="ctr"/>
                </a:tc>
                <a:tc>
                  <a:txBody>
                    <a:bodyPr/>
                    <a:lstStyle/>
                    <a:p>
                      <a:pPr marL="0" marR="0">
                        <a:lnSpc>
                          <a:spcPct val="107000"/>
                        </a:lnSpc>
                        <a:spcBef>
                          <a:spcPts val="0"/>
                        </a:spcBef>
                        <a:spcAft>
                          <a:spcPts val="0"/>
                        </a:spcAft>
                      </a:pPr>
                      <a:r>
                        <a:rPr lang="en-US" sz="1200" dirty="0">
                          <a:solidFill>
                            <a:schemeClr val="accent2"/>
                          </a:solidFill>
                          <a:effectLst/>
                        </a:rPr>
                        <a:t>Alter or change its function.  </a:t>
                      </a:r>
                    </a:p>
                    <a:p>
                      <a:pPr marL="0" marR="0">
                        <a:lnSpc>
                          <a:spcPct val="107000"/>
                        </a:lnSpc>
                        <a:spcBef>
                          <a:spcPts val="0"/>
                        </a:spcBef>
                        <a:spcAft>
                          <a:spcPts val="0"/>
                        </a:spcAft>
                      </a:pPr>
                      <a:r>
                        <a:rPr lang="en-US" sz="1200" b="1" dirty="0">
                          <a:solidFill>
                            <a:schemeClr val="accent2"/>
                          </a:solidFill>
                          <a:effectLst/>
                        </a:rPr>
                        <a:t>What can be modified and used in a different way?   </a:t>
                      </a:r>
                    </a:p>
                  </a:txBody>
                  <a:tcPr marL="55190" marR="55190" marT="0" marB="0" anchor="ctr"/>
                </a:tc>
                <a:extLst>
                  <a:ext uri="{0D108BD9-81ED-4DB2-BD59-A6C34878D82A}">
                    <a16:rowId xmlns:a16="http://schemas.microsoft.com/office/drawing/2014/main" val="330475524"/>
                  </a:ext>
                </a:extLst>
              </a:tr>
              <a:tr h="692154">
                <a:tc>
                  <a:txBody>
                    <a:bodyPr/>
                    <a:lstStyle/>
                    <a:p>
                      <a:pPr marL="0" marR="0">
                        <a:lnSpc>
                          <a:spcPct val="107000"/>
                        </a:lnSpc>
                        <a:spcBef>
                          <a:spcPts val="0"/>
                        </a:spcBef>
                        <a:spcAft>
                          <a:spcPts val="0"/>
                        </a:spcAft>
                      </a:pPr>
                      <a:r>
                        <a:rPr lang="en-US" sz="2400" dirty="0">
                          <a:solidFill>
                            <a:srgbClr val="68AA3B"/>
                          </a:solidFill>
                          <a:effectLst/>
                          <a:latin typeface="+mj-lt"/>
                        </a:rPr>
                        <a:t>M = Magnify</a:t>
                      </a:r>
                      <a:endParaRPr lang="en-US" sz="2000" dirty="0">
                        <a:solidFill>
                          <a:srgbClr val="68AA3B"/>
                        </a:solidFill>
                        <a:effectLst/>
                        <a:latin typeface="+mj-lt"/>
                        <a:ea typeface="Calibri" panose="020F0502020204030204" pitchFamily="34" charset="0"/>
                        <a:cs typeface="Times New Roman" panose="02020603050405020304" pitchFamily="18" charset="0"/>
                      </a:endParaRPr>
                    </a:p>
                  </a:txBody>
                  <a:tcPr marL="55190" marR="55190" marT="0" marB="0" anchor="ctr"/>
                </a:tc>
                <a:tc>
                  <a:txBody>
                    <a:bodyPr/>
                    <a:lstStyle/>
                    <a:p>
                      <a:pPr marL="0" marR="0">
                        <a:lnSpc>
                          <a:spcPct val="107000"/>
                        </a:lnSpc>
                        <a:spcBef>
                          <a:spcPts val="0"/>
                        </a:spcBef>
                        <a:spcAft>
                          <a:spcPts val="0"/>
                        </a:spcAft>
                      </a:pPr>
                      <a:r>
                        <a:rPr lang="en-US" sz="1200" dirty="0">
                          <a:solidFill>
                            <a:schemeClr val="accent2"/>
                          </a:solidFill>
                          <a:effectLst/>
                        </a:rPr>
                        <a:t>Increase or reduce what exists, or the attributes of what exists, in its overall scale and scope.  </a:t>
                      </a:r>
                    </a:p>
                    <a:p>
                      <a:pPr marL="0" marR="0">
                        <a:lnSpc>
                          <a:spcPct val="107000"/>
                        </a:lnSpc>
                        <a:spcBef>
                          <a:spcPts val="0"/>
                        </a:spcBef>
                        <a:spcAft>
                          <a:spcPts val="0"/>
                        </a:spcAft>
                      </a:pPr>
                      <a:r>
                        <a:rPr lang="en-US" sz="1200" b="1" dirty="0">
                          <a:solidFill>
                            <a:schemeClr val="accent2"/>
                          </a:solidFill>
                          <a:effectLst/>
                        </a:rPr>
                        <a:t>What happens if you dramatically increase its size, shape, tone, frequency, height, etc.?</a:t>
                      </a:r>
                    </a:p>
                  </a:txBody>
                  <a:tcPr marL="55190" marR="55190" marT="0" marB="0" anchor="ctr"/>
                </a:tc>
                <a:extLst>
                  <a:ext uri="{0D108BD9-81ED-4DB2-BD59-A6C34878D82A}">
                    <a16:rowId xmlns:a16="http://schemas.microsoft.com/office/drawing/2014/main" val="4038322417"/>
                  </a:ext>
                </a:extLst>
              </a:tr>
              <a:tr h="672063">
                <a:tc>
                  <a:txBody>
                    <a:bodyPr/>
                    <a:lstStyle/>
                    <a:p>
                      <a:pPr marL="0" marR="0">
                        <a:lnSpc>
                          <a:spcPct val="107000"/>
                        </a:lnSpc>
                        <a:spcBef>
                          <a:spcPts val="0"/>
                        </a:spcBef>
                        <a:spcAft>
                          <a:spcPts val="0"/>
                        </a:spcAft>
                      </a:pPr>
                      <a:r>
                        <a:rPr lang="en-US" sz="2400" dirty="0">
                          <a:solidFill>
                            <a:srgbClr val="68AA3B"/>
                          </a:solidFill>
                          <a:effectLst/>
                          <a:latin typeface="+mj-lt"/>
                        </a:rPr>
                        <a:t>P = Put to Other Uses</a:t>
                      </a:r>
                      <a:endParaRPr lang="en-US" sz="2000" dirty="0">
                        <a:solidFill>
                          <a:srgbClr val="68AA3B"/>
                        </a:solidFill>
                        <a:effectLst/>
                        <a:latin typeface="+mj-lt"/>
                        <a:ea typeface="Calibri" panose="020F0502020204030204" pitchFamily="34" charset="0"/>
                        <a:cs typeface="Times New Roman" panose="02020603050405020304" pitchFamily="18" charset="0"/>
                      </a:endParaRPr>
                    </a:p>
                  </a:txBody>
                  <a:tcPr marL="55190" marR="55190" marT="0" marB="0" anchor="ctr"/>
                </a:tc>
                <a:tc>
                  <a:txBody>
                    <a:bodyPr/>
                    <a:lstStyle/>
                    <a:p>
                      <a:pPr marL="0" marR="0">
                        <a:lnSpc>
                          <a:spcPct val="107000"/>
                        </a:lnSpc>
                        <a:spcBef>
                          <a:spcPts val="0"/>
                        </a:spcBef>
                        <a:spcAft>
                          <a:spcPts val="0"/>
                        </a:spcAft>
                      </a:pPr>
                      <a:r>
                        <a:rPr lang="en-US" sz="1200" dirty="0">
                          <a:solidFill>
                            <a:schemeClr val="accent2"/>
                          </a:solidFill>
                          <a:effectLst/>
                        </a:rPr>
                        <a:t>Use what exists as something for which it wasn’t originally intended.  </a:t>
                      </a:r>
                    </a:p>
                    <a:p>
                      <a:pPr marL="0" marR="0">
                        <a:lnSpc>
                          <a:spcPct val="107000"/>
                        </a:lnSpc>
                        <a:spcBef>
                          <a:spcPts val="0"/>
                        </a:spcBef>
                        <a:spcAft>
                          <a:spcPts val="0"/>
                        </a:spcAft>
                      </a:pPr>
                      <a:r>
                        <a:rPr lang="en-US" sz="1200" b="1" dirty="0">
                          <a:solidFill>
                            <a:schemeClr val="accent2"/>
                          </a:solidFill>
                          <a:effectLst/>
                        </a:rPr>
                        <a:t>What else can it be used for?</a:t>
                      </a:r>
                    </a:p>
                  </a:txBody>
                  <a:tcPr marL="55190" marR="55190" marT="0" marB="0" anchor="ctr"/>
                </a:tc>
                <a:extLst>
                  <a:ext uri="{0D108BD9-81ED-4DB2-BD59-A6C34878D82A}">
                    <a16:rowId xmlns:a16="http://schemas.microsoft.com/office/drawing/2014/main" val="1751569034"/>
                  </a:ext>
                </a:extLst>
              </a:tr>
              <a:tr h="692154">
                <a:tc>
                  <a:txBody>
                    <a:bodyPr/>
                    <a:lstStyle/>
                    <a:p>
                      <a:pPr marL="0" marR="0">
                        <a:lnSpc>
                          <a:spcPct val="107000"/>
                        </a:lnSpc>
                        <a:spcBef>
                          <a:spcPts val="0"/>
                        </a:spcBef>
                        <a:spcAft>
                          <a:spcPts val="0"/>
                        </a:spcAft>
                      </a:pPr>
                      <a:r>
                        <a:rPr lang="en-US" sz="2400" dirty="0">
                          <a:solidFill>
                            <a:srgbClr val="68AA3B"/>
                          </a:solidFill>
                          <a:effectLst/>
                          <a:latin typeface="+mj-lt"/>
                        </a:rPr>
                        <a:t>E = Eliminate</a:t>
                      </a:r>
                      <a:endParaRPr lang="en-US" sz="2000" dirty="0">
                        <a:solidFill>
                          <a:srgbClr val="68AA3B"/>
                        </a:solidFill>
                        <a:effectLst/>
                        <a:latin typeface="+mj-lt"/>
                        <a:ea typeface="Calibri" panose="020F0502020204030204" pitchFamily="34" charset="0"/>
                        <a:cs typeface="Times New Roman" panose="02020603050405020304" pitchFamily="18" charset="0"/>
                      </a:endParaRPr>
                    </a:p>
                  </a:txBody>
                  <a:tcPr marL="55190" marR="55190" marT="0" marB="0" anchor="ctr"/>
                </a:tc>
                <a:tc>
                  <a:txBody>
                    <a:bodyPr/>
                    <a:lstStyle/>
                    <a:p>
                      <a:pPr marL="0" marR="0">
                        <a:lnSpc>
                          <a:spcPct val="107000"/>
                        </a:lnSpc>
                        <a:spcBef>
                          <a:spcPts val="0"/>
                        </a:spcBef>
                        <a:spcAft>
                          <a:spcPts val="0"/>
                        </a:spcAft>
                      </a:pPr>
                      <a:r>
                        <a:rPr lang="en-US" sz="1200" dirty="0">
                          <a:solidFill>
                            <a:schemeClr val="accent2"/>
                          </a:solidFill>
                          <a:effectLst/>
                        </a:rPr>
                        <a:t>Eliminate features or attributes in ways that make it simpler, less complex, smaller, lighter, etc.  </a:t>
                      </a:r>
                    </a:p>
                    <a:p>
                      <a:pPr marL="0" marR="0">
                        <a:lnSpc>
                          <a:spcPct val="107000"/>
                        </a:lnSpc>
                        <a:spcBef>
                          <a:spcPts val="0"/>
                        </a:spcBef>
                        <a:spcAft>
                          <a:spcPts val="0"/>
                        </a:spcAft>
                      </a:pPr>
                      <a:r>
                        <a:rPr lang="en-US" sz="1200" b="1" dirty="0">
                          <a:solidFill>
                            <a:schemeClr val="accent2"/>
                          </a:solidFill>
                          <a:effectLst/>
                        </a:rPr>
                        <a:t>What can you remove that actually improves things?</a:t>
                      </a:r>
                    </a:p>
                  </a:txBody>
                  <a:tcPr marL="55190" marR="55190" marT="0" marB="0" anchor="ctr"/>
                </a:tc>
                <a:extLst>
                  <a:ext uri="{0D108BD9-81ED-4DB2-BD59-A6C34878D82A}">
                    <a16:rowId xmlns:a16="http://schemas.microsoft.com/office/drawing/2014/main" val="4121455070"/>
                  </a:ext>
                </a:extLst>
              </a:tr>
              <a:tr h="669507">
                <a:tc>
                  <a:txBody>
                    <a:bodyPr/>
                    <a:lstStyle/>
                    <a:p>
                      <a:pPr marL="0" marR="0">
                        <a:lnSpc>
                          <a:spcPct val="107000"/>
                        </a:lnSpc>
                        <a:spcBef>
                          <a:spcPts val="0"/>
                        </a:spcBef>
                        <a:spcAft>
                          <a:spcPts val="0"/>
                        </a:spcAft>
                      </a:pPr>
                      <a:r>
                        <a:rPr lang="en-US" sz="2400" dirty="0">
                          <a:solidFill>
                            <a:srgbClr val="68AA3B"/>
                          </a:solidFill>
                          <a:effectLst/>
                          <a:latin typeface="+mj-lt"/>
                        </a:rPr>
                        <a:t>R = Reverse</a:t>
                      </a:r>
                      <a:endParaRPr lang="en-US" sz="2000" dirty="0">
                        <a:solidFill>
                          <a:srgbClr val="68AA3B"/>
                        </a:solidFill>
                        <a:effectLst/>
                        <a:latin typeface="+mj-lt"/>
                        <a:ea typeface="Calibri" panose="020F0502020204030204" pitchFamily="34" charset="0"/>
                        <a:cs typeface="Times New Roman" panose="02020603050405020304" pitchFamily="18" charset="0"/>
                      </a:endParaRPr>
                    </a:p>
                  </a:txBody>
                  <a:tcPr marL="55190" marR="55190" marT="0" marB="0" anchor="ctr"/>
                </a:tc>
                <a:tc>
                  <a:txBody>
                    <a:bodyPr/>
                    <a:lstStyle/>
                    <a:p>
                      <a:pPr marL="0" marR="0">
                        <a:lnSpc>
                          <a:spcPct val="107000"/>
                        </a:lnSpc>
                        <a:spcBef>
                          <a:spcPts val="0"/>
                        </a:spcBef>
                        <a:spcAft>
                          <a:spcPts val="0"/>
                        </a:spcAft>
                      </a:pPr>
                      <a:r>
                        <a:rPr lang="en-US" sz="1200" dirty="0">
                          <a:solidFill>
                            <a:schemeClr val="accent2"/>
                          </a:solidFill>
                          <a:effectLst/>
                        </a:rPr>
                        <a:t>Reverse the order of things or put things in a different sequence.  </a:t>
                      </a:r>
                    </a:p>
                    <a:p>
                      <a:pPr marL="0" marR="0">
                        <a:lnSpc>
                          <a:spcPct val="107000"/>
                        </a:lnSpc>
                        <a:spcBef>
                          <a:spcPts val="0"/>
                        </a:spcBef>
                        <a:spcAft>
                          <a:spcPts val="0"/>
                        </a:spcAft>
                      </a:pPr>
                      <a:r>
                        <a:rPr lang="en-US" sz="1200" b="1" dirty="0">
                          <a:solidFill>
                            <a:schemeClr val="accent2"/>
                          </a:solidFill>
                          <a:effectLst/>
                        </a:rPr>
                        <a:t>How can you move things around to add value or create improvements?</a:t>
                      </a:r>
                      <a:endParaRPr lang="en-US"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5190" marR="55190" marT="0" marB="0" anchor="ctr"/>
                </a:tc>
                <a:extLst>
                  <a:ext uri="{0D108BD9-81ED-4DB2-BD59-A6C34878D82A}">
                    <a16:rowId xmlns:a16="http://schemas.microsoft.com/office/drawing/2014/main" val="393977936"/>
                  </a:ext>
                </a:extLst>
              </a:tr>
            </a:tbl>
          </a:graphicData>
        </a:graphic>
      </p:graphicFrame>
    </p:spTree>
    <p:extLst>
      <p:ext uri="{BB962C8B-B14F-4D97-AF65-F5344CB8AC3E}">
        <p14:creationId xmlns:p14="http://schemas.microsoft.com/office/powerpoint/2010/main" val="1763305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0E00FC-119D-49C1-B06A-0D0CFC6F2BC5}"/>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7B8E01DE-5468-4186-81A9-34A192B7721C}"/>
              </a:ext>
            </a:extLst>
          </p:cNvPr>
          <p:cNvSpPr>
            <a:spLocks noGrp="1"/>
          </p:cNvSpPr>
          <p:nvPr>
            <p:ph type="title"/>
          </p:nvPr>
        </p:nvSpPr>
        <p:spPr>
          <a:xfrm>
            <a:off x="523336" y="537934"/>
            <a:ext cx="8292418" cy="678390"/>
          </a:xfrm>
        </p:spPr>
        <p:txBody>
          <a:bodyPr/>
          <a:lstStyle/>
          <a:p>
            <a:r>
              <a:rPr lang="en-US" dirty="0"/>
              <a:t>Criteria for Prioritization </a:t>
            </a:r>
            <a:endParaRPr lang="en-US" dirty="0">
              <a:solidFill>
                <a:schemeClr val="accent4"/>
              </a:solidFill>
            </a:endParaRPr>
          </a:p>
        </p:txBody>
      </p:sp>
      <p:sp>
        <p:nvSpPr>
          <p:cNvPr id="8" name="Rectangle: Rounded Corners 7">
            <a:extLst>
              <a:ext uri="{FF2B5EF4-FFF2-40B4-BE49-F238E27FC236}">
                <a16:creationId xmlns:a16="http://schemas.microsoft.com/office/drawing/2014/main" id="{5BEB891A-563E-43C3-BC47-A821A4574264}"/>
              </a:ext>
            </a:extLst>
          </p:cNvPr>
          <p:cNvSpPr/>
          <p:nvPr/>
        </p:nvSpPr>
        <p:spPr bwMode="auto">
          <a:xfrm>
            <a:off x="3756908" y="20978"/>
            <a:ext cx="1716223" cy="499712"/>
          </a:xfrm>
          <a:prstGeom prst="roundRect">
            <a:avLst>
              <a:gd name="adj" fmla="val 14722"/>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Template: Prioritization</a:t>
            </a:r>
          </a:p>
        </p:txBody>
      </p:sp>
      <p:sp>
        <p:nvSpPr>
          <p:cNvPr id="7" name="Rectangle 6">
            <a:extLst>
              <a:ext uri="{FF2B5EF4-FFF2-40B4-BE49-F238E27FC236}">
                <a16:creationId xmlns:a16="http://schemas.microsoft.com/office/drawing/2014/main" id="{4C398A61-FC42-4BD1-8638-5875CE41B7B0}"/>
              </a:ext>
            </a:extLst>
          </p:cNvPr>
          <p:cNvSpPr/>
          <p:nvPr/>
        </p:nvSpPr>
        <p:spPr>
          <a:xfrm>
            <a:off x="431320" y="1660885"/>
            <a:ext cx="7944929" cy="4093428"/>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rPr>
              <a:t>Strategic Fit: </a:t>
            </a:r>
            <a:r>
              <a:rPr lang="en-US" sz="1600" dirty="0">
                <a:solidFill>
                  <a:srgbClr val="646464"/>
                </a:solidFill>
                <a:latin typeface="Franklin Gothic Medium Cond" panose="020B0606030402020204" pitchFamily="34" charset="0"/>
                <a:ea typeface="Calibri" panose="020F0502020204030204" pitchFamily="34" charset="0"/>
                <a:cs typeface="Times New Roman" panose="02020603050405020304" pitchFamily="18" charset="0"/>
              </a:rPr>
              <a:t>level of fit with corporate vision and growth strategy </a:t>
            </a:r>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rPr>
              <a:t>Customer Value: </a:t>
            </a:r>
            <a:r>
              <a:rPr lang="en-US" sz="1600" dirty="0">
                <a:solidFill>
                  <a:srgbClr val="646464"/>
                </a:solidFill>
                <a:latin typeface="Franklin Gothic Medium Cond" panose="020B0606030402020204" pitchFamily="34" charset="0"/>
                <a:ea typeface="Calibri" panose="020F0502020204030204" pitchFamily="34" charset="0"/>
                <a:cs typeface="Times New Roman" panose="02020603050405020304" pitchFamily="18" charset="0"/>
              </a:rPr>
              <a:t>level of value that adds to the customer/solves the customer problem</a:t>
            </a:r>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rPr>
              <a:t>Revenue or ROI: </a:t>
            </a:r>
            <a:r>
              <a:rPr lang="en-US" sz="1600" dirty="0">
                <a:solidFill>
                  <a:srgbClr val="646464"/>
                </a:solidFill>
                <a:latin typeface="Franklin Gothic Medium Cond" panose="020B0606030402020204" pitchFamily="34" charset="0"/>
                <a:ea typeface="Calibri" panose="020F0502020204030204" pitchFamily="34" charset="0"/>
                <a:cs typeface="Times New Roman" panose="02020603050405020304" pitchFamily="18" charset="0"/>
              </a:rPr>
              <a:t>potential revenue for the company/return on investment</a:t>
            </a:r>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rPr>
              <a:t>‘WOW’ Factor: </a:t>
            </a:r>
            <a:r>
              <a:rPr lang="en-US" sz="1600" dirty="0">
                <a:solidFill>
                  <a:srgbClr val="646464"/>
                </a:solidFill>
                <a:latin typeface="Franklin Gothic Medium Cond" panose="020B0606030402020204" pitchFamily="34" charset="0"/>
                <a:ea typeface="Calibri" panose="020F0502020204030204" pitchFamily="34" charset="0"/>
                <a:cs typeface="Times New Roman" panose="02020603050405020304" pitchFamily="18" charset="0"/>
              </a:rPr>
              <a:t>potential for generating positive surprise or emotion to customers ‘Wow!’</a:t>
            </a:r>
            <a:endParaRPr lang="en-US" sz="28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rPr>
              <a:t>Feasibility: </a:t>
            </a:r>
            <a:r>
              <a:rPr lang="en-US" sz="1600" dirty="0">
                <a:solidFill>
                  <a:srgbClr val="646464"/>
                </a:solidFill>
                <a:latin typeface="Franklin Gothic Medium Cond" panose="020B0606030402020204" pitchFamily="34" charset="0"/>
                <a:ea typeface="Calibri" panose="020F0502020204030204" pitchFamily="34" charset="0"/>
                <a:cs typeface="Times New Roman" panose="02020603050405020304" pitchFamily="18" charset="0"/>
              </a:rPr>
              <a:t>level of confidence to develop this solution</a:t>
            </a:r>
            <a:endParaRPr lang="en-US" sz="2000" dirty="0">
              <a:solidFill>
                <a:srgbClr val="68AA3B"/>
              </a:solidFill>
              <a:latin typeface="Franklin Gothic Medium Cond" panose="020B06060304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6662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0E00FC-119D-49C1-B06A-0D0CFC6F2BC5}"/>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7B8E01DE-5468-4186-81A9-34A192B7721C}"/>
              </a:ext>
            </a:extLst>
          </p:cNvPr>
          <p:cNvSpPr>
            <a:spLocks noGrp="1"/>
          </p:cNvSpPr>
          <p:nvPr>
            <p:ph type="title"/>
          </p:nvPr>
        </p:nvSpPr>
        <p:spPr>
          <a:xfrm>
            <a:off x="523336" y="537934"/>
            <a:ext cx="8292418" cy="678390"/>
          </a:xfrm>
        </p:spPr>
        <p:txBody>
          <a:bodyPr/>
          <a:lstStyle/>
          <a:p>
            <a:r>
              <a:rPr lang="en-US" dirty="0"/>
              <a:t>Prioritized List of Ideas</a:t>
            </a:r>
          </a:p>
        </p:txBody>
      </p:sp>
      <p:graphicFrame>
        <p:nvGraphicFramePr>
          <p:cNvPr id="3" name="Table 2">
            <a:extLst>
              <a:ext uri="{FF2B5EF4-FFF2-40B4-BE49-F238E27FC236}">
                <a16:creationId xmlns:a16="http://schemas.microsoft.com/office/drawing/2014/main" id="{2D429534-196F-4A41-A40D-DA3E608FA9B6}"/>
              </a:ext>
            </a:extLst>
          </p:cNvPr>
          <p:cNvGraphicFramePr>
            <a:graphicFrameLocks noGrp="1"/>
          </p:cNvGraphicFramePr>
          <p:nvPr>
            <p:extLst>
              <p:ext uri="{D42A27DB-BD31-4B8C-83A1-F6EECF244321}">
                <p14:modId xmlns:p14="http://schemas.microsoft.com/office/powerpoint/2010/main" val="615988304"/>
              </p:ext>
            </p:extLst>
          </p:nvPr>
        </p:nvGraphicFramePr>
        <p:xfrm>
          <a:off x="546339" y="1889185"/>
          <a:ext cx="8051321" cy="4601714"/>
        </p:xfrm>
        <a:graphic>
          <a:graphicData uri="http://schemas.openxmlformats.org/drawingml/2006/table">
            <a:tbl>
              <a:tblPr firstRow="1" bandRow="1">
                <a:tableStyleId>{5C22544A-7EE6-4342-B048-85BDC9FD1C3A}</a:tableStyleId>
              </a:tblPr>
              <a:tblGrid>
                <a:gridCol w="710242">
                  <a:extLst>
                    <a:ext uri="{9D8B030D-6E8A-4147-A177-3AD203B41FA5}">
                      <a16:colId xmlns:a16="http://schemas.microsoft.com/office/drawing/2014/main" val="3960701355"/>
                    </a:ext>
                  </a:extLst>
                </a:gridCol>
                <a:gridCol w="1250830">
                  <a:extLst>
                    <a:ext uri="{9D8B030D-6E8A-4147-A177-3AD203B41FA5}">
                      <a16:colId xmlns:a16="http://schemas.microsoft.com/office/drawing/2014/main" val="1524378245"/>
                    </a:ext>
                  </a:extLst>
                </a:gridCol>
                <a:gridCol w="6090249">
                  <a:extLst>
                    <a:ext uri="{9D8B030D-6E8A-4147-A177-3AD203B41FA5}">
                      <a16:colId xmlns:a16="http://schemas.microsoft.com/office/drawing/2014/main" val="3555447434"/>
                    </a:ext>
                  </a:extLst>
                </a:gridCol>
              </a:tblGrid>
              <a:tr h="353978">
                <a:tc>
                  <a:txBody>
                    <a:bodyPr/>
                    <a:lstStyle/>
                    <a:p>
                      <a:endParaRPr lang="en-US" sz="1600" dirty="0"/>
                    </a:p>
                  </a:txBody>
                  <a:tcPr/>
                </a:tc>
                <a:tc>
                  <a:txBody>
                    <a:bodyPr/>
                    <a:lstStyle/>
                    <a:p>
                      <a:r>
                        <a:rPr lang="en-US" sz="1600" dirty="0"/>
                        <a:t># of Votes</a:t>
                      </a:r>
                    </a:p>
                  </a:txBody>
                  <a:tcPr/>
                </a:tc>
                <a:tc>
                  <a:txBody>
                    <a:bodyPr/>
                    <a:lstStyle/>
                    <a:p>
                      <a:r>
                        <a:rPr lang="en-US" sz="1600" dirty="0"/>
                        <a:t>Idea</a:t>
                      </a:r>
                    </a:p>
                  </a:txBody>
                  <a:tcPr/>
                </a:tc>
                <a:extLst>
                  <a:ext uri="{0D108BD9-81ED-4DB2-BD59-A6C34878D82A}">
                    <a16:rowId xmlns:a16="http://schemas.microsoft.com/office/drawing/2014/main" val="2064263000"/>
                  </a:ext>
                </a:extLst>
              </a:tr>
              <a:tr h="353978">
                <a:tc>
                  <a:txBody>
                    <a:bodyPr/>
                    <a:lstStyle/>
                    <a:p>
                      <a:r>
                        <a:rPr lang="en-US" sz="1600" dirty="0"/>
                        <a:t>1</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34689922"/>
                  </a:ext>
                </a:extLst>
              </a:tr>
              <a:tr h="353978">
                <a:tc>
                  <a:txBody>
                    <a:bodyPr/>
                    <a:lstStyle/>
                    <a:p>
                      <a:r>
                        <a:rPr lang="en-US" sz="1600" dirty="0"/>
                        <a:t>2</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997593740"/>
                  </a:ext>
                </a:extLst>
              </a:tr>
              <a:tr h="353978">
                <a:tc>
                  <a:txBody>
                    <a:bodyPr/>
                    <a:lstStyle/>
                    <a:p>
                      <a:r>
                        <a:rPr lang="en-US" sz="1600" dirty="0"/>
                        <a:t>3</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402682792"/>
                  </a:ext>
                </a:extLst>
              </a:tr>
              <a:tr h="353978">
                <a:tc>
                  <a:txBody>
                    <a:bodyPr/>
                    <a:lstStyle/>
                    <a:p>
                      <a:r>
                        <a:rPr lang="en-US" sz="1600" dirty="0"/>
                        <a:t>4</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592015960"/>
                  </a:ext>
                </a:extLst>
              </a:tr>
              <a:tr h="353978">
                <a:tc>
                  <a:txBody>
                    <a:bodyPr/>
                    <a:lstStyle/>
                    <a:p>
                      <a:r>
                        <a:rPr lang="en-US" sz="1600" dirty="0"/>
                        <a:t>5</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065812333"/>
                  </a:ext>
                </a:extLst>
              </a:tr>
              <a:tr h="353978">
                <a:tc>
                  <a:txBody>
                    <a:bodyPr/>
                    <a:lstStyle/>
                    <a:p>
                      <a:r>
                        <a:rPr lang="en-US" sz="1600" dirty="0"/>
                        <a:t>6</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401251293"/>
                  </a:ext>
                </a:extLst>
              </a:tr>
              <a:tr h="353978">
                <a:tc>
                  <a:txBody>
                    <a:bodyPr/>
                    <a:lstStyle/>
                    <a:p>
                      <a:r>
                        <a:rPr lang="en-US" sz="1600" dirty="0"/>
                        <a:t>7</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041200008"/>
                  </a:ext>
                </a:extLst>
              </a:tr>
              <a:tr h="353978">
                <a:tc>
                  <a:txBody>
                    <a:bodyPr/>
                    <a:lstStyle/>
                    <a:p>
                      <a:r>
                        <a:rPr lang="en-US" sz="1600" dirty="0"/>
                        <a:t>8</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65795751"/>
                  </a:ext>
                </a:extLst>
              </a:tr>
              <a:tr h="353978">
                <a:tc>
                  <a:txBody>
                    <a:bodyPr/>
                    <a:lstStyle/>
                    <a:p>
                      <a:r>
                        <a:rPr lang="en-US" sz="1600" dirty="0"/>
                        <a:t>9</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211603988"/>
                  </a:ext>
                </a:extLst>
              </a:tr>
              <a:tr h="353978">
                <a:tc>
                  <a:txBody>
                    <a:bodyPr/>
                    <a:lstStyle/>
                    <a:p>
                      <a:r>
                        <a:rPr lang="en-US" sz="1600" dirty="0"/>
                        <a:t>10</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108003679"/>
                  </a:ext>
                </a:extLst>
              </a:tr>
              <a:tr h="353978">
                <a:tc>
                  <a:txBody>
                    <a:bodyPr/>
                    <a:lstStyle/>
                    <a:p>
                      <a:r>
                        <a:rPr lang="en-US" sz="1600" dirty="0"/>
                        <a:t>…</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171795229"/>
                  </a:ext>
                </a:extLst>
              </a:tr>
              <a:tr h="353978">
                <a:tc>
                  <a:txBody>
                    <a:bodyPr/>
                    <a:lstStyle/>
                    <a:p>
                      <a:r>
                        <a:rPr lang="en-US" sz="1600" dirty="0"/>
                        <a:t>N</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539769678"/>
                  </a:ext>
                </a:extLst>
              </a:tr>
            </a:tbl>
          </a:graphicData>
        </a:graphic>
      </p:graphicFrame>
      <p:sp>
        <p:nvSpPr>
          <p:cNvPr id="22" name="Rectangle 21">
            <a:extLst>
              <a:ext uri="{FF2B5EF4-FFF2-40B4-BE49-F238E27FC236}">
                <a16:creationId xmlns:a16="http://schemas.microsoft.com/office/drawing/2014/main" id="{D9F3EDDB-459E-4D9D-AE24-B794EA7F5C10}"/>
              </a:ext>
            </a:extLst>
          </p:cNvPr>
          <p:cNvSpPr/>
          <p:nvPr/>
        </p:nvSpPr>
        <p:spPr>
          <a:xfrm>
            <a:off x="454874" y="1147091"/>
            <a:ext cx="8360880" cy="584775"/>
          </a:xfrm>
          <a:prstGeom prst="rect">
            <a:avLst/>
          </a:prstGeom>
        </p:spPr>
        <p:txBody>
          <a:bodyPr wrap="square">
            <a:spAutoFit/>
          </a:bodyPr>
          <a:lstStyle/>
          <a:p>
            <a:r>
              <a:rPr lang="en-US" sz="1600" dirty="0">
                <a:solidFill>
                  <a:schemeClr val="accent2"/>
                </a:solidFill>
                <a:latin typeface="Franklin Gothic Medium Cond" panose="020B0606030402020204" pitchFamily="34" charset="0"/>
                <a:cs typeface="Times New Roman" panose="02020603050405020304" pitchFamily="18" charset="0"/>
              </a:rPr>
              <a:t>Customer Problem: _________________________________________________________</a:t>
            </a:r>
          </a:p>
          <a:p>
            <a:r>
              <a:rPr lang="en-US" sz="1600" dirty="0">
                <a:solidFill>
                  <a:schemeClr val="accent2"/>
                </a:solidFill>
                <a:latin typeface="Franklin Gothic Medium Cond" panose="020B0606030402020204" pitchFamily="34" charset="0"/>
                <a:cs typeface="Times New Roman" panose="02020603050405020304" pitchFamily="18" charset="0"/>
              </a:rPr>
              <a:t>Date: _________________</a:t>
            </a:r>
          </a:p>
        </p:txBody>
      </p:sp>
      <p:sp>
        <p:nvSpPr>
          <p:cNvPr id="8" name="Rectangle: Rounded Corners 7">
            <a:extLst>
              <a:ext uri="{FF2B5EF4-FFF2-40B4-BE49-F238E27FC236}">
                <a16:creationId xmlns:a16="http://schemas.microsoft.com/office/drawing/2014/main" id="{5BEB891A-563E-43C3-BC47-A821A4574264}"/>
              </a:ext>
            </a:extLst>
          </p:cNvPr>
          <p:cNvSpPr/>
          <p:nvPr/>
        </p:nvSpPr>
        <p:spPr bwMode="auto">
          <a:xfrm>
            <a:off x="3756908" y="20978"/>
            <a:ext cx="1716223" cy="499712"/>
          </a:xfrm>
          <a:prstGeom prst="roundRect">
            <a:avLst>
              <a:gd name="adj" fmla="val 14722"/>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Template: Prioritization</a:t>
            </a:r>
          </a:p>
        </p:txBody>
      </p:sp>
    </p:spTree>
    <p:extLst>
      <p:ext uri="{BB962C8B-B14F-4D97-AF65-F5344CB8AC3E}">
        <p14:creationId xmlns:p14="http://schemas.microsoft.com/office/powerpoint/2010/main" val="658994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01DE-5468-4186-81A9-34A192B7721C}"/>
              </a:ext>
            </a:extLst>
          </p:cNvPr>
          <p:cNvSpPr>
            <a:spLocks noGrp="1"/>
          </p:cNvSpPr>
          <p:nvPr>
            <p:ph type="title"/>
          </p:nvPr>
        </p:nvSpPr>
        <p:spPr>
          <a:xfrm>
            <a:off x="523336" y="332139"/>
            <a:ext cx="8292418" cy="678390"/>
          </a:xfrm>
        </p:spPr>
        <p:txBody>
          <a:bodyPr/>
          <a:lstStyle/>
          <a:p>
            <a:r>
              <a:rPr lang="en-US" dirty="0"/>
              <a:t>Concept Writing</a:t>
            </a:r>
          </a:p>
        </p:txBody>
      </p:sp>
      <p:sp>
        <p:nvSpPr>
          <p:cNvPr id="5" name="Rectangle 4">
            <a:extLst>
              <a:ext uri="{FF2B5EF4-FFF2-40B4-BE49-F238E27FC236}">
                <a16:creationId xmlns:a16="http://schemas.microsoft.com/office/drawing/2014/main" id="{F60E00FC-119D-49C1-B06A-0D0CFC6F2BC5}"/>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44" name="Rectangle: Rounded Corners 43">
            <a:extLst>
              <a:ext uri="{FF2B5EF4-FFF2-40B4-BE49-F238E27FC236}">
                <a16:creationId xmlns:a16="http://schemas.microsoft.com/office/drawing/2014/main" id="{758603DA-4FF3-4152-8087-7312CECADEAB}"/>
              </a:ext>
            </a:extLst>
          </p:cNvPr>
          <p:cNvSpPr/>
          <p:nvPr/>
        </p:nvSpPr>
        <p:spPr bwMode="auto">
          <a:xfrm>
            <a:off x="3756908" y="20978"/>
            <a:ext cx="1716223" cy="499712"/>
          </a:xfrm>
          <a:prstGeom prst="roundRect">
            <a:avLst>
              <a:gd name="adj" fmla="val 14722"/>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Template: </a:t>
            </a:r>
            <a:br>
              <a:rPr kumimoji="0" lang="en-US" sz="1600" i="0" u="none" strike="noStrike" cap="none" normalizeH="0" baseline="0" dirty="0">
                <a:ln>
                  <a:noFill/>
                </a:ln>
                <a:solidFill>
                  <a:schemeClr val="bg1"/>
                </a:solidFill>
                <a:effectLst/>
                <a:latin typeface="Franklin Gothic Medium Cond" panose="020B0606030402020204" pitchFamily="34" charset="0"/>
              </a:rPr>
            </a:br>
            <a:r>
              <a:rPr kumimoji="0" lang="en-US" sz="1600" i="0" u="none" strike="noStrike" cap="none" normalizeH="0" baseline="0" dirty="0">
                <a:ln>
                  <a:noFill/>
                </a:ln>
                <a:solidFill>
                  <a:schemeClr val="bg1"/>
                </a:solidFill>
                <a:effectLst/>
                <a:latin typeface="Franklin Gothic Medium Cond" panose="020B0606030402020204" pitchFamily="34" charset="0"/>
              </a:rPr>
              <a:t>Rapid Prototyping</a:t>
            </a:r>
          </a:p>
        </p:txBody>
      </p:sp>
      <p:graphicFrame>
        <p:nvGraphicFramePr>
          <p:cNvPr id="43" name="Table 42">
            <a:extLst>
              <a:ext uri="{FF2B5EF4-FFF2-40B4-BE49-F238E27FC236}">
                <a16:creationId xmlns:a16="http://schemas.microsoft.com/office/drawing/2014/main" id="{0D591AF3-3AF9-40AA-A11B-D350520D459E}"/>
              </a:ext>
            </a:extLst>
          </p:cNvPr>
          <p:cNvGraphicFramePr>
            <a:graphicFrameLocks noGrp="1"/>
          </p:cNvGraphicFramePr>
          <p:nvPr>
            <p:extLst>
              <p:ext uri="{D42A27DB-BD31-4B8C-83A1-F6EECF244321}">
                <p14:modId xmlns:p14="http://schemas.microsoft.com/office/powerpoint/2010/main" val="797133017"/>
              </p:ext>
            </p:extLst>
          </p:nvPr>
        </p:nvGraphicFramePr>
        <p:xfrm>
          <a:off x="541802" y="1101838"/>
          <a:ext cx="8162251" cy="5566414"/>
        </p:xfrm>
        <a:graphic>
          <a:graphicData uri="http://schemas.openxmlformats.org/drawingml/2006/table">
            <a:tbl>
              <a:tblPr bandRow="1">
                <a:tableStyleId>{5940675A-B579-460E-94D1-54222C63F5DA}</a:tableStyleId>
              </a:tblPr>
              <a:tblGrid>
                <a:gridCol w="2529198">
                  <a:extLst>
                    <a:ext uri="{9D8B030D-6E8A-4147-A177-3AD203B41FA5}">
                      <a16:colId xmlns:a16="http://schemas.microsoft.com/office/drawing/2014/main" val="1852835009"/>
                    </a:ext>
                  </a:extLst>
                </a:gridCol>
                <a:gridCol w="5633053">
                  <a:extLst>
                    <a:ext uri="{9D8B030D-6E8A-4147-A177-3AD203B41FA5}">
                      <a16:colId xmlns:a16="http://schemas.microsoft.com/office/drawing/2014/main" val="3624130079"/>
                    </a:ext>
                  </a:extLst>
                </a:gridCol>
              </a:tblGrid>
              <a:tr h="329379">
                <a:tc>
                  <a:txBody>
                    <a:bodyPr/>
                    <a:lstStyle/>
                    <a:p>
                      <a:pPr marL="0" marR="0">
                        <a:lnSpc>
                          <a:spcPct val="107000"/>
                        </a:lnSpc>
                        <a:spcBef>
                          <a:spcPts val="0"/>
                        </a:spcBef>
                        <a:spcAft>
                          <a:spcPts val="0"/>
                        </a:spcAft>
                      </a:pPr>
                      <a:r>
                        <a:rPr lang="en-US" sz="1100" b="0" dirty="0">
                          <a:solidFill>
                            <a:srgbClr val="68AA3B"/>
                          </a:solidFill>
                          <a:effectLst/>
                          <a:latin typeface="+mj-lt"/>
                        </a:rPr>
                        <a:t>Concept Name</a:t>
                      </a:r>
                    </a:p>
                    <a:p>
                      <a:pPr marL="0" marR="0">
                        <a:lnSpc>
                          <a:spcPct val="107000"/>
                        </a:lnSpc>
                        <a:spcBef>
                          <a:spcPts val="0"/>
                        </a:spcBef>
                        <a:spcAft>
                          <a:spcPts val="0"/>
                        </a:spcAft>
                      </a:pPr>
                      <a:endParaRPr lang="en-US" sz="1100" b="0" dirty="0">
                        <a:solidFill>
                          <a:srgbClr val="68AA3B"/>
                        </a:solidFill>
                        <a:effectLst/>
                        <a:latin typeface="+mj-lt"/>
                        <a:ea typeface="Calibri" panose="020F0502020204030204" pitchFamily="34" charset="0"/>
                        <a:cs typeface="Times New Roman" panose="02020603050405020304" pitchFamily="18" charset="0"/>
                      </a:endParaRPr>
                    </a:p>
                  </a:txBody>
                  <a:tcPr marL="41711" marR="41711" marT="0" marB="0">
                    <a:solidFill>
                      <a:schemeClr val="bg1"/>
                    </a:solidFill>
                  </a:tcPr>
                </a:tc>
                <a:tc>
                  <a:txBody>
                    <a:bodyPr/>
                    <a:lstStyle/>
                    <a:p>
                      <a:pPr marL="0" marR="0">
                        <a:lnSpc>
                          <a:spcPct val="107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711" marR="41711" marT="0" marB="0">
                    <a:solidFill>
                      <a:schemeClr val="bg1"/>
                    </a:solidFill>
                  </a:tcPr>
                </a:tc>
                <a:extLst>
                  <a:ext uri="{0D108BD9-81ED-4DB2-BD59-A6C34878D82A}">
                    <a16:rowId xmlns:a16="http://schemas.microsoft.com/office/drawing/2014/main" val="3916382285"/>
                  </a:ext>
                </a:extLst>
              </a:tr>
              <a:tr h="566619">
                <a:tc>
                  <a:txBody>
                    <a:bodyPr/>
                    <a:lstStyle/>
                    <a:p>
                      <a:pPr marL="0" marR="0" algn="l" defTabSz="914400" rtl="0" eaLnBrk="1" latinLnBrk="0" hangingPunct="1">
                        <a:lnSpc>
                          <a:spcPct val="107000"/>
                        </a:lnSpc>
                        <a:spcBef>
                          <a:spcPts val="0"/>
                        </a:spcBef>
                        <a:spcAft>
                          <a:spcPts val="0"/>
                        </a:spcAft>
                      </a:pPr>
                      <a:r>
                        <a:rPr lang="en-US" sz="1100" b="0" kern="1200" dirty="0">
                          <a:solidFill>
                            <a:srgbClr val="68AA3B"/>
                          </a:solidFill>
                          <a:effectLst/>
                          <a:latin typeface="+mj-lt"/>
                          <a:ea typeface="+mn-ea"/>
                          <a:cs typeface="+mn-cs"/>
                        </a:rPr>
                        <a:t>Description </a:t>
                      </a:r>
                    </a:p>
                    <a:p>
                      <a:pPr marL="0" marR="0">
                        <a:lnSpc>
                          <a:spcPct val="107000"/>
                        </a:lnSpc>
                        <a:spcBef>
                          <a:spcPts val="0"/>
                        </a:spcBef>
                        <a:spcAft>
                          <a:spcPts val="0"/>
                        </a:spcAft>
                      </a:pPr>
                      <a:r>
                        <a:rPr lang="en-US" sz="900" b="0" dirty="0">
                          <a:solidFill>
                            <a:schemeClr val="accent2"/>
                          </a:solidFill>
                          <a:effectLst/>
                          <a:latin typeface="+mn-lt"/>
                        </a:rPr>
                        <a:t>(Brief 3-5 bullet point description of product, service, process, or experience, including what it is, how it’s used, or how it works)</a:t>
                      </a:r>
                      <a:endParaRPr lang="en-US" sz="900" b="0" dirty="0">
                        <a:solidFill>
                          <a:schemeClr val="accent2"/>
                        </a:solidFill>
                        <a:effectLst/>
                        <a:latin typeface="+mn-lt"/>
                        <a:ea typeface="Calibri" panose="020F0502020204030204" pitchFamily="34" charset="0"/>
                        <a:cs typeface="Times New Roman" panose="02020603050405020304" pitchFamily="18" charset="0"/>
                      </a:endParaRPr>
                    </a:p>
                  </a:txBody>
                  <a:tcPr marL="41711" marR="41711" marT="0" marB="0">
                    <a:solidFill>
                      <a:schemeClr val="bg1"/>
                    </a:solidFill>
                  </a:tcPr>
                </a:tc>
                <a:tc>
                  <a:txBody>
                    <a:bodyPr/>
                    <a:lstStyle/>
                    <a:p>
                      <a:pPr marL="0" marR="0">
                        <a:lnSpc>
                          <a:spcPct val="107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711" marR="41711" marT="0" marB="0">
                    <a:solidFill>
                      <a:schemeClr val="bg1"/>
                    </a:solidFill>
                  </a:tcPr>
                </a:tc>
                <a:extLst>
                  <a:ext uri="{0D108BD9-81ED-4DB2-BD59-A6C34878D82A}">
                    <a16:rowId xmlns:a16="http://schemas.microsoft.com/office/drawing/2014/main" val="2804478754"/>
                  </a:ext>
                </a:extLst>
              </a:tr>
              <a:tr h="566619">
                <a:tc>
                  <a:txBody>
                    <a:bodyPr/>
                    <a:lstStyle/>
                    <a:p>
                      <a:pPr marL="0" marR="0">
                        <a:lnSpc>
                          <a:spcPct val="107000"/>
                        </a:lnSpc>
                        <a:spcBef>
                          <a:spcPts val="0"/>
                        </a:spcBef>
                        <a:spcAft>
                          <a:spcPts val="0"/>
                        </a:spcAft>
                      </a:pPr>
                      <a:r>
                        <a:rPr lang="en-US" sz="1100" b="0" kern="1200" dirty="0">
                          <a:solidFill>
                            <a:srgbClr val="68AA3B"/>
                          </a:solidFill>
                          <a:effectLst/>
                          <a:latin typeface="+mj-lt"/>
                          <a:ea typeface="+mn-ea"/>
                          <a:cs typeface="+mn-cs"/>
                        </a:rPr>
                        <a:t>Problems &amp; Needs</a:t>
                      </a:r>
                    </a:p>
                    <a:p>
                      <a:pPr marL="0" marR="0">
                        <a:lnSpc>
                          <a:spcPct val="107000"/>
                        </a:lnSpc>
                        <a:spcBef>
                          <a:spcPts val="0"/>
                        </a:spcBef>
                        <a:spcAft>
                          <a:spcPts val="0"/>
                        </a:spcAft>
                      </a:pPr>
                      <a:r>
                        <a:rPr lang="en-US" sz="900" b="0" dirty="0">
                          <a:solidFill>
                            <a:schemeClr val="accent2"/>
                          </a:solidFill>
                          <a:effectLst/>
                          <a:latin typeface="+mn-lt"/>
                        </a:rPr>
                        <a:t>(Bullet point list of the 2-3 problems that the idea solves or the unmet needs it addresses)</a:t>
                      </a:r>
                    </a:p>
                    <a:p>
                      <a:pPr marL="0" marR="0">
                        <a:lnSpc>
                          <a:spcPct val="107000"/>
                        </a:lnSpc>
                        <a:spcBef>
                          <a:spcPts val="0"/>
                        </a:spcBef>
                        <a:spcAft>
                          <a:spcPts val="0"/>
                        </a:spcAft>
                      </a:pPr>
                      <a:endParaRPr lang="en-US" sz="900" b="0" dirty="0">
                        <a:solidFill>
                          <a:schemeClr val="accent2"/>
                        </a:solidFill>
                        <a:effectLst/>
                        <a:latin typeface="+mn-lt"/>
                        <a:ea typeface="Calibri" panose="020F0502020204030204" pitchFamily="34" charset="0"/>
                        <a:cs typeface="Times New Roman" panose="02020603050405020304" pitchFamily="18" charset="0"/>
                      </a:endParaRPr>
                    </a:p>
                  </a:txBody>
                  <a:tcPr marL="41711" marR="41711" marT="0" marB="0">
                    <a:solidFill>
                      <a:schemeClr val="bg1"/>
                    </a:solidFill>
                  </a:tcPr>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711" marR="41711" marT="0" marB="0">
                    <a:solidFill>
                      <a:schemeClr val="bg1"/>
                    </a:solidFill>
                  </a:tcPr>
                </a:tc>
                <a:extLst>
                  <a:ext uri="{0D108BD9-81ED-4DB2-BD59-A6C34878D82A}">
                    <a16:rowId xmlns:a16="http://schemas.microsoft.com/office/drawing/2014/main" val="3926955382"/>
                  </a:ext>
                </a:extLst>
              </a:tr>
              <a:tr h="566619">
                <a:tc>
                  <a:txBody>
                    <a:bodyPr/>
                    <a:lstStyle/>
                    <a:p>
                      <a:pPr marL="0" marR="0">
                        <a:lnSpc>
                          <a:spcPct val="107000"/>
                        </a:lnSpc>
                        <a:spcBef>
                          <a:spcPts val="0"/>
                        </a:spcBef>
                        <a:spcAft>
                          <a:spcPts val="0"/>
                        </a:spcAft>
                      </a:pPr>
                      <a:r>
                        <a:rPr lang="en-US" sz="1100" b="0" kern="1200" dirty="0">
                          <a:solidFill>
                            <a:srgbClr val="68AA3B"/>
                          </a:solidFill>
                          <a:effectLst/>
                          <a:latin typeface="+mj-lt"/>
                          <a:ea typeface="+mn-ea"/>
                          <a:cs typeface="+mn-cs"/>
                        </a:rPr>
                        <a:t>Benefit Statement </a:t>
                      </a:r>
                    </a:p>
                    <a:p>
                      <a:pPr marL="0" marR="0">
                        <a:lnSpc>
                          <a:spcPct val="107000"/>
                        </a:lnSpc>
                        <a:spcBef>
                          <a:spcPts val="0"/>
                        </a:spcBef>
                        <a:spcAft>
                          <a:spcPts val="0"/>
                        </a:spcAft>
                      </a:pPr>
                      <a:r>
                        <a:rPr lang="en-US" sz="900" b="0" dirty="0">
                          <a:solidFill>
                            <a:schemeClr val="accent2"/>
                          </a:solidFill>
                          <a:effectLst/>
                          <a:latin typeface="+mn-lt"/>
                        </a:rPr>
                        <a:t>(Pithy one-line summary of the most important customer, member, club, or organizational benefit.  What’s the ultimate benefit of this idea?)</a:t>
                      </a:r>
                      <a:endParaRPr lang="en-US" sz="900" b="0" dirty="0">
                        <a:solidFill>
                          <a:schemeClr val="accent2"/>
                        </a:solidFill>
                        <a:effectLst/>
                        <a:latin typeface="+mn-lt"/>
                        <a:ea typeface="Calibri" panose="020F0502020204030204" pitchFamily="34" charset="0"/>
                        <a:cs typeface="Times New Roman" panose="02020603050405020304" pitchFamily="18" charset="0"/>
                      </a:endParaRPr>
                    </a:p>
                  </a:txBody>
                  <a:tcPr marL="41711" marR="41711" marT="0" marB="0">
                    <a:solidFill>
                      <a:schemeClr val="bg1"/>
                    </a:solidFill>
                  </a:tcPr>
                </a:tc>
                <a:tc>
                  <a:txBody>
                    <a:bodyPr/>
                    <a:lstStyle/>
                    <a:p>
                      <a:pPr marL="0" marR="0">
                        <a:lnSpc>
                          <a:spcPct val="107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711" marR="41711" marT="0" marB="0">
                    <a:solidFill>
                      <a:schemeClr val="bg1"/>
                    </a:solidFill>
                  </a:tcPr>
                </a:tc>
                <a:extLst>
                  <a:ext uri="{0D108BD9-81ED-4DB2-BD59-A6C34878D82A}">
                    <a16:rowId xmlns:a16="http://schemas.microsoft.com/office/drawing/2014/main" val="2590487162"/>
                  </a:ext>
                </a:extLst>
              </a:tr>
              <a:tr h="566619">
                <a:tc>
                  <a:txBody>
                    <a:bodyPr/>
                    <a:lstStyle/>
                    <a:p>
                      <a:pPr marL="0" marR="0">
                        <a:lnSpc>
                          <a:spcPct val="107000"/>
                        </a:lnSpc>
                        <a:spcBef>
                          <a:spcPts val="0"/>
                        </a:spcBef>
                        <a:spcAft>
                          <a:spcPts val="0"/>
                        </a:spcAft>
                      </a:pPr>
                      <a:r>
                        <a:rPr lang="en-US" sz="1100" b="0" kern="1200" dirty="0">
                          <a:solidFill>
                            <a:srgbClr val="68AA3B"/>
                          </a:solidFill>
                          <a:effectLst/>
                          <a:latin typeface="+mj-lt"/>
                          <a:ea typeface="+mn-ea"/>
                          <a:cs typeface="+mn-cs"/>
                        </a:rPr>
                        <a:t>Insights </a:t>
                      </a:r>
                    </a:p>
                    <a:p>
                      <a:pPr marL="0" marR="0">
                        <a:lnSpc>
                          <a:spcPct val="107000"/>
                        </a:lnSpc>
                        <a:spcBef>
                          <a:spcPts val="0"/>
                        </a:spcBef>
                        <a:spcAft>
                          <a:spcPts val="0"/>
                        </a:spcAft>
                      </a:pPr>
                      <a:r>
                        <a:rPr lang="en-US" sz="900" b="0" dirty="0">
                          <a:solidFill>
                            <a:schemeClr val="accent2"/>
                          </a:solidFill>
                          <a:effectLst/>
                          <a:latin typeface="+mn-lt"/>
                        </a:rPr>
                        <a:t>(List of the key customer, member, club, or other insights that underlie and support the idea. How do you know that it is of real value?)</a:t>
                      </a:r>
                      <a:endParaRPr lang="en-US" sz="900" b="0" dirty="0">
                        <a:solidFill>
                          <a:schemeClr val="accent2"/>
                        </a:solidFill>
                        <a:effectLst/>
                        <a:latin typeface="+mn-lt"/>
                        <a:ea typeface="Calibri" panose="020F0502020204030204" pitchFamily="34" charset="0"/>
                        <a:cs typeface="Times New Roman" panose="02020603050405020304" pitchFamily="18" charset="0"/>
                      </a:endParaRPr>
                    </a:p>
                  </a:txBody>
                  <a:tcPr marL="41711" marR="41711" marT="0" marB="0">
                    <a:solidFill>
                      <a:schemeClr val="bg1"/>
                    </a:solidFill>
                  </a:tcPr>
                </a:tc>
                <a:tc>
                  <a:txBody>
                    <a:bodyPr/>
                    <a:lstStyle/>
                    <a:p>
                      <a:pPr marL="0" marR="0">
                        <a:lnSpc>
                          <a:spcPct val="107000"/>
                        </a:lnSpc>
                        <a:spcBef>
                          <a:spcPts val="0"/>
                        </a:spcBef>
                        <a:spcAft>
                          <a:spcPts val="0"/>
                        </a:spcAft>
                      </a:pPr>
                      <a:r>
                        <a:rPr lang="en-US" sz="700">
                          <a:effectLst/>
                        </a:rPr>
                        <a:t> </a:t>
                      </a:r>
                    </a:p>
                    <a:p>
                      <a:pPr marL="0" marR="0">
                        <a:lnSpc>
                          <a:spcPct val="107000"/>
                        </a:lnSpc>
                        <a:spcBef>
                          <a:spcPts val="0"/>
                        </a:spcBef>
                        <a:spcAft>
                          <a:spcPts val="0"/>
                        </a:spcAft>
                      </a:pPr>
                      <a:r>
                        <a:rPr lang="en-US" sz="700">
                          <a:effectLst/>
                        </a:rPr>
                        <a:t> </a:t>
                      </a:r>
                    </a:p>
                    <a:p>
                      <a:pPr marL="0" marR="0">
                        <a:lnSpc>
                          <a:spcPct val="107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711" marR="41711" marT="0" marB="0">
                    <a:solidFill>
                      <a:schemeClr val="bg1"/>
                    </a:solidFill>
                  </a:tcPr>
                </a:tc>
                <a:extLst>
                  <a:ext uri="{0D108BD9-81ED-4DB2-BD59-A6C34878D82A}">
                    <a16:rowId xmlns:a16="http://schemas.microsoft.com/office/drawing/2014/main" val="1167314503"/>
                  </a:ext>
                </a:extLst>
              </a:tr>
              <a:tr h="587288">
                <a:tc>
                  <a:txBody>
                    <a:bodyPr/>
                    <a:lstStyle/>
                    <a:p>
                      <a:pPr marL="0" marR="0">
                        <a:lnSpc>
                          <a:spcPct val="107000"/>
                        </a:lnSpc>
                        <a:spcBef>
                          <a:spcPts val="0"/>
                        </a:spcBef>
                        <a:spcAft>
                          <a:spcPts val="0"/>
                        </a:spcAft>
                      </a:pPr>
                      <a:r>
                        <a:rPr lang="en-US" sz="1100" b="0" kern="1200" dirty="0">
                          <a:solidFill>
                            <a:srgbClr val="68AA3B"/>
                          </a:solidFill>
                          <a:effectLst/>
                          <a:latin typeface="+mj-lt"/>
                          <a:ea typeface="+mn-ea"/>
                          <a:cs typeface="+mn-cs"/>
                        </a:rPr>
                        <a:t>Resource Requirements </a:t>
                      </a:r>
                    </a:p>
                    <a:p>
                      <a:pPr marL="0" marR="0">
                        <a:lnSpc>
                          <a:spcPct val="107000"/>
                        </a:lnSpc>
                        <a:spcBef>
                          <a:spcPts val="0"/>
                        </a:spcBef>
                        <a:spcAft>
                          <a:spcPts val="0"/>
                        </a:spcAft>
                      </a:pPr>
                      <a:r>
                        <a:rPr lang="en-US" sz="900" b="0" dirty="0">
                          <a:solidFill>
                            <a:schemeClr val="accent2"/>
                          </a:solidFill>
                          <a:effectLst/>
                          <a:latin typeface="+mn-lt"/>
                        </a:rPr>
                        <a:t>(General assessment of what may be needed to implement the idea in its full form. Consider  people, money, and time)</a:t>
                      </a:r>
                      <a:endParaRPr lang="en-US" sz="900" b="0" dirty="0">
                        <a:solidFill>
                          <a:schemeClr val="accent2"/>
                        </a:solidFill>
                        <a:effectLst/>
                        <a:latin typeface="+mn-lt"/>
                        <a:ea typeface="Calibri" panose="020F0502020204030204" pitchFamily="34" charset="0"/>
                        <a:cs typeface="Times New Roman" panose="02020603050405020304" pitchFamily="18" charset="0"/>
                      </a:endParaRPr>
                    </a:p>
                  </a:txBody>
                  <a:tcPr marL="41711" marR="41711" marT="0" marB="0">
                    <a:solidFill>
                      <a:schemeClr val="bg1"/>
                    </a:solidFill>
                  </a:tcPr>
                </a:tc>
                <a:tc>
                  <a:txBody>
                    <a:bodyPr/>
                    <a:lstStyle/>
                    <a:p>
                      <a:pPr marL="0" marR="0">
                        <a:lnSpc>
                          <a:spcPct val="107000"/>
                        </a:lnSpc>
                        <a:spcBef>
                          <a:spcPts val="0"/>
                        </a:spcBef>
                        <a:spcAft>
                          <a:spcPts val="0"/>
                        </a:spcAft>
                      </a:pPr>
                      <a:r>
                        <a:rPr lang="en-US" sz="700">
                          <a:effectLst/>
                        </a:rPr>
                        <a:t> </a:t>
                      </a:r>
                    </a:p>
                    <a:p>
                      <a:pPr marL="0" marR="0">
                        <a:lnSpc>
                          <a:spcPct val="107000"/>
                        </a:lnSpc>
                        <a:spcBef>
                          <a:spcPts val="0"/>
                        </a:spcBef>
                        <a:spcAft>
                          <a:spcPts val="0"/>
                        </a:spcAft>
                      </a:pPr>
                      <a:r>
                        <a:rPr lang="en-US" sz="700">
                          <a:effectLst/>
                        </a:rPr>
                        <a:t> </a:t>
                      </a:r>
                    </a:p>
                    <a:p>
                      <a:pPr marL="0" marR="0">
                        <a:lnSpc>
                          <a:spcPct val="107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711" marR="41711" marT="0" marB="0">
                    <a:solidFill>
                      <a:schemeClr val="bg1"/>
                    </a:solidFill>
                  </a:tcPr>
                </a:tc>
                <a:extLst>
                  <a:ext uri="{0D108BD9-81ED-4DB2-BD59-A6C34878D82A}">
                    <a16:rowId xmlns:a16="http://schemas.microsoft.com/office/drawing/2014/main" val="1012963589"/>
                  </a:ext>
                </a:extLst>
              </a:tr>
              <a:tr h="566619">
                <a:tc>
                  <a:txBody>
                    <a:bodyPr/>
                    <a:lstStyle/>
                    <a:p>
                      <a:pPr marL="0" marR="0" algn="l" defTabSz="914400" rtl="0" eaLnBrk="1" latinLnBrk="0" hangingPunct="1">
                        <a:lnSpc>
                          <a:spcPct val="107000"/>
                        </a:lnSpc>
                        <a:spcBef>
                          <a:spcPts val="0"/>
                        </a:spcBef>
                        <a:spcAft>
                          <a:spcPts val="0"/>
                        </a:spcAft>
                      </a:pPr>
                      <a:r>
                        <a:rPr lang="en-US" sz="1100" b="0" kern="1200" dirty="0">
                          <a:solidFill>
                            <a:srgbClr val="68AA3B"/>
                          </a:solidFill>
                          <a:effectLst/>
                          <a:latin typeface="+mj-lt"/>
                          <a:ea typeface="+mn-ea"/>
                          <a:cs typeface="+mn-cs"/>
                        </a:rPr>
                        <a:t>Capabilities </a:t>
                      </a:r>
                    </a:p>
                    <a:p>
                      <a:pPr marL="0" marR="0">
                        <a:lnSpc>
                          <a:spcPct val="107000"/>
                        </a:lnSpc>
                        <a:spcBef>
                          <a:spcPts val="0"/>
                        </a:spcBef>
                        <a:spcAft>
                          <a:spcPts val="0"/>
                        </a:spcAft>
                      </a:pPr>
                      <a:r>
                        <a:rPr lang="en-US" sz="900" b="0" dirty="0">
                          <a:solidFill>
                            <a:schemeClr val="accent2"/>
                          </a:solidFill>
                          <a:effectLst/>
                          <a:latin typeface="+mn-lt"/>
                        </a:rPr>
                        <a:t>(List of existing processes, technologies, or other assets that can be applied for this idea)</a:t>
                      </a:r>
                    </a:p>
                    <a:p>
                      <a:pPr marL="0" marR="0">
                        <a:lnSpc>
                          <a:spcPct val="107000"/>
                        </a:lnSpc>
                        <a:spcBef>
                          <a:spcPts val="0"/>
                        </a:spcBef>
                        <a:spcAft>
                          <a:spcPts val="0"/>
                        </a:spcAft>
                      </a:pPr>
                      <a:endParaRPr lang="en-US" sz="900" b="0" dirty="0">
                        <a:solidFill>
                          <a:schemeClr val="accent2"/>
                        </a:solidFill>
                        <a:effectLst/>
                        <a:latin typeface="+mn-lt"/>
                        <a:ea typeface="Calibri" panose="020F0502020204030204" pitchFamily="34" charset="0"/>
                        <a:cs typeface="Times New Roman" panose="02020603050405020304" pitchFamily="18" charset="0"/>
                      </a:endParaRPr>
                    </a:p>
                  </a:txBody>
                  <a:tcPr marL="41711" marR="41711" marT="0" marB="0">
                    <a:solidFill>
                      <a:schemeClr val="bg1"/>
                    </a:solidFill>
                  </a:tcPr>
                </a:tc>
                <a:tc>
                  <a:txBody>
                    <a:bodyPr/>
                    <a:lstStyle/>
                    <a:p>
                      <a:pPr marL="0" marR="0">
                        <a:lnSpc>
                          <a:spcPct val="107000"/>
                        </a:lnSpc>
                        <a:spcBef>
                          <a:spcPts val="0"/>
                        </a:spcBef>
                        <a:spcAft>
                          <a:spcPts val="0"/>
                        </a:spcAft>
                      </a:pPr>
                      <a:r>
                        <a:rPr lang="en-US" sz="700">
                          <a:effectLst/>
                        </a:rPr>
                        <a:t> </a:t>
                      </a:r>
                    </a:p>
                    <a:p>
                      <a:pPr marL="0" marR="0">
                        <a:lnSpc>
                          <a:spcPct val="107000"/>
                        </a:lnSpc>
                        <a:spcBef>
                          <a:spcPts val="0"/>
                        </a:spcBef>
                        <a:spcAft>
                          <a:spcPts val="0"/>
                        </a:spcAft>
                      </a:pPr>
                      <a:r>
                        <a:rPr lang="en-US" sz="700">
                          <a:effectLst/>
                        </a:rPr>
                        <a:t> </a:t>
                      </a:r>
                    </a:p>
                    <a:p>
                      <a:pPr marL="0" marR="0">
                        <a:lnSpc>
                          <a:spcPct val="107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711" marR="41711" marT="0" marB="0">
                    <a:solidFill>
                      <a:schemeClr val="bg1"/>
                    </a:solidFill>
                  </a:tcPr>
                </a:tc>
                <a:extLst>
                  <a:ext uri="{0D108BD9-81ED-4DB2-BD59-A6C34878D82A}">
                    <a16:rowId xmlns:a16="http://schemas.microsoft.com/office/drawing/2014/main" val="1520977406"/>
                  </a:ext>
                </a:extLst>
              </a:tr>
              <a:tr h="566619">
                <a:tc>
                  <a:txBody>
                    <a:bodyPr/>
                    <a:lstStyle/>
                    <a:p>
                      <a:pPr marL="0" marR="0" algn="l" defTabSz="914400" rtl="0" eaLnBrk="1" latinLnBrk="0" hangingPunct="1">
                        <a:lnSpc>
                          <a:spcPct val="107000"/>
                        </a:lnSpc>
                        <a:spcBef>
                          <a:spcPts val="0"/>
                        </a:spcBef>
                        <a:spcAft>
                          <a:spcPts val="0"/>
                        </a:spcAft>
                      </a:pPr>
                      <a:r>
                        <a:rPr lang="en-US" sz="1100" b="0" kern="1200" dirty="0">
                          <a:solidFill>
                            <a:srgbClr val="68AA3B"/>
                          </a:solidFill>
                          <a:effectLst/>
                          <a:latin typeface="+mj-lt"/>
                          <a:ea typeface="+mn-ea"/>
                          <a:cs typeface="+mn-cs"/>
                        </a:rPr>
                        <a:t>Risk Factors</a:t>
                      </a:r>
                    </a:p>
                    <a:p>
                      <a:pPr marL="0" marR="0">
                        <a:lnSpc>
                          <a:spcPct val="107000"/>
                        </a:lnSpc>
                        <a:spcBef>
                          <a:spcPts val="0"/>
                        </a:spcBef>
                        <a:spcAft>
                          <a:spcPts val="0"/>
                        </a:spcAft>
                      </a:pPr>
                      <a:r>
                        <a:rPr lang="en-US" sz="900" b="0" dirty="0">
                          <a:solidFill>
                            <a:schemeClr val="accent2"/>
                          </a:solidFill>
                          <a:effectLst/>
                          <a:latin typeface="+mn-lt"/>
                        </a:rPr>
                        <a:t>(List of 2-3 risks involved in implementing the idea. What could be the biggest barriers or stumbling blocks?)</a:t>
                      </a:r>
                      <a:endParaRPr lang="en-US" sz="900" b="0" dirty="0">
                        <a:solidFill>
                          <a:schemeClr val="accent2"/>
                        </a:solidFill>
                        <a:effectLst/>
                        <a:latin typeface="+mn-lt"/>
                        <a:ea typeface="Calibri" panose="020F0502020204030204" pitchFamily="34" charset="0"/>
                        <a:cs typeface="Times New Roman" panose="02020603050405020304" pitchFamily="18" charset="0"/>
                      </a:endParaRPr>
                    </a:p>
                  </a:txBody>
                  <a:tcPr marL="41711" marR="41711" marT="0" marB="0">
                    <a:solidFill>
                      <a:schemeClr val="bg1"/>
                    </a:solidFill>
                  </a:tcPr>
                </a:tc>
                <a:tc>
                  <a:txBody>
                    <a:bodyPr/>
                    <a:lstStyle/>
                    <a:p>
                      <a:pPr marL="0" marR="0">
                        <a:lnSpc>
                          <a:spcPct val="107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711" marR="41711" marT="0" marB="0">
                    <a:solidFill>
                      <a:schemeClr val="bg1"/>
                    </a:solidFill>
                  </a:tcPr>
                </a:tc>
                <a:extLst>
                  <a:ext uri="{0D108BD9-81ED-4DB2-BD59-A6C34878D82A}">
                    <a16:rowId xmlns:a16="http://schemas.microsoft.com/office/drawing/2014/main" val="3890950091"/>
                  </a:ext>
                </a:extLst>
              </a:tr>
              <a:tr h="566619">
                <a:tc>
                  <a:txBody>
                    <a:bodyPr/>
                    <a:lstStyle/>
                    <a:p>
                      <a:pPr marL="0" marR="0" algn="l" defTabSz="914400" rtl="0" eaLnBrk="1" latinLnBrk="0" hangingPunct="1">
                        <a:lnSpc>
                          <a:spcPct val="107000"/>
                        </a:lnSpc>
                        <a:spcBef>
                          <a:spcPts val="0"/>
                        </a:spcBef>
                        <a:spcAft>
                          <a:spcPts val="0"/>
                        </a:spcAft>
                      </a:pPr>
                      <a:r>
                        <a:rPr lang="en-US" sz="1100" b="0" kern="1200" dirty="0">
                          <a:solidFill>
                            <a:srgbClr val="68AA3B"/>
                          </a:solidFill>
                          <a:effectLst/>
                          <a:latin typeface="+mj-lt"/>
                          <a:ea typeface="+mn-ea"/>
                          <a:cs typeface="+mn-cs"/>
                        </a:rPr>
                        <a:t>Gaps</a:t>
                      </a:r>
                    </a:p>
                    <a:p>
                      <a:pPr marL="0" marR="0">
                        <a:lnSpc>
                          <a:spcPct val="107000"/>
                        </a:lnSpc>
                        <a:spcBef>
                          <a:spcPts val="0"/>
                        </a:spcBef>
                        <a:spcAft>
                          <a:spcPts val="0"/>
                        </a:spcAft>
                      </a:pPr>
                      <a:r>
                        <a:rPr lang="en-US" sz="900" b="0" dirty="0">
                          <a:solidFill>
                            <a:schemeClr val="accent2"/>
                          </a:solidFill>
                          <a:effectLst/>
                          <a:latin typeface="+mn-lt"/>
                        </a:rPr>
                        <a:t>(List of top 2-3 key knowledge or information gaps about the idea. What else must be obtained or learned?)</a:t>
                      </a:r>
                      <a:endParaRPr lang="en-US" sz="900" b="0" dirty="0">
                        <a:solidFill>
                          <a:schemeClr val="accent2"/>
                        </a:solidFill>
                        <a:effectLst/>
                        <a:latin typeface="+mn-lt"/>
                        <a:ea typeface="Calibri" panose="020F0502020204030204" pitchFamily="34" charset="0"/>
                        <a:cs typeface="Times New Roman" panose="02020603050405020304" pitchFamily="18" charset="0"/>
                      </a:endParaRPr>
                    </a:p>
                  </a:txBody>
                  <a:tcPr marL="41711" marR="41711" marT="0" marB="0">
                    <a:solidFill>
                      <a:schemeClr val="bg1"/>
                    </a:solidFill>
                  </a:tcPr>
                </a:tc>
                <a:tc>
                  <a:txBody>
                    <a:bodyPr/>
                    <a:lstStyle/>
                    <a:p>
                      <a:pPr marL="0" marR="0">
                        <a:lnSpc>
                          <a:spcPct val="107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711" marR="41711" marT="0" marB="0">
                    <a:solidFill>
                      <a:schemeClr val="bg1"/>
                    </a:solidFill>
                  </a:tcPr>
                </a:tc>
                <a:extLst>
                  <a:ext uri="{0D108BD9-81ED-4DB2-BD59-A6C34878D82A}">
                    <a16:rowId xmlns:a16="http://schemas.microsoft.com/office/drawing/2014/main" val="2956353133"/>
                  </a:ext>
                </a:extLst>
              </a:tr>
              <a:tr h="312583">
                <a:tc>
                  <a:txBody>
                    <a:bodyPr/>
                    <a:lstStyle/>
                    <a:p>
                      <a:pPr marL="0" marR="0" algn="l" defTabSz="914400" rtl="0" eaLnBrk="1" latinLnBrk="0" hangingPunct="1">
                        <a:lnSpc>
                          <a:spcPct val="107000"/>
                        </a:lnSpc>
                        <a:spcBef>
                          <a:spcPts val="0"/>
                        </a:spcBef>
                        <a:spcAft>
                          <a:spcPts val="0"/>
                        </a:spcAft>
                      </a:pPr>
                      <a:r>
                        <a:rPr lang="en-US" sz="1100" b="0" kern="1200" dirty="0">
                          <a:solidFill>
                            <a:srgbClr val="68AA3B"/>
                          </a:solidFill>
                          <a:effectLst/>
                          <a:latin typeface="+mj-lt"/>
                          <a:ea typeface="+mn-ea"/>
                          <a:cs typeface="+mn-cs"/>
                        </a:rPr>
                        <a:t>Other Notes</a:t>
                      </a:r>
                    </a:p>
                    <a:p>
                      <a:pPr marL="0" marR="0" algn="l" defTabSz="914400" rtl="0" eaLnBrk="1" latinLnBrk="0" hangingPunct="1">
                        <a:lnSpc>
                          <a:spcPct val="107000"/>
                        </a:lnSpc>
                        <a:spcBef>
                          <a:spcPts val="0"/>
                        </a:spcBef>
                        <a:spcAft>
                          <a:spcPts val="0"/>
                        </a:spcAft>
                      </a:pPr>
                      <a:endParaRPr lang="en-US" sz="1100" b="0" kern="1200" dirty="0">
                        <a:solidFill>
                          <a:srgbClr val="68AA3B"/>
                        </a:solidFill>
                        <a:effectLst/>
                        <a:latin typeface="+mj-lt"/>
                        <a:ea typeface="+mn-ea"/>
                        <a:cs typeface="+mn-cs"/>
                      </a:endParaRPr>
                    </a:p>
                  </a:txBody>
                  <a:tcPr marL="41711" marR="41711" marT="0" marB="0">
                    <a:solidFill>
                      <a:schemeClr val="bg1"/>
                    </a:solidFill>
                  </a:tcPr>
                </a:tc>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711" marR="41711" marT="0" marB="0">
                    <a:solidFill>
                      <a:schemeClr val="bg1"/>
                    </a:solidFill>
                  </a:tcPr>
                </a:tc>
                <a:extLst>
                  <a:ext uri="{0D108BD9-81ED-4DB2-BD59-A6C34878D82A}">
                    <a16:rowId xmlns:a16="http://schemas.microsoft.com/office/drawing/2014/main" val="1730407771"/>
                  </a:ext>
                </a:extLst>
              </a:tr>
            </a:tbl>
          </a:graphicData>
        </a:graphic>
      </p:graphicFrame>
    </p:spTree>
    <p:extLst>
      <p:ext uri="{BB962C8B-B14F-4D97-AF65-F5344CB8AC3E}">
        <p14:creationId xmlns:p14="http://schemas.microsoft.com/office/powerpoint/2010/main" val="567470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01DE-5468-4186-81A9-34A192B7721C}"/>
              </a:ext>
            </a:extLst>
          </p:cNvPr>
          <p:cNvSpPr>
            <a:spLocks noGrp="1"/>
          </p:cNvSpPr>
          <p:nvPr>
            <p:ph type="title"/>
          </p:nvPr>
        </p:nvSpPr>
        <p:spPr>
          <a:xfrm>
            <a:off x="523336" y="486178"/>
            <a:ext cx="8292418" cy="678390"/>
          </a:xfrm>
        </p:spPr>
        <p:txBody>
          <a:bodyPr/>
          <a:lstStyle/>
          <a:p>
            <a:r>
              <a:rPr lang="en-US" dirty="0"/>
              <a:t>Scenario Storyboard</a:t>
            </a:r>
          </a:p>
        </p:txBody>
      </p:sp>
      <p:sp>
        <p:nvSpPr>
          <p:cNvPr id="6" name="Rectangle 5">
            <a:extLst>
              <a:ext uri="{FF2B5EF4-FFF2-40B4-BE49-F238E27FC236}">
                <a16:creationId xmlns:a16="http://schemas.microsoft.com/office/drawing/2014/main" id="{0862E5E3-C866-4735-8667-DA2F183C3D7B}"/>
              </a:ext>
            </a:extLst>
          </p:cNvPr>
          <p:cNvSpPr/>
          <p:nvPr/>
        </p:nvSpPr>
        <p:spPr>
          <a:xfrm>
            <a:off x="454874" y="1069457"/>
            <a:ext cx="8360880" cy="1569660"/>
          </a:xfrm>
          <a:prstGeom prst="rect">
            <a:avLst/>
          </a:prstGeom>
        </p:spPr>
        <p:txBody>
          <a:bodyPr wrap="square">
            <a:spAutoFit/>
          </a:bodyPr>
          <a:lstStyle/>
          <a:p>
            <a:r>
              <a:rPr lang="en-US" sz="1600" dirty="0">
                <a:solidFill>
                  <a:schemeClr val="accent2"/>
                </a:solidFill>
                <a:latin typeface="Franklin Gothic Medium Cond" panose="020B0606030402020204" pitchFamily="34" charset="0"/>
                <a:cs typeface="Times New Roman" panose="02020603050405020304" pitchFamily="18" charset="0"/>
              </a:rPr>
              <a:t>Customer Problem: ______________________________________________________________</a:t>
            </a:r>
          </a:p>
          <a:p>
            <a:r>
              <a:rPr lang="en-US" sz="1600" dirty="0">
                <a:solidFill>
                  <a:schemeClr val="accent2"/>
                </a:solidFill>
                <a:latin typeface="Franklin Gothic Medium Cond" panose="020B0606030402020204" pitchFamily="34" charset="0"/>
                <a:cs typeface="Times New Roman" panose="02020603050405020304" pitchFamily="18" charset="0"/>
              </a:rPr>
              <a:t>Idea: ________________________________________________________________________</a:t>
            </a:r>
          </a:p>
          <a:p>
            <a:r>
              <a:rPr lang="en-US" sz="1600" dirty="0">
                <a:solidFill>
                  <a:schemeClr val="accent2"/>
                </a:solidFill>
                <a:latin typeface="Franklin Gothic Medium Cond" panose="020B0606030402020204" pitchFamily="34" charset="0"/>
                <a:cs typeface="Times New Roman" panose="02020603050405020304" pitchFamily="18" charset="0"/>
              </a:rPr>
              <a:t>Key questions/hypotheses to answer/validate during this experiment:</a:t>
            </a:r>
          </a:p>
          <a:p>
            <a:pPr marL="285750" indent="-285750">
              <a:buFont typeface="Arial" panose="020B0604020202020204" pitchFamily="34" charset="0"/>
              <a:buChar char="•"/>
            </a:pPr>
            <a:r>
              <a:rPr lang="en-US" sz="1600" dirty="0">
                <a:solidFill>
                  <a:schemeClr val="accent2"/>
                </a:solidFill>
                <a:latin typeface="Franklin Gothic Medium Cond" panose="020B0606030402020204" pitchFamily="34" charset="0"/>
                <a:cs typeface="Times New Roman" panose="02020603050405020304" pitchFamily="18" charset="0"/>
              </a:rPr>
              <a:t> _________________________________________________________________________</a:t>
            </a:r>
          </a:p>
          <a:p>
            <a:pPr marL="285750" indent="-285750">
              <a:buFont typeface="Arial" panose="020B0604020202020204" pitchFamily="34" charset="0"/>
              <a:buChar char="•"/>
            </a:pPr>
            <a:r>
              <a:rPr lang="en-US" sz="1600" dirty="0">
                <a:solidFill>
                  <a:schemeClr val="accent2"/>
                </a:solidFill>
                <a:latin typeface="Franklin Gothic Medium Cond" panose="020B0606030402020204" pitchFamily="34" charset="0"/>
                <a:cs typeface="Times New Roman" panose="02020603050405020304" pitchFamily="18" charset="0"/>
              </a:rPr>
              <a:t> _________________________________________________________________________</a:t>
            </a:r>
          </a:p>
          <a:p>
            <a:pPr marL="285750" indent="-285750">
              <a:buFont typeface="Arial" panose="020B0604020202020204" pitchFamily="34" charset="0"/>
              <a:buChar char="•"/>
            </a:pPr>
            <a:r>
              <a:rPr lang="en-US" sz="1600" dirty="0">
                <a:solidFill>
                  <a:schemeClr val="accent2"/>
                </a:solidFill>
                <a:latin typeface="Franklin Gothic Medium Cond" panose="020B0606030402020204" pitchFamily="34" charset="0"/>
                <a:cs typeface="Times New Roman" panose="02020603050405020304" pitchFamily="18" charset="0"/>
              </a:rPr>
              <a:t> _________________________________________________________________________ </a:t>
            </a:r>
            <a:endParaRPr lang="en-US" sz="1600" dirty="0">
              <a:solidFill>
                <a:schemeClr val="accent2"/>
              </a:solidFill>
              <a:latin typeface="Franklin Gothic Medium Cond" panose="020B0606030402020204" pitchFamily="34" charset="0"/>
            </a:endParaRPr>
          </a:p>
        </p:txBody>
      </p:sp>
      <p:sp>
        <p:nvSpPr>
          <p:cNvPr id="5" name="Rectangle 4">
            <a:extLst>
              <a:ext uri="{FF2B5EF4-FFF2-40B4-BE49-F238E27FC236}">
                <a16:creationId xmlns:a16="http://schemas.microsoft.com/office/drawing/2014/main" id="{F60E00FC-119D-49C1-B06A-0D0CFC6F2BC5}"/>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grpSp>
        <p:nvGrpSpPr>
          <p:cNvPr id="3" name="Group 2">
            <a:extLst>
              <a:ext uri="{FF2B5EF4-FFF2-40B4-BE49-F238E27FC236}">
                <a16:creationId xmlns:a16="http://schemas.microsoft.com/office/drawing/2014/main" id="{674E5FA8-5650-4FE9-8E93-7F99A72CBD45}"/>
              </a:ext>
            </a:extLst>
          </p:cNvPr>
          <p:cNvGrpSpPr/>
          <p:nvPr/>
        </p:nvGrpSpPr>
        <p:grpSpPr>
          <a:xfrm>
            <a:off x="454874" y="2682815"/>
            <a:ext cx="7923007" cy="4106174"/>
            <a:chOff x="454874" y="2225927"/>
            <a:chExt cx="8128409" cy="4563062"/>
          </a:xfrm>
        </p:grpSpPr>
        <p:grpSp>
          <p:nvGrpSpPr>
            <p:cNvPr id="36" name="Group 35">
              <a:extLst>
                <a:ext uri="{FF2B5EF4-FFF2-40B4-BE49-F238E27FC236}">
                  <a16:creationId xmlns:a16="http://schemas.microsoft.com/office/drawing/2014/main" id="{18FBD031-5912-46BE-BF0A-2CB40B7E343E}"/>
                </a:ext>
              </a:extLst>
            </p:cNvPr>
            <p:cNvGrpSpPr/>
            <p:nvPr/>
          </p:nvGrpSpPr>
          <p:grpSpPr>
            <a:xfrm>
              <a:off x="523336" y="2286000"/>
              <a:ext cx="8059947" cy="4502989"/>
              <a:chOff x="523336" y="2525484"/>
              <a:chExt cx="8059947" cy="4691131"/>
            </a:xfrm>
          </p:grpSpPr>
          <p:sp>
            <p:nvSpPr>
              <p:cNvPr id="4" name="Rectangle 3">
                <a:extLst>
                  <a:ext uri="{FF2B5EF4-FFF2-40B4-BE49-F238E27FC236}">
                    <a16:creationId xmlns:a16="http://schemas.microsoft.com/office/drawing/2014/main" id="{5AF9D238-D8DE-4C80-8579-3F1CFA2460FC}"/>
                  </a:ext>
                </a:extLst>
              </p:cNvPr>
              <p:cNvSpPr/>
              <p:nvPr/>
            </p:nvSpPr>
            <p:spPr bwMode="auto">
              <a:xfrm>
                <a:off x="523336" y="2525484"/>
                <a:ext cx="2430217" cy="1529296"/>
              </a:xfrm>
              <a:prstGeom prst="rect">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BF84C461-7647-478B-8B87-938486A46162}"/>
                  </a:ext>
                </a:extLst>
              </p:cNvPr>
              <p:cNvSpPr/>
              <p:nvPr/>
            </p:nvSpPr>
            <p:spPr bwMode="auto">
              <a:xfrm>
                <a:off x="3341301" y="2525484"/>
                <a:ext cx="2430217" cy="1529296"/>
              </a:xfrm>
              <a:prstGeom prst="rect">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9B01569F-E702-4253-9B19-706A57247B66}"/>
                  </a:ext>
                </a:extLst>
              </p:cNvPr>
              <p:cNvSpPr/>
              <p:nvPr/>
            </p:nvSpPr>
            <p:spPr bwMode="auto">
              <a:xfrm>
                <a:off x="6153066" y="2525484"/>
                <a:ext cx="2430217" cy="1529296"/>
              </a:xfrm>
              <a:prstGeom prst="rect">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cxnSp>
            <p:nvCxnSpPr>
              <p:cNvPr id="13" name="Straight Connector 12">
                <a:extLst>
                  <a:ext uri="{FF2B5EF4-FFF2-40B4-BE49-F238E27FC236}">
                    <a16:creationId xmlns:a16="http://schemas.microsoft.com/office/drawing/2014/main" id="{5D646B0F-BAE4-455E-8976-E074CD9F5C63}"/>
                  </a:ext>
                </a:extLst>
              </p:cNvPr>
              <p:cNvCxnSpPr/>
              <p:nvPr/>
            </p:nvCxnSpPr>
            <p:spPr bwMode="auto">
              <a:xfrm>
                <a:off x="523336" y="4287328"/>
                <a:ext cx="2430217" cy="0"/>
              </a:xfrm>
              <a:prstGeom prst="line">
                <a:avLst/>
              </a:prstGeom>
              <a:noFill/>
              <a:ln w="12700" cap="flat" cmpd="sng" algn="ctr">
                <a:solidFill>
                  <a:schemeClr val="accent2"/>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57F3B0A6-1FDE-462B-81A1-13BD9549DEEE}"/>
                  </a:ext>
                </a:extLst>
              </p:cNvPr>
              <p:cNvCxnSpPr/>
              <p:nvPr/>
            </p:nvCxnSpPr>
            <p:spPr bwMode="auto">
              <a:xfrm>
                <a:off x="523336" y="4538932"/>
                <a:ext cx="2430217" cy="0"/>
              </a:xfrm>
              <a:prstGeom prst="line">
                <a:avLst/>
              </a:prstGeom>
              <a:noFill/>
              <a:ln w="12700" cap="flat" cmpd="sng" algn="ctr">
                <a:solidFill>
                  <a:schemeClr val="accent2"/>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B78D36AE-79A0-4573-959F-C29D9A3405C1}"/>
                  </a:ext>
                </a:extLst>
              </p:cNvPr>
              <p:cNvCxnSpPr/>
              <p:nvPr/>
            </p:nvCxnSpPr>
            <p:spPr bwMode="auto">
              <a:xfrm>
                <a:off x="523336" y="4790536"/>
                <a:ext cx="2430217" cy="0"/>
              </a:xfrm>
              <a:prstGeom prst="line">
                <a:avLst/>
              </a:prstGeom>
              <a:noFill/>
              <a:ln w="12700" cap="flat" cmpd="sng" algn="ctr">
                <a:solidFill>
                  <a:schemeClr val="accent2"/>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81414EA6-D1C3-4410-95DE-B08161E9893D}"/>
                  </a:ext>
                </a:extLst>
              </p:cNvPr>
              <p:cNvCxnSpPr/>
              <p:nvPr/>
            </p:nvCxnSpPr>
            <p:spPr bwMode="auto">
              <a:xfrm>
                <a:off x="3341301" y="4287328"/>
                <a:ext cx="2430217" cy="0"/>
              </a:xfrm>
              <a:prstGeom prst="line">
                <a:avLst/>
              </a:prstGeom>
              <a:noFill/>
              <a:ln w="12700" cap="flat" cmpd="sng" algn="ctr">
                <a:solidFill>
                  <a:schemeClr val="accent2"/>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762EDF18-936C-4728-A4A6-C00A312B7F02}"/>
                  </a:ext>
                </a:extLst>
              </p:cNvPr>
              <p:cNvCxnSpPr/>
              <p:nvPr/>
            </p:nvCxnSpPr>
            <p:spPr bwMode="auto">
              <a:xfrm>
                <a:off x="3341301" y="4538932"/>
                <a:ext cx="2430217" cy="0"/>
              </a:xfrm>
              <a:prstGeom prst="line">
                <a:avLst/>
              </a:prstGeom>
              <a:noFill/>
              <a:ln w="12700" cap="flat" cmpd="sng" algn="ctr">
                <a:solidFill>
                  <a:schemeClr val="accent2"/>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88DAA6DC-79D7-44A5-A29E-42E752A15811}"/>
                  </a:ext>
                </a:extLst>
              </p:cNvPr>
              <p:cNvCxnSpPr/>
              <p:nvPr/>
            </p:nvCxnSpPr>
            <p:spPr bwMode="auto">
              <a:xfrm>
                <a:off x="3341301" y="4790536"/>
                <a:ext cx="2430217" cy="0"/>
              </a:xfrm>
              <a:prstGeom prst="line">
                <a:avLst/>
              </a:prstGeom>
              <a:noFill/>
              <a:ln w="12700" cap="flat" cmpd="sng" algn="ctr">
                <a:solidFill>
                  <a:schemeClr val="accent2"/>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49199364-6289-40C5-A073-BE041B9DAFE6}"/>
                  </a:ext>
                </a:extLst>
              </p:cNvPr>
              <p:cNvCxnSpPr/>
              <p:nvPr/>
            </p:nvCxnSpPr>
            <p:spPr bwMode="auto">
              <a:xfrm>
                <a:off x="6153066" y="4295955"/>
                <a:ext cx="2430217" cy="0"/>
              </a:xfrm>
              <a:prstGeom prst="line">
                <a:avLst/>
              </a:prstGeom>
              <a:noFill/>
              <a:ln w="12700" cap="flat" cmpd="sng" algn="ctr">
                <a:solidFill>
                  <a:schemeClr val="accent2"/>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FFDBF6FD-22C3-4492-A5DD-F950F44B02DA}"/>
                  </a:ext>
                </a:extLst>
              </p:cNvPr>
              <p:cNvCxnSpPr/>
              <p:nvPr/>
            </p:nvCxnSpPr>
            <p:spPr bwMode="auto">
              <a:xfrm>
                <a:off x="6153066" y="4547559"/>
                <a:ext cx="2430217" cy="0"/>
              </a:xfrm>
              <a:prstGeom prst="line">
                <a:avLst/>
              </a:prstGeom>
              <a:noFill/>
              <a:ln w="12700" cap="flat" cmpd="sng" algn="ctr">
                <a:solidFill>
                  <a:schemeClr val="accent2"/>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C399E330-B47A-407A-BDF5-C0FFD2D77BD0}"/>
                  </a:ext>
                </a:extLst>
              </p:cNvPr>
              <p:cNvCxnSpPr/>
              <p:nvPr/>
            </p:nvCxnSpPr>
            <p:spPr bwMode="auto">
              <a:xfrm>
                <a:off x="6153066" y="4799163"/>
                <a:ext cx="2430217" cy="0"/>
              </a:xfrm>
              <a:prstGeom prst="line">
                <a:avLst/>
              </a:prstGeom>
              <a:noFill/>
              <a:ln w="12700" cap="flat" cmpd="sng" algn="ctr">
                <a:solidFill>
                  <a:schemeClr val="accent2"/>
                </a:solidFill>
                <a:prstDash val="solid"/>
                <a:round/>
                <a:headEnd type="none" w="med" len="med"/>
                <a:tailEnd type="none" w="med" len="med"/>
              </a:ln>
              <a:effectLst/>
            </p:spPr>
          </p:cxnSp>
          <p:sp>
            <p:nvSpPr>
              <p:cNvPr id="24" name="Rectangle 23">
                <a:extLst>
                  <a:ext uri="{FF2B5EF4-FFF2-40B4-BE49-F238E27FC236}">
                    <a16:creationId xmlns:a16="http://schemas.microsoft.com/office/drawing/2014/main" id="{81690959-2F94-4880-91DB-366E0CE781B6}"/>
                  </a:ext>
                </a:extLst>
              </p:cNvPr>
              <p:cNvSpPr/>
              <p:nvPr/>
            </p:nvSpPr>
            <p:spPr bwMode="auto">
              <a:xfrm>
                <a:off x="523336" y="4942936"/>
                <a:ext cx="2430217" cy="1529296"/>
              </a:xfrm>
              <a:prstGeom prst="rect">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097B7EA6-6267-4E1C-A019-12E3E1FC2438}"/>
                  </a:ext>
                </a:extLst>
              </p:cNvPr>
              <p:cNvSpPr/>
              <p:nvPr/>
            </p:nvSpPr>
            <p:spPr bwMode="auto">
              <a:xfrm>
                <a:off x="3341301" y="4942936"/>
                <a:ext cx="2430217" cy="1529296"/>
              </a:xfrm>
              <a:prstGeom prst="rect">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id="{4ACB65DA-6684-456E-A0EB-870F7F34C5AA}"/>
                  </a:ext>
                </a:extLst>
              </p:cNvPr>
              <p:cNvSpPr/>
              <p:nvPr/>
            </p:nvSpPr>
            <p:spPr bwMode="auto">
              <a:xfrm>
                <a:off x="6153066" y="4942936"/>
                <a:ext cx="2430217" cy="1529296"/>
              </a:xfrm>
              <a:prstGeom prst="rect">
                <a:avLst/>
              </a:prstGeom>
              <a:solidFill>
                <a:schemeClr val="bg1"/>
              </a:soli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cxnSp>
            <p:nvCxnSpPr>
              <p:cNvPr id="27" name="Straight Connector 26">
                <a:extLst>
                  <a:ext uri="{FF2B5EF4-FFF2-40B4-BE49-F238E27FC236}">
                    <a16:creationId xmlns:a16="http://schemas.microsoft.com/office/drawing/2014/main" id="{7C1D3DE2-3DDE-45C6-91DB-C78C13FAE3DD}"/>
                  </a:ext>
                </a:extLst>
              </p:cNvPr>
              <p:cNvCxnSpPr/>
              <p:nvPr/>
            </p:nvCxnSpPr>
            <p:spPr bwMode="auto">
              <a:xfrm>
                <a:off x="523336" y="6704780"/>
                <a:ext cx="2430217" cy="0"/>
              </a:xfrm>
              <a:prstGeom prst="line">
                <a:avLst/>
              </a:prstGeom>
              <a:noFill/>
              <a:ln w="12700" cap="flat" cmpd="sng" algn="ctr">
                <a:solidFill>
                  <a:schemeClr val="accent2"/>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A75D05B5-3E86-47A1-AF6B-EDE25F262291}"/>
                  </a:ext>
                </a:extLst>
              </p:cNvPr>
              <p:cNvCxnSpPr/>
              <p:nvPr/>
            </p:nvCxnSpPr>
            <p:spPr bwMode="auto">
              <a:xfrm>
                <a:off x="523336" y="6956384"/>
                <a:ext cx="2430217" cy="0"/>
              </a:xfrm>
              <a:prstGeom prst="line">
                <a:avLst/>
              </a:prstGeom>
              <a:noFill/>
              <a:ln w="12700" cap="flat" cmpd="sng" algn="ctr">
                <a:solidFill>
                  <a:schemeClr val="accent2"/>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B4877D7C-D262-4D00-8C2B-BAAEFF25C5DF}"/>
                  </a:ext>
                </a:extLst>
              </p:cNvPr>
              <p:cNvCxnSpPr/>
              <p:nvPr/>
            </p:nvCxnSpPr>
            <p:spPr bwMode="auto">
              <a:xfrm>
                <a:off x="523336" y="7207988"/>
                <a:ext cx="2430217" cy="0"/>
              </a:xfrm>
              <a:prstGeom prst="line">
                <a:avLst/>
              </a:prstGeom>
              <a:noFill/>
              <a:ln w="12700" cap="flat" cmpd="sng" algn="ctr">
                <a:solidFill>
                  <a:schemeClr val="accent2"/>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F9FE113F-6465-4972-B58A-380ACA352F71}"/>
                  </a:ext>
                </a:extLst>
              </p:cNvPr>
              <p:cNvCxnSpPr/>
              <p:nvPr/>
            </p:nvCxnSpPr>
            <p:spPr bwMode="auto">
              <a:xfrm>
                <a:off x="3341301" y="6704780"/>
                <a:ext cx="2430217" cy="0"/>
              </a:xfrm>
              <a:prstGeom prst="line">
                <a:avLst/>
              </a:prstGeom>
              <a:noFill/>
              <a:ln w="12700" cap="flat" cmpd="sng" algn="ctr">
                <a:solidFill>
                  <a:schemeClr val="accent2"/>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32719222-BC59-440B-8395-8558B02FD6DA}"/>
                  </a:ext>
                </a:extLst>
              </p:cNvPr>
              <p:cNvCxnSpPr/>
              <p:nvPr/>
            </p:nvCxnSpPr>
            <p:spPr bwMode="auto">
              <a:xfrm>
                <a:off x="3341301" y="6956384"/>
                <a:ext cx="2430217" cy="0"/>
              </a:xfrm>
              <a:prstGeom prst="line">
                <a:avLst/>
              </a:prstGeom>
              <a:noFill/>
              <a:ln w="12700" cap="flat" cmpd="sng" algn="ctr">
                <a:solidFill>
                  <a:schemeClr val="accent2"/>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189455FC-3750-4F36-A216-3E1F6508A4DC}"/>
                  </a:ext>
                </a:extLst>
              </p:cNvPr>
              <p:cNvCxnSpPr/>
              <p:nvPr/>
            </p:nvCxnSpPr>
            <p:spPr bwMode="auto">
              <a:xfrm>
                <a:off x="3341301" y="7207988"/>
                <a:ext cx="2430217" cy="0"/>
              </a:xfrm>
              <a:prstGeom prst="line">
                <a:avLst/>
              </a:prstGeom>
              <a:noFill/>
              <a:ln w="12700" cap="flat" cmpd="sng" algn="ctr">
                <a:solidFill>
                  <a:schemeClr val="accent2"/>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A6FC70A0-2D2B-48C1-85F8-D5CE2468FBB3}"/>
                  </a:ext>
                </a:extLst>
              </p:cNvPr>
              <p:cNvCxnSpPr/>
              <p:nvPr/>
            </p:nvCxnSpPr>
            <p:spPr bwMode="auto">
              <a:xfrm>
                <a:off x="6153066" y="6713407"/>
                <a:ext cx="2430217" cy="0"/>
              </a:xfrm>
              <a:prstGeom prst="line">
                <a:avLst/>
              </a:prstGeom>
              <a:noFill/>
              <a:ln w="12700" cap="flat" cmpd="sng" algn="ctr">
                <a:solidFill>
                  <a:schemeClr val="accent2"/>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CB56FD00-0FC2-4E35-82F1-3394B4353C52}"/>
                  </a:ext>
                </a:extLst>
              </p:cNvPr>
              <p:cNvCxnSpPr/>
              <p:nvPr/>
            </p:nvCxnSpPr>
            <p:spPr bwMode="auto">
              <a:xfrm>
                <a:off x="6153066" y="6965011"/>
                <a:ext cx="2430217" cy="0"/>
              </a:xfrm>
              <a:prstGeom prst="line">
                <a:avLst/>
              </a:prstGeom>
              <a:noFill/>
              <a:ln w="12700" cap="flat" cmpd="sng" algn="ctr">
                <a:solidFill>
                  <a:schemeClr val="accent2"/>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A069FA9E-2613-4AFA-886C-AC4D1E2B457A}"/>
                  </a:ext>
                </a:extLst>
              </p:cNvPr>
              <p:cNvCxnSpPr/>
              <p:nvPr/>
            </p:nvCxnSpPr>
            <p:spPr bwMode="auto">
              <a:xfrm>
                <a:off x="6153066" y="7216615"/>
                <a:ext cx="2430217" cy="0"/>
              </a:xfrm>
              <a:prstGeom prst="line">
                <a:avLst/>
              </a:prstGeom>
              <a:noFill/>
              <a:ln w="12700" cap="flat" cmpd="sng" algn="ctr">
                <a:solidFill>
                  <a:schemeClr val="accent2"/>
                </a:solidFill>
                <a:prstDash val="solid"/>
                <a:round/>
                <a:headEnd type="none" w="med" len="med"/>
                <a:tailEnd type="none" w="med" len="med"/>
              </a:ln>
              <a:effectLst/>
            </p:spPr>
          </p:cxnSp>
        </p:grpSp>
        <p:sp>
          <p:nvSpPr>
            <p:cNvPr id="37" name="Oval 36">
              <a:extLst>
                <a:ext uri="{FF2B5EF4-FFF2-40B4-BE49-F238E27FC236}">
                  <a16:creationId xmlns:a16="http://schemas.microsoft.com/office/drawing/2014/main" id="{6EEC7847-FFA9-40EB-8769-1C8CC86F43C2}"/>
                </a:ext>
              </a:extLst>
            </p:cNvPr>
            <p:cNvSpPr/>
            <p:nvPr/>
          </p:nvSpPr>
          <p:spPr bwMode="auto">
            <a:xfrm>
              <a:off x="454874" y="2225928"/>
              <a:ext cx="232913" cy="232913"/>
            </a:xfrm>
            <a:prstGeom prst="ellipse">
              <a:avLst/>
            </a:prstGeom>
            <a:solidFill>
              <a:schemeClr val="bg1">
                <a:lumMod val="85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1</a:t>
              </a:r>
            </a:p>
          </p:txBody>
        </p:sp>
        <p:sp>
          <p:nvSpPr>
            <p:cNvPr id="38" name="Oval 37">
              <a:extLst>
                <a:ext uri="{FF2B5EF4-FFF2-40B4-BE49-F238E27FC236}">
                  <a16:creationId xmlns:a16="http://schemas.microsoft.com/office/drawing/2014/main" id="{DCB7C48A-5B92-4062-8C98-7B7B21E15353}"/>
                </a:ext>
              </a:extLst>
            </p:cNvPr>
            <p:cNvSpPr/>
            <p:nvPr/>
          </p:nvSpPr>
          <p:spPr bwMode="auto">
            <a:xfrm>
              <a:off x="3307342" y="2227071"/>
              <a:ext cx="232913" cy="232913"/>
            </a:xfrm>
            <a:prstGeom prst="ellipse">
              <a:avLst/>
            </a:prstGeom>
            <a:solidFill>
              <a:schemeClr val="bg1">
                <a:lumMod val="85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2</a:t>
              </a:r>
            </a:p>
          </p:txBody>
        </p:sp>
        <p:sp>
          <p:nvSpPr>
            <p:cNvPr id="39" name="Oval 38">
              <a:extLst>
                <a:ext uri="{FF2B5EF4-FFF2-40B4-BE49-F238E27FC236}">
                  <a16:creationId xmlns:a16="http://schemas.microsoft.com/office/drawing/2014/main" id="{1571A1FC-2C14-4E28-9A01-32F5B8B9C2FE}"/>
                </a:ext>
              </a:extLst>
            </p:cNvPr>
            <p:cNvSpPr/>
            <p:nvPr/>
          </p:nvSpPr>
          <p:spPr bwMode="auto">
            <a:xfrm>
              <a:off x="6116678" y="2225927"/>
              <a:ext cx="232913" cy="232913"/>
            </a:xfrm>
            <a:prstGeom prst="ellipse">
              <a:avLst/>
            </a:prstGeom>
            <a:solidFill>
              <a:schemeClr val="bg1">
                <a:lumMod val="85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3</a:t>
              </a:r>
            </a:p>
          </p:txBody>
        </p:sp>
        <p:sp>
          <p:nvSpPr>
            <p:cNvPr id="40" name="Oval 39">
              <a:extLst>
                <a:ext uri="{FF2B5EF4-FFF2-40B4-BE49-F238E27FC236}">
                  <a16:creationId xmlns:a16="http://schemas.microsoft.com/office/drawing/2014/main" id="{8278AD9B-D0E3-44DE-BEB4-B6CA3397A756}"/>
                </a:ext>
              </a:extLst>
            </p:cNvPr>
            <p:cNvSpPr/>
            <p:nvPr/>
          </p:nvSpPr>
          <p:spPr bwMode="auto">
            <a:xfrm>
              <a:off x="454874" y="4528054"/>
              <a:ext cx="232913" cy="232913"/>
            </a:xfrm>
            <a:prstGeom prst="ellipse">
              <a:avLst/>
            </a:prstGeom>
            <a:solidFill>
              <a:schemeClr val="bg1">
                <a:lumMod val="85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4</a:t>
              </a:r>
            </a:p>
          </p:txBody>
        </p:sp>
        <p:sp>
          <p:nvSpPr>
            <p:cNvPr id="41" name="Oval 40">
              <a:extLst>
                <a:ext uri="{FF2B5EF4-FFF2-40B4-BE49-F238E27FC236}">
                  <a16:creationId xmlns:a16="http://schemas.microsoft.com/office/drawing/2014/main" id="{32A2B551-8E1B-4797-8432-CB339E7E36F7}"/>
                </a:ext>
              </a:extLst>
            </p:cNvPr>
            <p:cNvSpPr/>
            <p:nvPr/>
          </p:nvSpPr>
          <p:spPr bwMode="auto">
            <a:xfrm>
              <a:off x="3307342" y="4529197"/>
              <a:ext cx="232913" cy="232913"/>
            </a:xfrm>
            <a:prstGeom prst="ellipse">
              <a:avLst/>
            </a:prstGeom>
            <a:solidFill>
              <a:schemeClr val="bg1">
                <a:lumMod val="85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5</a:t>
              </a:r>
            </a:p>
          </p:txBody>
        </p:sp>
        <p:sp>
          <p:nvSpPr>
            <p:cNvPr id="42" name="Oval 41">
              <a:extLst>
                <a:ext uri="{FF2B5EF4-FFF2-40B4-BE49-F238E27FC236}">
                  <a16:creationId xmlns:a16="http://schemas.microsoft.com/office/drawing/2014/main" id="{A15A0096-EA81-48B3-860E-150765DDA93D}"/>
                </a:ext>
              </a:extLst>
            </p:cNvPr>
            <p:cNvSpPr/>
            <p:nvPr/>
          </p:nvSpPr>
          <p:spPr bwMode="auto">
            <a:xfrm>
              <a:off x="6116678" y="4528053"/>
              <a:ext cx="232913" cy="232913"/>
            </a:xfrm>
            <a:prstGeom prst="ellipse">
              <a:avLst/>
            </a:prstGeom>
            <a:solidFill>
              <a:schemeClr val="bg1">
                <a:lumMod val="85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6</a:t>
              </a:r>
            </a:p>
          </p:txBody>
        </p:sp>
      </p:grpSp>
      <p:sp>
        <p:nvSpPr>
          <p:cNvPr id="44" name="Rectangle: Rounded Corners 43">
            <a:extLst>
              <a:ext uri="{FF2B5EF4-FFF2-40B4-BE49-F238E27FC236}">
                <a16:creationId xmlns:a16="http://schemas.microsoft.com/office/drawing/2014/main" id="{758603DA-4FF3-4152-8087-7312CECADEAB}"/>
              </a:ext>
            </a:extLst>
          </p:cNvPr>
          <p:cNvSpPr/>
          <p:nvPr/>
        </p:nvSpPr>
        <p:spPr bwMode="auto">
          <a:xfrm>
            <a:off x="3756908" y="20978"/>
            <a:ext cx="1716223" cy="499712"/>
          </a:xfrm>
          <a:prstGeom prst="roundRect">
            <a:avLst>
              <a:gd name="adj" fmla="val 14722"/>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Template: </a:t>
            </a:r>
            <a:br>
              <a:rPr kumimoji="0" lang="en-US" sz="1600" i="0" u="none" strike="noStrike" cap="none" normalizeH="0" baseline="0" dirty="0">
                <a:ln>
                  <a:noFill/>
                </a:ln>
                <a:solidFill>
                  <a:schemeClr val="bg1"/>
                </a:solidFill>
                <a:effectLst/>
                <a:latin typeface="Franklin Gothic Medium Cond" panose="020B0606030402020204" pitchFamily="34" charset="0"/>
              </a:rPr>
            </a:br>
            <a:r>
              <a:rPr kumimoji="0" lang="en-US" sz="1600" i="0" u="none" strike="noStrike" cap="none" normalizeH="0" baseline="0" dirty="0">
                <a:ln>
                  <a:noFill/>
                </a:ln>
                <a:solidFill>
                  <a:schemeClr val="bg1"/>
                </a:solidFill>
                <a:effectLst/>
                <a:latin typeface="Franklin Gothic Medium Cond" panose="020B0606030402020204" pitchFamily="34" charset="0"/>
              </a:rPr>
              <a:t>Rapid Prototyping</a:t>
            </a:r>
          </a:p>
        </p:txBody>
      </p:sp>
    </p:spTree>
    <p:extLst>
      <p:ext uri="{BB962C8B-B14F-4D97-AF65-F5344CB8AC3E}">
        <p14:creationId xmlns:p14="http://schemas.microsoft.com/office/powerpoint/2010/main" val="15063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C818154-0D4D-48E6-ABB5-78389C6340FD}"/>
              </a:ext>
            </a:extLst>
          </p:cNvPr>
          <p:cNvSpPr>
            <a:spLocks noGrp="1"/>
          </p:cNvSpPr>
          <p:nvPr>
            <p:ph sz="half" idx="2"/>
          </p:nvPr>
        </p:nvSpPr>
        <p:spPr>
          <a:xfrm>
            <a:off x="546333" y="3963809"/>
            <a:ext cx="8243983" cy="1997015"/>
          </a:xfrm>
        </p:spPr>
        <p:txBody>
          <a:bodyPr/>
          <a:lstStyle/>
          <a:p>
            <a:pPr marL="0" lvl="0" indent="0">
              <a:buNone/>
            </a:pPr>
            <a:r>
              <a:rPr lang="en-US" dirty="0">
                <a:latin typeface="+mj-lt"/>
              </a:rPr>
              <a:t>We achieve this through:</a:t>
            </a:r>
          </a:p>
          <a:p>
            <a:pPr marL="285750" lvl="0" indent="-285750">
              <a:buFont typeface="Arial" panose="020B0604020202020204" pitchFamily="34" charset="0"/>
              <a:buChar char="•"/>
            </a:pPr>
            <a:r>
              <a:rPr lang="en-US" dirty="0">
                <a:latin typeface="+mj-lt"/>
              </a:rPr>
              <a:t>Empowering open-minded, creative people</a:t>
            </a:r>
          </a:p>
          <a:p>
            <a:pPr marL="285750" lvl="0" indent="-285750">
              <a:buFont typeface="Arial" panose="020B0604020202020204" pitchFamily="34" charset="0"/>
              <a:buChar char="•"/>
            </a:pPr>
            <a:r>
              <a:rPr lang="en-US" dirty="0">
                <a:latin typeface="+mj-lt"/>
              </a:rPr>
              <a:t>Agile collaboration and new approaches to work</a:t>
            </a:r>
          </a:p>
          <a:p>
            <a:pPr marL="285750" lvl="0" indent="-285750">
              <a:buFont typeface="Arial" panose="020B0604020202020204" pitchFamily="34" charset="0"/>
              <a:buChar char="•"/>
            </a:pPr>
            <a:r>
              <a:rPr lang="en-US" dirty="0">
                <a:latin typeface="+mj-lt"/>
              </a:rPr>
              <a:t>Continuously improving existing processes, offerings, and customer experiences</a:t>
            </a:r>
          </a:p>
          <a:p>
            <a:pPr marL="285750" lvl="0" indent="-285750">
              <a:buFont typeface="Arial" panose="020B0604020202020204" pitchFamily="34" charset="0"/>
              <a:buChar char="•"/>
            </a:pPr>
            <a:r>
              <a:rPr lang="en-US" dirty="0">
                <a:latin typeface="+mj-lt"/>
              </a:rPr>
              <a:t>Creating new products, services, and processes </a:t>
            </a:r>
          </a:p>
          <a:p>
            <a:endParaRPr lang="en-US" dirty="0">
              <a:latin typeface="+mj-lt"/>
            </a:endParaRPr>
          </a:p>
        </p:txBody>
      </p:sp>
      <p:sp>
        <p:nvSpPr>
          <p:cNvPr id="7" name="Content Placeholder 6">
            <a:extLst>
              <a:ext uri="{FF2B5EF4-FFF2-40B4-BE49-F238E27FC236}">
                <a16:creationId xmlns:a16="http://schemas.microsoft.com/office/drawing/2014/main" id="{0E0FECE3-1CA3-4D67-98B0-8272D78F87D6}"/>
              </a:ext>
            </a:extLst>
          </p:cNvPr>
          <p:cNvSpPr>
            <a:spLocks noGrp="1"/>
          </p:cNvSpPr>
          <p:nvPr>
            <p:ph sz="half" idx="1"/>
          </p:nvPr>
        </p:nvSpPr>
        <p:spPr>
          <a:xfrm>
            <a:off x="546333" y="218536"/>
            <a:ext cx="8545901" cy="538609"/>
          </a:xfrm>
          <a:prstGeom prst="rect">
            <a:avLst/>
          </a:prstGeom>
        </p:spPr>
        <p:txBody>
          <a:bodyPr wrap="square">
            <a:spAutoFit/>
          </a:bodyPr>
          <a:lstStyle/>
          <a:p>
            <a:pPr marL="0" lvl="0" indent="0">
              <a:spcBef>
                <a:spcPct val="20000"/>
              </a:spcBef>
              <a:buSzPct val="85000"/>
              <a:buNone/>
            </a:pPr>
            <a:r>
              <a:rPr lang="en-US" sz="3200" dirty="0">
                <a:solidFill>
                  <a:schemeClr val="tx1"/>
                </a:solidFill>
                <a:latin typeface="Franklin Gothic Medium Cond" panose="020B0606030402020204" pitchFamily="34" charset="0"/>
              </a:rPr>
              <a:t>Innovation Definition</a:t>
            </a:r>
            <a:endParaRPr lang="en-US" sz="1400" b="0" kern="0" dirty="0">
              <a:solidFill>
                <a:srgbClr val="070B04"/>
              </a:solidFill>
              <a:latin typeface="Franklin Gothic Medium Cond" panose="020B0606030402020204" pitchFamily="34" charset="0"/>
            </a:endParaRPr>
          </a:p>
        </p:txBody>
      </p:sp>
      <p:sp>
        <p:nvSpPr>
          <p:cNvPr id="34" name="Rectangle 33">
            <a:extLst>
              <a:ext uri="{FF2B5EF4-FFF2-40B4-BE49-F238E27FC236}">
                <a16:creationId xmlns:a16="http://schemas.microsoft.com/office/drawing/2014/main" id="{08355269-42D6-4694-A0A3-60D3A9FA49F9}"/>
              </a:ext>
            </a:extLst>
          </p:cNvPr>
          <p:cNvSpPr/>
          <p:nvPr/>
        </p:nvSpPr>
        <p:spPr>
          <a:xfrm>
            <a:off x="457192" y="1795079"/>
            <a:ext cx="8333125" cy="1372683"/>
          </a:xfrm>
          <a:prstGeom prst="rect">
            <a:avLst/>
          </a:prstGeom>
        </p:spPr>
        <p:txBody>
          <a:bodyPr wrap="square">
            <a:spAutoFit/>
          </a:bodyPr>
          <a:lstStyle/>
          <a:p>
            <a:pPr lvl="0">
              <a:spcBef>
                <a:spcPct val="20000"/>
              </a:spcBef>
              <a:buSzPct val="85000"/>
            </a:pPr>
            <a:r>
              <a:rPr lang="en-US" sz="3600" kern="0" dirty="0">
                <a:solidFill>
                  <a:srgbClr val="569131"/>
                </a:solidFill>
                <a:latin typeface="Franklin Gothic Medium Cond" panose="020B0606030402020204" pitchFamily="34" charset="0"/>
              </a:rPr>
              <a:t>Innovation is</a:t>
            </a:r>
            <a:br>
              <a:rPr lang="en-US" sz="3200" kern="0" dirty="0">
                <a:solidFill>
                  <a:srgbClr val="569131"/>
                </a:solidFill>
                <a:latin typeface="Franklin Gothic Medium Cond" panose="020B0606030402020204" pitchFamily="34" charset="0"/>
              </a:rPr>
            </a:br>
            <a:r>
              <a:rPr lang="en-US" sz="2800" i="1" kern="0" dirty="0">
                <a:solidFill>
                  <a:srgbClr val="421C12"/>
                </a:solidFill>
                <a:latin typeface="Franklin Gothic Medium Cond" panose="020B0606030402020204" pitchFamily="34" charset="0"/>
              </a:rPr>
              <a:t>the act of creating new value for customers and the business</a:t>
            </a:r>
            <a:r>
              <a:rPr lang="en-US" sz="2400" b="0" kern="0" dirty="0">
                <a:solidFill>
                  <a:srgbClr val="421C12"/>
                </a:solidFill>
                <a:latin typeface="Franklin Gothic Medium Cond" panose="020B0606030402020204" pitchFamily="34" charset="0"/>
              </a:rPr>
              <a:t>.</a:t>
            </a:r>
          </a:p>
          <a:p>
            <a:pPr lvl="0">
              <a:spcBef>
                <a:spcPct val="20000"/>
              </a:spcBef>
              <a:buSzPct val="85000"/>
            </a:pPr>
            <a:endParaRPr lang="en-US" sz="1600" b="0" kern="0" dirty="0">
              <a:solidFill>
                <a:srgbClr val="070B04"/>
              </a:solidFill>
              <a:latin typeface="Franklin Gothic Medium Cond" panose="020B0606030402020204" pitchFamily="34" charset="0"/>
            </a:endParaRPr>
          </a:p>
        </p:txBody>
      </p:sp>
      <p:sp>
        <p:nvSpPr>
          <p:cNvPr id="36" name="Rectangle 35">
            <a:extLst>
              <a:ext uri="{FF2B5EF4-FFF2-40B4-BE49-F238E27FC236}">
                <a16:creationId xmlns:a16="http://schemas.microsoft.com/office/drawing/2014/main" id="{F78C8EAD-E3C1-4BBC-8D77-6F9E9A04610E}"/>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43359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0E00FC-119D-49C1-B06A-0D0CFC6F2BC5}"/>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44" name="Rectangle: Rounded Corners 43">
            <a:extLst>
              <a:ext uri="{FF2B5EF4-FFF2-40B4-BE49-F238E27FC236}">
                <a16:creationId xmlns:a16="http://schemas.microsoft.com/office/drawing/2014/main" id="{758603DA-4FF3-4152-8087-7312CECADEAB}"/>
              </a:ext>
            </a:extLst>
          </p:cNvPr>
          <p:cNvSpPr/>
          <p:nvPr/>
        </p:nvSpPr>
        <p:spPr bwMode="auto">
          <a:xfrm>
            <a:off x="3756908" y="20978"/>
            <a:ext cx="1716223" cy="499712"/>
          </a:xfrm>
          <a:prstGeom prst="roundRect">
            <a:avLst>
              <a:gd name="adj" fmla="val 14722"/>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Template: </a:t>
            </a:r>
            <a:br>
              <a:rPr kumimoji="0" lang="en-US" sz="1600" i="0" u="none" strike="noStrike" cap="none" normalizeH="0" baseline="0" dirty="0">
                <a:ln>
                  <a:noFill/>
                </a:ln>
                <a:solidFill>
                  <a:schemeClr val="bg1"/>
                </a:solidFill>
                <a:effectLst/>
                <a:latin typeface="Franklin Gothic Medium Cond" panose="020B0606030402020204" pitchFamily="34" charset="0"/>
              </a:rPr>
            </a:br>
            <a:r>
              <a:rPr kumimoji="0" lang="en-US" sz="1600" i="0" u="none" strike="noStrike" cap="none" normalizeH="0" baseline="0" dirty="0">
                <a:ln>
                  <a:noFill/>
                </a:ln>
                <a:solidFill>
                  <a:schemeClr val="bg1"/>
                </a:solidFill>
                <a:effectLst/>
                <a:latin typeface="Franklin Gothic Medium Cond" panose="020B0606030402020204" pitchFamily="34" charset="0"/>
              </a:rPr>
              <a:t>Rapid Prototyping</a:t>
            </a:r>
          </a:p>
        </p:txBody>
      </p:sp>
      <p:pic>
        <p:nvPicPr>
          <p:cNvPr id="43" name="Picture 42" descr="A screenshot of a cell phone&#10;&#10;Description generated with high confidence">
            <a:extLst>
              <a:ext uri="{FF2B5EF4-FFF2-40B4-BE49-F238E27FC236}">
                <a16:creationId xmlns:a16="http://schemas.microsoft.com/office/drawing/2014/main" id="{1B0642C0-08DE-468D-8609-29A05EC58069}"/>
              </a:ext>
            </a:extLst>
          </p:cNvPr>
          <p:cNvPicPr>
            <a:picLocks noChangeAspect="1"/>
          </p:cNvPicPr>
          <p:nvPr/>
        </p:nvPicPr>
        <p:blipFill rotWithShape="1">
          <a:blip r:embed="rId2"/>
          <a:srcRect l="2869" t="8513" b="4315"/>
          <a:stretch/>
        </p:blipFill>
        <p:spPr>
          <a:xfrm>
            <a:off x="5412235" y="854013"/>
            <a:ext cx="2891531" cy="5766757"/>
          </a:xfrm>
          <a:prstGeom prst="rect">
            <a:avLst/>
          </a:prstGeom>
        </p:spPr>
      </p:pic>
      <p:pic>
        <p:nvPicPr>
          <p:cNvPr id="45" name="Picture 44" descr="A screenshot of a cell phone&#10;&#10;Description generated with high confidence">
            <a:extLst>
              <a:ext uri="{FF2B5EF4-FFF2-40B4-BE49-F238E27FC236}">
                <a16:creationId xmlns:a16="http://schemas.microsoft.com/office/drawing/2014/main" id="{E6A90D4A-9133-41FF-8871-1AC4311034DC}"/>
              </a:ext>
            </a:extLst>
          </p:cNvPr>
          <p:cNvPicPr>
            <a:picLocks noChangeAspect="1"/>
          </p:cNvPicPr>
          <p:nvPr/>
        </p:nvPicPr>
        <p:blipFill rotWithShape="1">
          <a:blip r:embed="rId2"/>
          <a:srcRect l="2869" t="8513" b="4315"/>
          <a:stretch/>
        </p:blipFill>
        <p:spPr>
          <a:xfrm>
            <a:off x="840235" y="854014"/>
            <a:ext cx="2891531" cy="5766757"/>
          </a:xfrm>
          <a:prstGeom prst="rect">
            <a:avLst/>
          </a:prstGeom>
        </p:spPr>
      </p:pic>
      <p:cxnSp>
        <p:nvCxnSpPr>
          <p:cNvPr id="12" name="Straight Connector 11">
            <a:extLst>
              <a:ext uri="{FF2B5EF4-FFF2-40B4-BE49-F238E27FC236}">
                <a16:creationId xmlns:a16="http://schemas.microsoft.com/office/drawing/2014/main" id="{807629E5-B358-410C-AD2F-37B7BA011761}"/>
              </a:ext>
            </a:extLst>
          </p:cNvPr>
          <p:cNvCxnSpPr>
            <a:cxnSpLocks/>
          </p:cNvCxnSpPr>
          <p:nvPr/>
        </p:nvCxnSpPr>
        <p:spPr bwMode="auto">
          <a:xfrm>
            <a:off x="4572000" y="672860"/>
            <a:ext cx="0" cy="6185140"/>
          </a:xfrm>
          <a:prstGeom prst="line">
            <a:avLst/>
          </a:prstGeom>
          <a:noFill/>
          <a:ln w="12700" cap="flat" cmpd="sng" algn="ctr">
            <a:solidFill>
              <a:schemeClr val="bg2">
                <a:lumMod val="75000"/>
              </a:schemeClr>
            </a:solidFill>
            <a:prstDash val="dash"/>
            <a:round/>
            <a:headEnd type="none" w="med" len="med"/>
            <a:tailEnd type="none" w="med" len="med"/>
          </a:ln>
          <a:effectLst/>
        </p:spPr>
      </p:cxnSp>
      <p:cxnSp>
        <p:nvCxnSpPr>
          <p:cNvPr id="47" name="Straight Connector 46">
            <a:extLst>
              <a:ext uri="{FF2B5EF4-FFF2-40B4-BE49-F238E27FC236}">
                <a16:creationId xmlns:a16="http://schemas.microsoft.com/office/drawing/2014/main" id="{0F346A62-CEA8-4E69-B759-C9CE2F65EE6A}"/>
              </a:ext>
            </a:extLst>
          </p:cNvPr>
          <p:cNvCxnSpPr>
            <a:cxnSpLocks/>
          </p:cNvCxnSpPr>
          <p:nvPr/>
        </p:nvCxnSpPr>
        <p:spPr bwMode="auto">
          <a:xfrm>
            <a:off x="0" y="672860"/>
            <a:ext cx="9144000" cy="0"/>
          </a:xfrm>
          <a:prstGeom prst="line">
            <a:avLst/>
          </a:prstGeom>
          <a:noFill/>
          <a:ln w="12700" cap="flat" cmpd="sng" algn="ctr">
            <a:solidFill>
              <a:schemeClr val="bg2">
                <a:lumMod val="75000"/>
              </a:schemeClr>
            </a:solidFill>
            <a:prstDash val="dash"/>
            <a:round/>
            <a:headEnd type="none" w="med" len="med"/>
            <a:tailEnd type="none" w="med" len="med"/>
          </a:ln>
          <a:effectLst/>
        </p:spPr>
      </p:cxnSp>
      <p:pic>
        <p:nvPicPr>
          <p:cNvPr id="50" name="Graphic 49" descr="Scissors">
            <a:extLst>
              <a:ext uri="{FF2B5EF4-FFF2-40B4-BE49-F238E27FC236}">
                <a16:creationId xmlns:a16="http://schemas.microsoft.com/office/drawing/2014/main" id="{9561784D-2059-4268-8F3D-62F2C3EC4F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513753">
            <a:off x="8845404" y="544515"/>
            <a:ext cx="254730" cy="254730"/>
          </a:xfrm>
          <a:prstGeom prst="rect">
            <a:avLst/>
          </a:prstGeom>
        </p:spPr>
      </p:pic>
      <p:pic>
        <p:nvPicPr>
          <p:cNvPr id="51" name="Graphic 50" descr="Scissors">
            <a:extLst>
              <a:ext uri="{FF2B5EF4-FFF2-40B4-BE49-F238E27FC236}">
                <a16:creationId xmlns:a16="http://schemas.microsoft.com/office/drawing/2014/main" id="{647A0FB4-78C4-457E-8BF0-9653C0AD99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122188">
            <a:off x="4453261" y="6513626"/>
            <a:ext cx="254730" cy="254730"/>
          </a:xfrm>
          <a:prstGeom prst="rect">
            <a:avLst/>
          </a:prstGeom>
        </p:spPr>
      </p:pic>
    </p:spTree>
    <p:extLst>
      <p:ext uri="{BB962C8B-B14F-4D97-AF65-F5344CB8AC3E}">
        <p14:creationId xmlns:p14="http://schemas.microsoft.com/office/powerpoint/2010/main" val="362699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01DE-5468-4186-81A9-34A192B7721C}"/>
              </a:ext>
            </a:extLst>
          </p:cNvPr>
          <p:cNvSpPr>
            <a:spLocks noGrp="1"/>
          </p:cNvSpPr>
          <p:nvPr>
            <p:ph type="title"/>
          </p:nvPr>
        </p:nvSpPr>
        <p:spPr>
          <a:xfrm>
            <a:off x="523336" y="486178"/>
            <a:ext cx="8292418" cy="678390"/>
          </a:xfrm>
        </p:spPr>
        <p:txBody>
          <a:bodyPr/>
          <a:lstStyle/>
          <a:p>
            <a:r>
              <a:rPr lang="en-US" dirty="0"/>
              <a:t>Business Model Canvas</a:t>
            </a:r>
          </a:p>
        </p:txBody>
      </p:sp>
      <p:sp>
        <p:nvSpPr>
          <p:cNvPr id="5" name="Rectangle 4">
            <a:extLst>
              <a:ext uri="{FF2B5EF4-FFF2-40B4-BE49-F238E27FC236}">
                <a16:creationId xmlns:a16="http://schemas.microsoft.com/office/drawing/2014/main" id="{F60E00FC-119D-49C1-B06A-0D0CFC6F2BC5}"/>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44" name="Rectangle: Rounded Corners 43">
            <a:extLst>
              <a:ext uri="{FF2B5EF4-FFF2-40B4-BE49-F238E27FC236}">
                <a16:creationId xmlns:a16="http://schemas.microsoft.com/office/drawing/2014/main" id="{758603DA-4FF3-4152-8087-7312CECADEAB}"/>
              </a:ext>
            </a:extLst>
          </p:cNvPr>
          <p:cNvSpPr/>
          <p:nvPr/>
        </p:nvSpPr>
        <p:spPr bwMode="auto">
          <a:xfrm>
            <a:off x="3588590" y="20978"/>
            <a:ext cx="2191108" cy="499712"/>
          </a:xfrm>
          <a:prstGeom prst="roundRect">
            <a:avLst>
              <a:gd name="adj" fmla="val 14722"/>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Template: </a:t>
            </a:r>
            <a:br>
              <a:rPr kumimoji="0" lang="en-US" sz="1600" i="0" u="none" strike="noStrike" cap="none" normalizeH="0" baseline="0" dirty="0">
                <a:ln>
                  <a:noFill/>
                </a:ln>
                <a:solidFill>
                  <a:schemeClr val="bg1"/>
                </a:solidFill>
                <a:effectLst/>
                <a:latin typeface="Franklin Gothic Medium Cond" panose="020B0606030402020204" pitchFamily="34" charset="0"/>
              </a:rPr>
            </a:br>
            <a:r>
              <a:rPr kumimoji="0" lang="en-US" sz="1600" i="0" u="none" strike="noStrike" cap="none" normalizeH="0" baseline="0" dirty="0">
                <a:ln>
                  <a:noFill/>
                </a:ln>
                <a:solidFill>
                  <a:schemeClr val="bg1"/>
                </a:solidFill>
                <a:effectLst/>
                <a:latin typeface="Franklin Gothic Medium Cond" panose="020B0606030402020204" pitchFamily="34" charset="0"/>
              </a:rPr>
              <a:t>Beyond Rapid Prototyping</a:t>
            </a:r>
          </a:p>
        </p:txBody>
      </p:sp>
      <p:pic>
        <p:nvPicPr>
          <p:cNvPr id="6" name="Picture 5">
            <a:extLst>
              <a:ext uri="{FF2B5EF4-FFF2-40B4-BE49-F238E27FC236}">
                <a16:creationId xmlns:a16="http://schemas.microsoft.com/office/drawing/2014/main" id="{476A7CA0-EB01-4EEB-969E-0669B1F695F4}"/>
              </a:ext>
            </a:extLst>
          </p:cNvPr>
          <p:cNvPicPr/>
          <p:nvPr/>
        </p:nvPicPr>
        <p:blipFill rotWithShape="1">
          <a:blip r:embed="rId2">
            <a:extLst>
              <a:ext uri="{28A0092B-C50C-407E-A947-70E740481C1C}">
                <a14:useLocalDpi xmlns:a14="http://schemas.microsoft.com/office/drawing/2010/main" val="0"/>
              </a:ext>
            </a:extLst>
          </a:blip>
          <a:srcRect b="3507"/>
          <a:stretch/>
        </p:blipFill>
        <p:spPr bwMode="auto">
          <a:xfrm>
            <a:off x="319183" y="1147315"/>
            <a:ext cx="8609161" cy="5498035"/>
          </a:xfrm>
          <a:prstGeom prst="rect">
            <a:avLst/>
          </a:prstGeom>
          <a:noFill/>
        </p:spPr>
      </p:pic>
      <p:sp>
        <p:nvSpPr>
          <p:cNvPr id="4" name="Rectangle 3">
            <a:extLst>
              <a:ext uri="{FF2B5EF4-FFF2-40B4-BE49-F238E27FC236}">
                <a16:creationId xmlns:a16="http://schemas.microsoft.com/office/drawing/2014/main" id="{4CC93E50-6732-4D2A-8381-9ADC84D871E7}"/>
              </a:ext>
            </a:extLst>
          </p:cNvPr>
          <p:cNvSpPr/>
          <p:nvPr/>
        </p:nvSpPr>
        <p:spPr>
          <a:xfrm>
            <a:off x="284676" y="6628099"/>
            <a:ext cx="8022567" cy="224036"/>
          </a:xfrm>
          <a:prstGeom prst="rect">
            <a:avLst/>
          </a:prstGeom>
        </p:spPr>
        <p:txBody>
          <a:bodyPr wrap="square">
            <a:spAutoFit/>
          </a:bodyPr>
          <a:lstStyle/>
          <a:p>
            <a:pPr>
              <a:lnSpc>
                <a:spcPct val="107000"/>
              </a:lnSpc>
              <a:spcAft>
                <a:spcPts val="800"/>
              </a:spcAft>
            </a:pPr>
            <a:r>
              <a:rPr lang="en-US" sz="800" dirty="0">
                <a:solidFill>
                  <a:schemeClr val="accent2"/>
                </a:solidFill>
                <a:latin typeface="+mj-lt"/>
                <a:ea typeface="Calibri" panose="020F0502020204030204" pitchFamily="34" charset="0"/>
                <a:cs typeface="Times New Roman" panose="02020603050405020304" pitchFamily="18" charset="0"/>
              </a:rPr>
              <a:t>Source: Adobe.  Based on the Lean Canvas by Ash </a:t>
            </a:r>
            <a:r>
              <a:rPr lang="en-US" sz="800" dirty="0" err="1">
                <a:solidFill>
                  <a:schemeClr val="accent2"/>
                </a:solidFill>
                <a:latin typeface="+mj-lt"/>
                <a:ea typeface="Calibri" panose="020F0502020204030204" pitchFamily="34" charset="0"/>
                <a:cs typeface="Times New Roman" panose="02020603050405020304" pitchFamily="18" charset="0"/>
              </a:rPr>
              <a:t>Maurya</a:t>
            </a:r>
            <a:r>
              <a:rPr lang="en-US" sz="800" dirty="0">
                <a:solidFill>
                  <a:schemeClr val="accent2"/>
                </a:solidFill>
                <a:latin typeface="+mj-lt"/>
                <a:ea typeface="Calibri" panose="020F0502020204030204" pitchFamily="34" charset="0"/>
                <a:cs typeface="Times New Roman" panose="02020603050405020304" pitchFamily="18" charset="0"/>
              </a:rPr>
              <a:t> and the Business Model Canvas. </a:t>
            </a:r>
            <a:r>
              <a:rPr lang="en-US" sz="800" u="sng" dirty="0">
                <a:solidFill>
                  <a:schemeClr val="accent2"/>
                </a:solidFill>
                <a:latin typeface="+mj-lt"/>
                <a:ea typeface="Calibri" panose="020F0502020204030204" pitchFamily="34" charset="0"/>
                <a:cs typeface="Times New Roman" panose="02020603050405020304" pitchFamily="18" charset="0"/>
                <a:hlinkClick r:id="rId3"/>
              </a:rPr>
              <a:t>www.businessmodelgeneration.com</a:t>
            </a:r>
            <a:r>
              <a:rPr lang="en-US" sz="800" dirty="0">
                <a:solidFill>
                  <a:schemeClr val="accent2"/>
                </a:solidFill>
                <a:latin typeface="+mj-lt"/>
                <a:ea typeface="Calibri" panose="020F0502020204030204" pitchFamily="34" charset="0"/>
                <a:cs typeface="Times New Roman" panose="02020603050405020304" pitchFamily="18" charset="0"/>
              </a:rPr>
              <a:t>. Licensed under the Creative Commons Attribution-Share Alike 3.0 </a:t>
            </a:r>
            <a:r>
              <a:rPr lang="en-US" sz="800" dirty="0" err="1">
                <a:solidFill>
                  <a:schemeClr val="accent2"/>
                </a:solidFill>
                <a:latin typeface="+mj-lt"/>
                <a:ea typeface="Calibri" panose="020F0502020204030204" pitchFamily="34" charset="0"/>
                <a:cs typeface="Times New Roman" panose="02020603050405020304" pitchFamily="18" charset="0"/>
              </a:rPr>
              <a:t>Unported</a:t>
            </a:r>
            <a:r>
              <a:rPr lang="en-US" sz="800" dirty="0">
                <a:solidFill>
                  <a:schemeClr val="accent2"/>
                </a:solidFill>
                <a:latin typeface="+mj-lt"/>
                <a:ea typeface="Calibri" panose="020F0502020204030204" pitchFamily="34" charset="0"/>
                <a:cs typeface="Times New Roman" panose="02020603050405020304" pitchFamily="18" charset="0"/>
              </a:rPr>
              <a:t> License</a:t>
            </a:r>
            <a:endParaRPr lang="en-US" sz="8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2606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
            <a:ext cx="9144000" cy="105509"/>
          </a:xfrm>
          <a:prstGeom prst="rect">
            <a:avLst/>
          </a:prstGeom>
          <a:solidFill>
            <a:schemeClr val="tx1"/>
          </a:solidFill>
          <a:ln w="1016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7F224E9C-378A-1047-0F3A-D5F8FB90B9A5}"/>
              </a:ext>
            </a:extLst>
          </p:cNvPr>
          <p:cNvPicPr>
            <a:picLocks noChangeAspect="1"/>
          </p:cNvPicPr>
          <p:nvPr/>
        </p:nvPicPr>
        <p:blipFill>
          <a:blip r:embed="rId2"/>
          <a:srcRect r="23521"/>
          <a:stretch/>
        </p:blipFill>
        <p:spPr>
          <a:xfrm>
            <a:off x="3900669" y="10436"/>
            <a:ext cx="5243332" cy="6855906"/>
          </a:xfrm>
          <a:prstGeom prst="rect">
            <a:avLst/>
          </a:prstGeom>
        </p:spPr>
      </p:pic>
      <p:sp>
        <p:nvSpPr>
          <p:cNvPr id="10" name="Text Placeholder 4">
            <a:extLst>
              <a:ext uri="{FF2B5EF4-FFF2-40B4-BE49-F238E27FC236}">
                <a16:creationId xmlns:a16="http://schemas.microsoft.com/office/drawing/2014/main" id="{D6234B0D-F5AD-B203-364D-DE2D5B8111C2}"/>
              </a:ext>
            </a:extLst>
          </p:cNvPr>
          <p:cNvSpPr txBox="1">
            <a:spLocks/>
          </p:cNvSpPr>
          <p:nvPr/>
        </p:nvSpPr>
        <p:spPr>
          <a:xfrm>
            <a:off x="164128" y="900423"/>
            <a:ext cx="3572414" cy="2585501"/>
          </a:xfrm>
          <a:prstGeom prst="rect">
            <a:avLst/>
          </a:prstGeom>
        </p:spPr>
        <p:txBody>
          <a:bodyPr/>
          <a:lstStyle>
            <a:lvl1pPr marL="342900" indent="-342900" algn="l" rtl="0" eaLnBrk="1" fontAlgn="base" hangingPunct="1">
              <a:spcBef>
                <a:spcPct val="20000"/>
              </a:spcBef>
              <a:spcAft>
                <a:spcPct val="0"/>
              </a:spcAft>
              <a:buSzPct val="85000"/>
              <a:buChar char="•"/>
              <a:defRPr sz="2400">
                <a:solidFill>
                  <a:schemeClr val="accent2"/>
                </a:solidFill>
                <a:latin typeface="Myriad Web Pro"/>
                <a:ea typeface="+mn-ea"/>
                <a:cs typeface="Myriad Web Pro"/>
              </a:defRPr>
            </a:lvl1pPr>
            <a:lvl2pPr marL="742950" indent="-285750" algn="l" rtl="0" eaLnBrk="1" fontAlgn="base" hangingPunct="1">
              <a:spcBef>
                <a:spcPct val="20000"/>
              </a:spcBef>
              <a:spcAft>
                <a:spcPct val="0"/>
              </a:spcAft>
              <a:buSzPct val="85000"/>
              <a:buChar char="•"/>
              <a:defRPr>
                <a:solidFill>
                  <a:schemeClr val="accent2"/>
                </a:solidFill>
                <a:latin typeface="Myriad Web Pro"/>
                <a:cs typeface="Myriad Web Pro"/>
              </a:defRPr>
            </a:lvl2pPr>
            <a:lvl3pPr marL="1143000" indent="-228600" algn="l" rtl="0" eaLnBrk="1" fontAlgn="base" hangingPunct="1">
              <a:spcBef>
                <a:spcPct val="20000"/>
              </a:spcBef>
              <a:spcAft>
                <a:spcPct val="0"/>
              </a:spcAft>
              <a:buSzPct val="85000"/>
              <a:buChar char="•"/>
              <a:defRPr>
                <a:solidFill>
                  <a:schemeClr val="accent2"/>
                </a:solidFill>
                <a:latin typeface="Myriad Web Pro"/>
                <a:cs typeface="Myriad Web Pro"/>
              </a:defRPr>
            </a:lvl3pPr>
            <a:lvl4pPr marL="1600200" indent="-228600" algn="l" rtl="0" eaLnBrk="1" fontAlgn="base" hangingPunct="1">
              <a:spcBef>
                <a:spcPct val="20000"/>
              </a:spcBef>
              <a:spcAft>
                <a:spcPct val="0"/>
              </a:spcAft>
              <a:buSzPct val="85000"/>
              <a:buChar char="•"/>
              <a:defRPr>
                <a:solidFill>
                  <a:schemeClr val="accent2"/>
                </a:solidFill>
                <a:latin typeface="Myriad Web Pro"/>
                <a:cs typeface="Myriad Web Pro"/>
              </a:defRPr>
            </a:lvl4pPr>
            <a:lvl5pPr marL="2057400" indent="-228600" algn="l" rtl="0" eaLnBrk="1" fontAlgn="base" hangingPunct="1">
              <a:spcBef>
                <a:spcPct val="20000"/>
              </a:spcBef>
              <a:spcAft>
                <a:spcPct val="0"/>
              </a:spcAft>
              <a:buSzPct val="85000"/>
              <a:buChar char="•"/>
              <a:defRPr>
                <a:solidFill>
                  <a:schemeClr val="accent2"/>
                </a:solidFill>
                <a:latin typeface="Myriad Web Pro"/>
                <a:cs typeface="Myriad Web Pro"/>
              </a:defRPr>
            </a:lvl5pPr>
            <a:lvl6pPr marL="2514600" indent="-228600" algn="l" rtl="0" eaLnBrk="1" fontAlgn="base" hangingPunct="1">
              <a:spcBef>
                <a:spcPct val="20000"/>
              </a:spcBef>
              <a:spcAft>
                <a:spcPct val="0"/>
              </a:spcAft>
              <a:buSzPct val="85000"/>
              <a:buChar char="•"/>
              <a:defRPr>
                <a:solidFill>
                  <a:schemeClr val="tx1"/>
                </a:solidFill>
                <a:latin typeface="+mn-lt"/>
              </a:defRPr>
            </a:lvl6pPr>
            <a:lvl7pPr marL="2971800" indent="-228600" algn="l" rtl="0" eaLnBrk="1" fontAlgn="base" hangingPunct="1">
              <a:spcBef>
                <a:spcPct val="20000"/>
              </a:spcBef>
              <a:spcAft>
                <a:spcPct val="0"/>
              </a:spcAft>
              <a:buSzPct val="85000"/>
              <a:buChar char="•"/>
              <a:defRPr>
                <a:solidFill>
                  <a:schemeClr val="tx1"/>
                </a:solidFill>
                <a:latin typeface="+mn-lt"/>
              </a:defRPr>
            </a:lvl7pPr>
            <a:lvl8pPr marL="3429000" indent="-228600" algn="l" rtl="0" eaLnBrk="1" fontAlgn="base" hangingPunct="1">
              <a:spcBef>
                <a:spcPct val="20000"/>
              </a:spcBef>
              <a:spcAft>
                <a:spcPct val="0"/>
              </a:spcAft>
              <a:buSzPct val="85000"/>
              <a:buChar char="•"/>
              <a:defRPr>
                <a:solidFill>
                  <a:schemeClr val="tx1"/>
                </a:solidFill>
                <a:latin typeface="+mn-lt"/>
              </a:defRPr>
            </a:lvl8pPr>
            <a:lvl9pPr marL="3886200" indent="-228600" algn="l" rtl="0" eaLnBrk="1" fontAlgn="base" hangingPunct="1">
              <a:spcBef>
                <a:spcPct val="20000"/>
              </a:spcBef>
              <a:spcAft>
                <a:spcPct val="0"/>
              </a:spcAft>
              <a:buSzPct val="85000"/>
              <a:buChar char="•"/>
              <a:defRPr>
                <a:solidFill>
                  <a:schemeClr val="tx1"/>
                </a:solidFill>
                <a:latin typeface="+mn-lt"/>
              </a:defRPr>
            </a:lvl9pPr>
          </a:lstStyle>
          <a:p>
            <a:pPr>
              <a:lnSpc>
                <a:spcPts val="4300"/>
              </a:lnSpc>
              <a:spcAft>
                <a:spcPts val="400"/>
              </a:spcAft>
            </a:pPr>
            <a:endParaRPr lang="en-US" kern="0" dirty="0">
              <a:latin typeface="+mj-lt"/>
            </a:endParaRPr>
          </a:p>
          <a:p>
            <a:pPr>
              <a:lnSpc>
                <a:spcPts val="4300"/>
              </a:lnSpc>
              <a:spcAft>
                <a:spcPts val="400"/>
              </a:spcAft>
            </a:pPr>
            <a:endParaRPr lang="en-US" kern="0" dirty="0">
              <a:latin typeface="+mj-lt"/>
            </a:endParaRPr>
          </a:p>
          <a:p>
            <a:pPr marL="0" indent="0" algn="ctr">
              <a:lnSpc>
                <a:spcPts val="3900"/>
              </a:lnSpc>
              <a:spcAft>
                <a:spcPts val="0"/>
              </a:spcAft>
              <a:buNone/>
            </a:pPr>
            <a:br>
              <a:rPr lang="en-US" kern="0" dirty="0">
                <a:latin typeface="+mj-lt"/>
              </a:rPr>
            </a:br>
            <a:r>
              <a:rPr lang="en-US" sz="4400" kern="0" dirty="0">
                <a:solidFill>
                  <a:srgbClr val="0071CF"/>
                </a:solidFill>
                <a:latin typeface="+mj-lt"/>
              </a:rPr>
              <a:t>Design Thinking</a:t>
            </a:r>
          </a:p>
          <a:p>
            <a:pPr marL="0" indent="0" algn="ctr">
              <a:lnSpc>
                <a:spcPts val="3900"/>
              </a:lnSpc>
              <a:spcAft>
                <a:spcPts val="0"/>
              </a:spcAft>
              <a:buNone/>
            </a:pPr>
            <a:r>
              <a:rPr lang="en-US" sz="4400" kern="0" dirty="0">
                <a:solidFill>
                  <a:srgbClr val="0071CF"/>
                </a:solidFill>
                <a:latin typeface="+mj-lt"/>
              </a:rPr>
              <a:t>Toolkit</a:t>
            </a:r>
          </a:p>
        </p:txBody>
      </p:sp>
    </p:spTree>
    <p:extLst>
      <p:ext uri="{BB962C8B-B14F-4D97-AF65-F5344CB8AC3E}">
        <p14:creationId xmlns:p14="http://schemas.microsoft.com/office/powerpoint/2010/main" val="1420528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A6E3-0A56-4764-BFD3-FF6746813FF2}"/>
              </a:ext>
            </a:extLst>
          </p:cNvPr>
          <p:cNvSpPr>
            <a:spLocks noGrp="1"/>
          </p:cNvSpPr>
          <p:nvPr>
            <p:ph type="title"/>
          </p:nvPr>
        </p:nvSpPr>
        <p:spPr>
          <a:xfrm>
            <a:off x="520454" y="198411"/>
            <a:ext cx="8510953" cy="487946"/>
          </a:xfrm>
        </p:spPr>
        <p:txBody>
          <a:bodyPr/>
          <a:lstStyle/>
          <a:p>
            <a:r>
              <a:rPr lang="en-US" sz="3200" dirty="0"/>
              <a:t>Three Types of Innovation</a:t>
            </a:r>
          </a:p>
        </p:txBody>
      </p:sp>
      <p:sp>
        <p:nvSpPr>
          <p:cNvPr id="6" name="Rectangle 5">
            <a:extLst>
              <a:ext uri="{FF2B5EF4-FFF2-40B4-BE49-F238E27FC236}">
                <a16:creationId xmlns:a16="http://schemas.microsoft.com/office/drawing/2014/main" id="{A9EDFD61-BEE5-47F4-BC62-66138E24E243}"/>
              </a:ext>
            </a:extLst>
          </p:cNvPr>
          <p:cNvSpPr/>
          <p:nvPr/>
        </p:nvSpPr>
        <p:spPr>
          <a:xfrm>
            <a:off x="457192" y="660479"/>
            <a:ext cx="7720642" cy="584775"/>
          </a:xfrm>
          <a:prstGeom prst="rect">
            <a:avLst/>
          </a:prstGeom>
        </p:spPr>
        <p:txBody>
          <a:bodyPr wrap="square">
            <a:spAutoFit/>
          </a:bodyPr>
          <a:lstStyle/>
          <a:p>
            <a:r>
              <a:rPr lang="en-US" sz="16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t>We’re interested in three types of innovation. This toolkit contains tools and approaches that will allow you to create and develop ideas focused on any level of innovation. </a:t>
            </a:r>
            <a:endParaRPr lang="en-US" sz="1600" dirty="0">
              <a:solidFill>
                <a:schemeClr val="accent2"/>
              </a:solidFill>
              <a:latin typeface="Franklin Gothic Medium Cond" panose="020B0606030402020204" pitchFamily="34" charset="0"/>
            </a:endParaRPr>
          </a:p>
        </p:txBody>
      </p:sp>
      <p:sp>
        <p:nvSpPr>
          <p:cNvPr id="7" name="Rectangle 6">
            <a:extLst>
              <a:ext uri="{FF2B5EF4-FFF2-40B4-BE49-F238E27FC236}">
                <a16:creationId xmlns:a16="http://schemas.microsoft.com/office/drawing/2014/main" id="{103EDDD3-E56B-479E-9C45-B482F3BF5D03}"/>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32048260-E76E-4779-B487-5627A8928C42}"/>
              </a:ext>
            </a:extLst>
          </p:cNvPr>
          <p:cNvPicPr>
            <a:picLocks noChangeAspect="1"/>
          </p:cNvPicPr>
          <p:nvPr/>
        </p:nvPicPr>
        <p:blipFill rotWithShape="1">
          <a:blip r:embed="rId2"/>
          <a:srcRect l="-6683" t="785" r="-6216" b="-2952"/>
          <a:stretch/>
        </p:blipFill>
        <p:spPr>
          <a:xfrm>
            <a:off x="50214" y="1366023"/>
            <a:ext cx="8533069" cy="5141858"/>
          </a:xfrm>
          <a:prstGeom prst="rect">
            <a:avLst/>
          </a:prstGeom>
          <a:solidFill>
            <a:schemeClr val="bg1"/>
          </a:solidFill>
        </p:spPr>
      </p:pic>
    </p:spTree>
    <p:extLst>
      <p:ext uri="{BB962C8B-B14F-4D97-AF65-F5344CB8AC3E}">
        <p14:creationId xmlns:p14="http://schemas.microsoft.com/office/powerpoint/2010/main" val="2325784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13DA627-E7BF-45EA-8777-B96283DC5006}"/>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CEA3A6E3-0A56-4764-BFD3-FF6746813FF2}"/>
              </a:ext>
            </a:extLst>
          </p:cNvPr>
          <p:cNvSpPr>
            <a:spLocks noGrp="1"/>
          </p:cNvSpPr>
          <p:nvPr>
            <p:ph type="title"/>
          </p:nvPr>
        </p:nvSpPr>
        <p:spPr>
          <a:xfrm>
            <a:off x="520454" y="198411"/>
            <a:ext cx="8510953" cy="487946"/>
          </a:xfrm>
        </p:spPr>
        <p:txBody>
          <a:bodyPr/>
          <a:lstStyle/>
          <a:p>
            <a:r>
              <a:rPr lang="en-US" sz="3200" dirty="0"/>
              <a:t>Defining the Customer Problem</a:t>
            </a:r>
          </a:p>
        </p:txBody>
      </p:sp>
      <p:sp>
        <p:nvSpPr>
          <p:cNvPr id="6" name="Rectangle 5">
            <a:extLst>
              <a:ext uri="{FF2B5EF4-FFF2-40B4-BE49-F238E27FC236}">
                <a16:creationId xmlns:a16="http://schemas.microsoft.com/office/drawing/2014/main" id="{A9EDFD61-BEE5-47F4-BC62-66138E24E243}"/>
              </a:ext>
            </a:extLst>
          </p:cNvPr>
          <p:cNvSpPr/>
          <p:nvPr/>
        </p:nvSpPr>
        <p:spPr>
          <a:xfrm>
            <a:off x="457192" y="660479"/>
            <a:ext cx="8449064" cy="1077218"/>
          </a:xfrm>
          <a:prstGeom prst="rect">
            <a:avLst/>
          </a:prstGeom>
        </p:spPr>
        <p:txBody>
          <a:bodyPr wrap="square">
            <a:spAutoFit/>
          </a:bodyPr>
          <a:lstStyle/>
          <a:p>
            <a:r>
              <a:rPr lang="en-US" sz="16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t>It is critical to document the “customer problem” you want to tackle. </a:t>
            </a:r>
            <a:r>
              <a:rPr lang="en-US" sz="1600" dirty="0">
                <a:solidFill>
                  <a:schemeClr val="accent2"/>
                </a:solidFill>
                <a:latin typeface="Franklin Gothic Medium Cond" panose="020B0606030402020204" pitchFamily="34" charset="0"/>
              </a:rPr>
              <a:t>Clearly articulating what you’re trying to solve, create, or do is the first essential step for innovation since it provides the focus for </a:t>
            </a:r>
            <a:r>
              <a:rPr lang="en-US" sz="16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t>the ideas generated during the innovation process. A proper framing statement focused on your customer’s problem(s) will ensure ‘Applied Innovation’.</a:t>
            </a:r>
            <a:endParaRPr lang="en-US" sz="1600" dirty="0">
              <a:solidFill>
                <a:schemeClr val="accent2"/>
              </a:solidFill>
              <a:latin typeface="Franklin Gothic Medium Cond" panose="020B0606030402020204" pitchFamily="34" charset="0"/>
            </a:endParaRPr>
          </a:p>
        </p:txBody>
      </p:sp>
      <p:sp>
        <p:nvSpPr>
          <p:cNvPr id="29" name="Rectangle 28">
            <a:extLst>
              <a:ext uri="{FF2B5EF4-FFF2-40B4-BE49-F238E27FC236}">
                <a16:creationId xmlns:a16="http://schemas.microsoft.com/office/drawing/2014/main" id="{A7EF57D1-2ED7-491E-AC10-8C28CEC4F64A}"/>
              </a:ext>
            </a:extLst>
          </p:cNvPr>
          <p:cNvSpPr/>
          <p:nvPr/>
        </p:nvSpPr>
        <p:spPr>
          <a:xfrm>
            <a:off x="457192" y="4489439"/>
            <a:ext cx="5578421" cy="1938992"/>
          </a:xfrm>
          <a:prstGeom prst="rect">
            <a:avLst/>
          </a:prstGeom>
        </p:spPr>
        <p:txBody>
          <a:bodyPr wrap="square">
            <a:spAutoFit/>
          </a:bodyPr>
          <a:lstStyle/>
          <a:p>
            <a:r>
              <a:rPr lang="en-US" sz="2400" dirty="0">
                <a:solidFill>
                  <a:srgbClr val="569131"/>
                </a:solidFill>
                <a:latin typeface="+mj-lt"/>
              </a:rPr>
              <a:t>I am </a:t>
            </a:r>
            <a:r>
              <a:rPr lang="en-US" sz="2400" dirty="0">
                <a:solidFill>
                  <a:schemeClr val="bg2">
                    <a:lumMod val="75000"/>
                  </a:schemeClr>
                </a:solidFill>
                <a:latin typeface="+mj-lt"/>
              </a:rPr>
              <a:t>[customer - with 3 characteristics]. </a:t>
            </a:r>
          </a:p>
          <a:p>
            <a:r>
              <a:rPr lang="en-US" sz="2400" dirty="0">
                <a:solidFill>
                  <a:srgbClr val="569131"/>
                </a:solidFill>
                <a:latin typeface="+mj-lt"/>
              </a:rPr>
              <a:t>I’m trying to </a:t>
            </a:r>
            <a:r>
              <a:rPr lang="en-US" sz="2400" dirty="0">
                <a:solidFill>
                  <a:schemeClr val="bg2">
                    <a:lumMod val="75000"/>
                  </a:schemeClr>
                </a:solidFill>
                <a:latin typeface="+mj-lt"/>
              </a:rPr>
              <a:t>[outcome/job],</a:t>
            </a:r>
            <a:br>
              <a:rPr lang="en-US" sz="2400" dirty="0">
                <a:solidFill>
                  <a:srgbClr val="569131"/>
                </a:solidFill>
                <a:latin typeface="+mj-lt"/>
              </a:rPr>
            </a:br>
            <a:r>
              <a:rPr lang="en-US" sz="2400" dirty="0">
                <a:solidFill>
                  <a:srgbClr val="569131"/>
                </a:solidFill>
                <a:latin typeface="+mj-lt"/>
              </a:rPr>
              <a:t>but </a:t>
            </a:r>
            <a:r>
              <a:rPr lang="en-US" sz="2400" dirty="0">
                <a:solidFill>
                  <a:schemeClr val="bg2">
                    <a:lumMod val="75000"/>
                  </a:schemeClr>
                </a:solidFill>
                <a:latin typeface="+mj-lt"/>
              </a:rPr>
              <a:t>[problem/barrier]</a:t>
            </a:r>
            <a:br>
              <a:rPr lang="en-US" sz="2400" dirty="0">
                <a:solidFill>
                  <a:schemeClr val="bg2">
                    <a:lumMod val="75000"/>
                  </a:schemeClr>
                </a:solidFill>
                <a:latin typeface="+mj-lt"/>
              </a:rPr>
            </a:br>
            <a:r>
              <a:rPr lang="en-US" sz="2400" dirty="0">
                <a:solidFill>
                  <a:srgbClr val="569131"/>
                </a:solidFill>
                <a:latin typeface="+mj-lt"/>
              </a:rPr>
              <a:t>because </a:t>
            </a:r>
            <a:r>
              <a:rPr lang="en-US" sz="2400" dirty="0">
                <a:solidFill>
                  <a:schemeClr val="bg2">
                    <a:lumMod val="75000"/>
                  </a:schemeClr>
                </a:solidFill>
                <a:latin typeface="+mj-lt"/>
              </a:rPr>
              <a:t>[root cause],</a:t>
            </a:r>
            <a:br>
              <a:rPr lang="en-US" sz="2400" dirty="0">
                <a:solidFill>
                  <a:schemeClr val="bg2">
                    <a:lumMod val="75000"/>
                  </a:schemeClr>
                </a:solidFill>
                <a:latin typeface="+mj-lt"/>
              </a:rPr>
            </a:br>
            <a:r>
              <a:rPr lang="en-US" sz="2400" dirty="0">
                <a:solidFill>
                  <a:srgbClr val="569131"/>
                </a:solidFill>
                <a:latin typeface="+mj-lt"/>
              </a:rPr>
              <a:t>which makes me feel </a:t>
            </a:r>
            <a:r>
              <a:rPr lang="en-US" sz="2400" dirty="0">
                <a:solidFill>
                  <a:schemeClr val="bg2">
                    <a:lumMod val="75000"/>
                  </a:schemeClr>
                </a:solidFill>
                <a:latin typeface="+mj-lt"/>
              </a:rPr>
              <a:t>[emotion].</a:t>
            </a:r>
          </a:p>
        </p:txBody>
      </p:sp>
      <p:sp>
        <p:nvSpPr>
          <p:cNvPr id="7" name="Rectangle 6">
            <a:extLst>
              <a:ext uri="{FF2B5EF4-FFF2-40B4-BE49-F238E27FC236}">
                <a16:creationId xmlns:a16="http://schemas.microsoft.com/office/drawing/2014/main" id="{842EB39B-CD5F-4249-843F-B03C46F4EE2D}"/>
              </a:ext>
            </a:extLst>
          </p:cNvPr>
          <p:cNvSpPr/>
          <p:nvPr/>
        </p:nvSpPr>
        <p:spPr>
          <a:xfrm>
            <a:off x="457191" y="2728926"/>
            <a:ext cx="3694184" cy="830997"/>
          </a:xfrm>
          <a:prstGeom prst="rect">
            <a:avLst/>
          </a:prstGeom>
        </p:spPr>
        <p:txBody>
          <a:bodyPr wrap="square">
            <a:spAutoFit/>
          </a:bodyPr>
          <a:lstStyle/>
          <a:p>
            <a:r>
              <a:rPr lang="en-US" sz="2400" dirty="0">
                <a:solidFill>
                  <a:srgbClr val="569131"/>
                </a:solidFill>
                <a:latin typeface="+mj-lt"/>
              </a:rPr>
              <a:t>How might we… ?</a:t>
            </a:r>
          </a:p>
          <a:p>
            <a:pPr marL="342900" indent="-342900">
              <a:buFont typeface="Arial" panose="020B0604020202020204" pitchFamily="34" charset="0"/>
              <a:buChar char="•"/>
            </a:pPr>
            <a:r>
              <a:rPr lang="en-US" sz="2400" dirty="0">
                <a:solidFill>
                  <a:srgbClr val="569131"/>
                </a:solidFill>
                <a:latin typeface="+mj-lt"/>
              </a:rPr>
              <a:t>Supporting bullets</a:t>
            </a:r>
          </a:p>
        </p:txBody>
      </p:sp>
      <p:sp>
        <p:nvSpPr>
          <p:cNvPr id="8" name="Rectangle 7">
            <a:extLst>
              <a:ext uri="{FF2B5EF4-FFF2-40B4-BE49-F238E27FC236}">
                <a16:creationId xmlns:a16="http://schemas.microsoft.com/office/drawing/2014/main" id="{81C20ACB-6350-4361-92A9-73DF9D74F689}"/>
              </a:ext>
            </a:extLst>
          </p:cNvPr>
          <p:cNvSpPr/>
          <p:nvPr/>
        </p:nvSpPr>
        <p:spPr>
          <a:xfrm>
            <a:off x="457191" y="2208898"/>
            <a:ext cx="3867920" cy="584775"/>
          </a:xfrm>
          <a:prstGeom prst="rect">
            <a:avLst/>
          </a:prstGeom>
        </p:spPr>
        <p:txBody>
          <a:bodyPr wrap="square">
            <a:spAutoFit/>
          </a:bodyPr>
          <a:lstStyle/>
          <a:p>
            <a:r>
              <a:rPr lang="en-US" sz="1600" dirty="0">
                <a:solidFill>
                  <a:schemeClr val="accent2"/>
                </a:solidFill>
                <a:latin typeface="Franklin Gothic Medium Cond" panose="020B0606030402020204" pitchFamily="34" charset="0"/>
              </a:rPr>
              <a:t>The easiest way to decide what to focus on for innovation is to write it out as a single question:</a:t>
            </a:r>
          </a:p>
        </p:txBody>
      </p:sp>
      <p:sp>
        <p:nvSpPr>
          <p:cNvPr id="9" name="Rectangle 8">
            <a:extLst>
              <a:ext uri="{FF2B5EF4-FFF2-40B4-BE49-F238E27FC236}">
                <a16:creationId xmlns:a16="http://schemas.microsoft.com/office/drawing/2014/main" id="{98A20779-E3AF-4437-BD50-7053DDA0590C}"/>
              </a:ext>
            </a:extLst>
          </p:cNvPr>
          <p:cNvSpPr/>
          <p:nvPr/>
        </p:nvSpPr>
        <p:spPr>
          <a:xfrm>
            <a:off x="457192" y="3904664"/>
            <a:ext cx="3867920" cy="584775"/>
          </a:xfrm>
          <a:prstGeom prst="rect">
            <a:avLst/>
          </a:prstGeom>
        </p:spPr>
        <p:txBody>
          <a:bodyPr wrap="square">
            <a:spAutoFit/>
          </a:bodyPr>
          <a:lstStyle/>
          <a:p>
            <a:r>
              <a:rPr lang="en-US" sz="1600" dirty="0">
                <a:solidFill>
                  <a:schemeClr val="accent2"/>
                </a:solidFill>
                <a:latin typeface="Franklin Gothic Medium Cond" panose="020B0606030402020204" pitchFamily="34" charset="0"/>
              </a:rPr>
              <a:t>A more detailed way to define the customer problem is by writing down a paragraph like this:</a:t>
            </a:r>
          </a:p>
        </p:txBody>
      </p:sp>
      <p:pic>
        <p:nvPicPr>
          <p:cNvPr id="10" name="Graphic 9" descr="Compass">
            <a:extLst>
              <a:ext uri="{FF2B5EF4-FFF2-40B4-BE49-F238E27FC236}">
                <a16:creationId xmlns:a16="http://schemas.microsoft.com/office/drawing/2014/main" id="{AE9A6770-5FF9-4CEE-8BCE-599DFBAECB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05023" y="1992811"/>
            <a:ext cx="4338977" cy="4338977"/>
          </a:xfrm>
          <a:prstGeom prst="rect">
            <a:avLst/>
          </a:prstGeom>
        </p:spPr>
      </p:pic>
    </p:spTree>
    <p:extLst>
      <p:ext uri="{BB962C8B-B14F-4D97-AF65-F5344CB8AC3E}">
        <p14:creationId xmlns:p14="http://schemas.microsoft.com/office/powerpoint/2010/main" val="240530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0E00FC-119D-49C1-B06A-0D0CFC6F2BC5}"/>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7B8E01DE-5468-4186-81A9-34A192B7721C}"/>
              </a:ext>
            </a:extLst>
          </p:cNvPr>
          <p:cNvSpPr>
            <a:spLocks noGrp="1"/>
          </p:cNvSpPr>
          <p:nvPr>
            <p:ph type="title"/>
          </p:nvPr>
        </p:nvSpPr>
        <p:spPr>
          <a:xfrm>
            <a:off x="431321" y="11724"/>
            <a:ext cx="8384433" cy="678390"/>
          </a:xfrm>
        </p:spPr>
        <p:txBody>
          <a:bodyPr/>
          <a:lstStyle/>
          <a:p>
            <a:r>
              <a:rPr lang="en-US" sz="3200" dirty="0"/>
              <a:t>Customer Problem</a:t>
            </a:r>
          </a:p>
        </p:txBody>
      </p:sp>
      <p:sp>
        <p:nvSpPr>
          <p:cNvPr id="21" name="Rectangle 20">
            <a:extLst>
              <a:ext uri="{FF2B5EF4-FFF2-40B4-BE49-F238E27FC236}">
                <a16:creationId xmlns:a16="http://schemas.microsoft.com/office/drawing/2014/main" id="{A253D9EE-4F2E-42CF-B8D9-439531AACCAF}"/>
              </a:ext>
            </a:extLst>
          </p:cNvPr>
          <p:cNvSpPr/>
          <p:nvPr/>
        </p:nvSpPr>
        <p:spPr>
          <a:xfrm>
            <a:off x="274322" y="3859241"/>
            <a:ext cx="8101582" cy="1938992"/>
          </a:xfrm>
          <a:prstGeom prst="rect">
            <a:avLst/>
          </a:prstGeom>
        </p:spPr>
        <p:txBody>
          <a:bodyPr wrap="square">
            <a:spAutoFit/>
          </a:bodyPr>
          <a:lstStyle/>
          <a:p>
            <a:pPr algn="ctr"/>
            <a:r>
              <a:rPr lang="en-US" sz="2000" dirty="0">
                <a:solidFill>
                  <a:srgbClr val="569131"/>
                </a:solidFill>
                <a:latin typeface="+mj-lt"/>
              </a:rPr>
              <a:t>I am </a:t>
            </a:r>
            <a:r>
              <a:rPr lang="en-US" sz="2000" dirty="0">
                <a:solidFill>
                  <a:schemeClr val="accent2"/>
                </a:solidFill>
                <a:latin typeface="+mj-lt"/>
              </a:rPr>
              <a:t>an internal business partner in the finance department</a:t>
            </a:r>
            <a:r>
              <a:rPr lang="en-US" sz="2000" dirty="0">
                <a:solidFill>
                  <a:srgbClr val="569131"/>
                </a:solidFill>
                <a:latin typeface="+mj-lt"/>
              </a:rPr>
              <a:t>. </a:t>
            </a:r>
          </a:p>
          <a:p>
            <a:pPr algn="ctr"/>
            <a:r>
              <a:rPr lang="en-US" sz="2000" dirty="0">
                <a:solidFill>
                  <a:srgbClr val="569131"/>
                </a:solidFill>
                <a:latin typeface="+mj-lt"/>
              </a:rPr>
              <a:t>I’m trying </a:t>
            </a:r>
            <a:r>
              <a:rPr lang="en-US" sz="2000" dirty="0">
                <a:solidFill>
                  <a:schemeClr val="accent2"/>
                </a:solidFill>
                <a:latin typeface="+mj-lt"/>
              </a:rPr>
              <a:t>to generate the monthly business review</a:t>
            </a:r>
            <a:r>
              <a:rPr lang="en-US" sz="2000" dirty="0">
                <a:solidFill>
                  <a:srgbClr val="569131"/>
                </a:solidFill>
                <a:latin typeface="+mj-lt"/>
              </a:rPr>
              <a:t>,</a:t>
            </a:r>
            <a:br>
              <a:rPr lang="en-US" sz="2000" dirty="0">
                <a:solidFill>
                  <a:srgbClr val="569131"/>
                </a:solidFill>
                <a:latin typeface="+mj-lt"/>
              </a:rPr>
            </a:br>
            <a:r>
              <a:rPr lang="en-US" sz="2000" dirty="0">
                <a:solidFill>
                  <a:srgbClr val="569131"/>
                </a:solidFill>
                <a:latin typeface="+mj-lt"/>
              </a:rPr>
              <a:t>but </a:t>
            </a:r>
            <a:r>
              <a:rPr lang="en-US" sz="2000" dirty="0">
                <a:solidFill>
                  <a:schemeClr val="accent2"/>
                </a:solidFill>
                <a:latin typeface="+mj-lt"/>
              </a:rPr>
              <a:t>it takes me a long time to get the financial reports</a:t>
            </a:r>
            <a:br>
              <a:rPr lang="en-US" sz="2000" dirty="0">
                <a:solidFill>
                  <a:srgbClr val="569131"/>
                </a:solidFill>
                <a:latin typeface="+mj-lt"/>
              </a:rPr>
            </a:br>
            <a:r>
              <a:rPr lang="en-US" sz="2000" dirty="0">
                <a:solidFill>
                  <a:srgbClr val="569131"/>
                </a:solidFill>
                <a:latin typeface="+mj-lt"/>
              </a:rPr>
              <a:t>because </a:t>
            </a:r>
            <a:r>
              <a:rPr lang="en-US" sz="2000" dirty="0">
                <a:solidFill>
                  <a:schemeClr val="accent2"/>
                </a:solidFill>
                <a:latin typeface="+mj-lt"/>
              </a:rPr>
              <a:t>creating reports requires specialized analytic skills </a:t>
            </a:r>
            <a:br>
              <a:rPr lang="en-US" sz="2000" dirty="0">
                <a:solidFill>
                  <a:schemeClr val="accent2"/>
                </a:solidFill>
                <a:latin typeface="+mj-lt"/>
              </a:rPr>
            </a:br>
            <a:r>
              <a:rPr lang="en-US" sz="2000" dirty="0">
                <a:solidFill>
                  <a:schemeClr val="accent2"/>
                </a:solidFill>
                <a:latin typeface="+mj-lt"/>
              </a:rPr>
              <a:t>and I can’t easily generate them myself</a:t>
            </a:r>
            <a:r>
              <a:rPr lang="en-US" sz="2000" dirty="0">
                <a:solidFill>
                  <a:srgbClr val="569131"/>
                </a:solidFill>
                <a:latin typeface="+mj-lt"/>
              </a:rPr>
              <a:t>,</a:t>
            </a:r>
            <a:br>
              <a:rPr lang="en-US" sz="2000" dirty="0">
                <a:solidFill>
                  <a:srgbClr val="569131"/>
                </a:solidFill>
                <a:latin typeface="+mj-lt"/>
              </a:rPr>
            </a:br>
            <a:r>
              <a:rPr lang="en-US" sz="2000" dirty="0">
                <a:solidFill>
                  <a:srgbClr val="569131"/>
                </a:solidFill>
                <a:latin typeface="+mj-lt"/>
              </a:rPr>
              <a:t>which makes me feel </a:t>
            </a:r>
            <a:r>
              <a:rPr lang="en-US" sz="2000" dirty="0">
                <a:solidFill>
                  <a:schemeClr val="accent2"/>
                </a:solidFill>
                <a:latin typeface="+mj-lt"/>
              </a:rPr>
              <a:t>stressed, out of control, pressed for time, and frustrated</a:t>
            </a:r>
            <a:r>
              <a:rPr lang="en-US" sz="2000" dirty="0">
                <a:solidFill>
                  <a:srgbClr val="569131"/>
                </a:solidFill>
                <a:latin typeface="+mj-lt"/>
              </a:rPr>
              <a:t>.</a:t>
            </a:r>
          </a:p>
        </p:txBody>
      </p:sp>
      <p:sp>
        <p:nvSpPr>
          <p:cNvPr id="23" name="Rectangle 22">
            <a:extLst>
              <a:ext uri="{FF2B5EF4-FFF2-40B4-BE49-F238E27FC236}">
                <a16:creationId xmlns:a16="http://schemas.microsoft.com/office/drawing/2014/main" id="{7EFFCA14-5C0B-4022-B9B9-943F44BE91A9}"/>
              </a:ext>
            </a:extLst>
          </p:cNvPr>
          <p:cNvSpPr/>
          <p:nvPr/>
        </p:nvSpPr>
        <p:spPr>
          <a:xfrm>
            <a:off x="128016" y="1725849"/>
            <a:ext cx="8394192" cy="1015663"/>
          </a:xfrm>
          <a:prstGeom prst="rect">
            <a:avLst/>
          </a:prstGeom>
        </p:spPr>
        <p:txBody>
          <a:bodyPr wrap="square">
            <a:spAutoFit/>
          </a:bodyPr>
          <a:lstStyle/>
          <a:p>
            <a:pPr algn="ctr"/>
            <a:r>
              <a:rPr lang="en-US" sz="2000" dirty="0">
                <a:solidFill>
                  <a:srgbClr val="569131"/>
                </a:solidFill>
                <a:latin typeface="+mj-lt"/>
              </a:rPr>
              <a:t>How might we </a:t>
            </a:r>
            <a:r>
              <a:rPr lang="en-US" sz="2000" dirty="0">
                <a:solidFill>
                  <a:schemeClr val="accent2"/>
                </a:solidFill>
                <a:latin typeface="+mj-lt"/>
              </a:rPr>
              <a:t>significantly increase customer satisfaction</a:t>
            </a:r>
            <a:r>
              <a:rPr lang="en-US" sz="2000" dirty="0">
                <a:solidFill>
                  <a:srgbClr val="569131"/>
                </a:solidFill>
                <a:latin typeface="+mj-lt"/>
              </a:rPr>
              <a:t>?</a:t>
            </a:r>
          </a:p>
          <a:p>
            <a:pPr marL="342900" indent="-342900" algn="ctr">
              <a:buFont typeface="Arial" panose="020B0604020202020204" pitchFamily="34" charset="0"/>
              <a:buChar char="•"/>
            </a:pPr>
            <a:r>
              <a:rPr lang="en-US" sz="2000" dirty="0">
                <a:solidFill>
                  <a:schemeClr val="accent2"/>
                </a:solidFill>
                <a:latin typeface="+mj-lt"/>
              </a:rPr>
              <a:t>In ways that can dramatically reduce support call costs</a:t>
            </a:r>
          </a:p>
          <a:p>
            <a:pPr marL="342900" indent="-342900" algn="ctr">
              <a:buFont typeface="Arial" panose="020B0604020202020204" pitchFamily="34" charset="0"/>
              <a:buChar char="•"/>
            </a:pPr>
            <a:r>
              <a:rPr lang="en-US" sz="2000" dirty="0">
                <a:solidFill>
                  <a:schemeClr val="accent2"/>
                </a:solidFill>
                <a:latin typeface="+mj-lt"/>
              </a:rPr>
              <a:t>To increase end-customer’s positive sentiment for our company</a:t>
            </a:r>
          </a:p>
        </p:txBody>
      </p:sp>
      <p:sp>
        <p:nvSpPr>
          <p:cNvPr id="24" name="Rectangle 23">
            <a:extLst>
              <a:ext uri="{FF2B5EF4-FFF2-40B4-BE49-F238E27FC236}">
                <a16:creationId xmlns:a16="http://schemas.microsoft.com/office/drawing/2014/main" id="{8F96090A-6FC2-4245-A764-70AFD0E8AADF}"/>
              </a:ext>
            </a:extLst>
          </p:cNvPr>
          <p:cNvSpPr/>
          <p:nvPr/>
        </p:nvSpPr>
        <p:spPr>
          <a:xfrm>
            <a:off x="2391152" y="1284623"/>
            <a:ext cx="3867920" cy="523220"/>
          </a:xfrm>
          <a:prstGeom prst="rect">
            <a:avLst/>
          </a:prstGeom>
        </p:spPr>
        <p:txBody>
          <a:bodyPr wrap="square">
            <a:spAutoFit/>
          </a:bodyPr>
          <a:lstStyle/>
          <a:p>
            <a:pPr algn="ctr"/>
            <a:r>
              <a:rPr lang="en-US" sz="2800" dirty="0">
                <a:solidFill>
                  <a:srgbClr val="0089A6"/>
                </a:solidFill>
                <a:latin typeface="Franklin Gothic Medium Cond" panose="020B0606030402020204" pitchFamily="34" charset="0"/>
              </a:rPr>
              <a:t>Question:</a:t>
            </a:r>
          </a:p>
        </p:txBody>
      </p:sp>
      <p:sp>
        <p:nvSpPr>
          <p:cNvPr id="25" name="Rectangle 24">
            <a:extLst>
              <a:ext uri="{FF2B5EF4-FFF2-40B4-BE49-F238E27FC236}">
                <a16:creationId xmlns:a16="http://schemas.microsoft.com/office/drawing/2014/main" id="{3513AE6E-1F52-48B1-91D5-846F2A6DAFFF}"/>
              </a:ext>
            </a:extLst>
          </p:cNvPr>
          <p:cNvSpPr/>
          <p:nvPr/>
        </p:nvSpPr>
        <p:spPr>
          <a:xfrm>
            <a:off x="2391152" y="3418015"/>
            <a:ext cx="3867920" cy="523220"/>
          </a:xfrm>
          <a:prstGeom prst="rect">
            <a:avLst/>
          </a:prstGeom>
        </p:spPr>
        <p:txBody>
          <a:bodyPr wrap="square">
            <a:spAutoFit/>
          </a:bodyPr>
          <a:lstStyle/>
          <a:p>
            <a:pPr algn="ctr"/>
            <a:r>
              <a:rPr lang="en-US" sz="2800" dirty="0">
                <a:solidFill>
                  <a:srgbClr val="0089A6"/>
                </a:solidFill>
                <a:latin typeface="Franklin Gothic Medium Cond" panose="020B0606030402020204" pitchFamily="34" charset="0"/>
              </a:rPr>
              <a:t>Paragraph:</a:t>
            </a:r>
          </a:p>
        </p:txBody>
      </p:sp>
      <p:sp>
        <p:nvSpPr>
          <p:cNvPr id="9" name="Rectangle: Rounded Corners 8">
            <a:extLst>
              <a:ext uri="{FF2B5EF4-FFF2-40B4-BE49-F238E27FC236}">
                <a16:creationId xmlns:a16="http://schemas.microsoft.com/office/drawing/2014/main" id="{491A8DB2-2ECE-4B4F-92F2-BDA1146470D8}"/>
              </a:ext>
            </a:extLst>
          </p:cNvPr>
          <p:cNvSpPr/>
          <p:nvPr/>
        </p:nvSpPr>
        <p:spPr bwMode="auto">
          <a:xfrm>
            <a:off x="3989717" y="13993"/>
            <a:ext cx="1164566" cy="339836"/>
          </a:xfrm>
          <a:prstGeom prst="roundRect">
            <a:avLst>
              <a:gd name="adj" fmla="val 31897"/>
            </a:avLst>
          </a:prstGeom>
          <a:solidFill>
            <a:schemeClr val="tx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Franklin Gothic Medium Cond" panose="020B0606030402020204" pitchFamily="34" charset="0"/>
              </a:rPr>
              <a:t>Examples</a:t>
            </a:r>
          </a:p>
        </p:txBody>
      </p:sp>
    </p:spTree>
    <p:extLst>
      <p:ext uri="{BB962C8B-B14F-4D97-AF65-F5344CB8AC3E}">
        <p14:creationId xmlns:p14="http://schemas.microsoft.com/office/powerpoint/2010/main" val="2554839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13DA627-E7BF-45EA-8777-B96283DC5006}"/>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CEA3A6E3-0A56-4764-BFD3-FF6746813FF2}"/>
              </a:ext>
            </a:extLst>
          </p:cNvPr>
          <p:cNvSpPr>
            <a:spLocks noGrp="1"/>
          </p:cNvSpPr>
          <p:nvPr>
            <p:ph type="title"/>
          </p:nvPr>
        </p:nvSpPr>
        <p:spPr>
          <a:xfrm>
            <a:off x="520454" y="198411"/>
            <a:ext cx="8510953" cy="487946"/>
          </a:xfrm>
        </p:spPr>
        <p:txBody>
          <a:bodyPr/>
          <a:lstStyle/>
          <a:p>
            <a:r>
              <a:rPr lang="en-US" sz="3200" dirty="0"/>
              <a:t>Applied Innovation Process</a:t>
            </a:r>
          </a:p>
        </p:txBody>
      </p:sp>
      <p:sp>
        <p:nvSpPr>
          <p:cNvPr id="6" name="Rectangle 5">
            <a:extLst>
              <a:ext uri="{FF2B5EF4-FFF2-40B4-BE49-F238E27FC236}">
                <a16:creationId xmlns:a16="http://schemas.microsoft.com/office/drawing/2014/main" id="{A9EDFD61-BEE5-47F4-BC62-66138E24E243}"/>
              </a:ext>
            </a:extLst>
          </p:cNvPr>
          <p:cNvSpPr/>
          <p:nvPr/>
        </p:nvSpPr>
        <p:spPr>
          <a:xfrm>
            <a:off x="457192" y="660479"/>
            <a:ext cx="8100212" cy="584775"/>
          </a:xfrm>
          <a:prstGeom prst="rect">
            <a:avLst/>
          </a:prstGeom>
        </p:spPr>
        <p:txBody>
          <a:bodyPr wrap="square">
            <a:spAutoFit/>
          </a:bodyPr>
          <a:lstStyle/>
          <a:p>
            <a:r>
              <a:rPr lang="en-US" sz="16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t>The innovation process has two phases – </a:t>
            </a:r>
            <a:r>
              <a:rPr lang="en-US" sz="1600" dirty="0">
                <a:solidFill>
                  <a:srgbClr val="569131"/>
                </a:solidFill>
                <a:latin typeface="Franklin Gothic Medium Cond" panose="020B0606030402020204" pitchFamily="34" charset="0"/>
                <a:ea typeface="Calibri" panose="020F0502020204030204" pitchFamily="34" charset="0"/>
                <a:cs typeface="Times New Roman" panose="02020603050405020304" pitchFamily="18" charset="0"/>
              </a:rPr>
              <a:t>Divergence</a:t>
            </a:r>
            <a:r>
              <a:rPr lang="en-US" sz="16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t> &amp; </a:t>
            </a:r>
            <a:r>
              <a:rPr lang="en-US" sz="1600" dirty="0">
                <a:solidFill>
                  <a:srgbClr val="0089A6"/>
                </a:solidFill>
                <a:latin typeface="Franklin Gothic Medium Cond" panose="020B0606030402020204" pitchFamily="34" charset="0"/>
                <a:ea typeface="Calibri" panose="020F0502020204030204" pitchFamily="34" charset="0"/>
                <a:cs typeface="Times New Roman" panose="02020603050405020304" pitchFamily="18" charset="0"/>
              </a:rPr>
              <a:t>Convergence</a:t>
            </a:r>
            <a:r>
              <a:rPr lang="en-US" sz="16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t>. </a:t>
            </a:r>
          </a:p>
          <a:p>
            <a:r>
              <a:rPr lang="en-US" sz="1600" dirty="0">
                <a:solidFill>
                  <a:schemeClr val="accent2"/>
                </a:solidFill>
                <a:latin typeface="Franklin Gothic Medium Cond" panose="020B0606030402020204" pitchFamily="34" charset="0"/>
              </a:rPr>
              <a:t>While this approach may appear linear, there is naturally a great deal of iteration throughout both phases.</a:t>
            </a:r>
          </a:p>
        </p:txBody>
      </p:sp>
      <p:sp>
        <p:nvSpPr>
          <p:cNvPr id="7" name="Rectangle 6">
            <a:extLst>
              <a:ext uri="{FF2B5EF4-FFF2-40B4-BE49-F238E27FC236}">
                <a16:creationId xmlns:a16="http://schemas.microsoft.com/office/drawing/2014/main" id="{E8A69F2F-8B34-47A7-BD81-9A3A8637EEA8}"/>
              </a:ext>
            </a:extLst>
          </p:cNvPr>
          <p:cNvSpPr/>
          <p:nvPr/>
        </p:nvSpPr>
        <p:spPr>
          <a:xfrm>
            <a:off x="457192" y="1668328"/>
            <a:ext cx="4235578" cy="830997"/>
          </a:xfrm>
          <a:prstGeom prst="rect">
            <a:avLst/>
          </a:prstGeom>
        </p:spPr>
        <p:txBody>
          <a:bodyPr wrap="square">
            <a:spAutoFit/>
          </a:bodyPr>
          <a:lstStyle/>
          <a:p>
            <a:r>
              <a:rPr lang="en-US" sz="1600" dirty="0">
                <a:solidFill>
                  <a:srgbClr val="569131"/>
                </a:solidFill>
                <a:latin typeface="Franklin Gothic Medium Cond" panose="020B0606030402020204" pitchFamily="34" charset="0"/>
                <a:ea typeface="Calibri" panose="020F0502020204030204" pitchFamily="34" charset="0"/>
                <a:cs typeface="Times New Roman" panose="02020603050405020304" pitchFamily="18" charset="0"/>
              </a:rPr>
              <a:t>The Divergent phase is a time for gathering insight into unmet needs, identifying problems to work on, and thinking imaginatively about a range of solutions. </a:t>
            </a:r>
            <a:endParaRPr lang="en-US" sz="1600" dirty="0">
              <a:solidFill>
                <a:srgbClr val="569131"/>
              </a:solidFill>
              <a:latin typeface="Franklin Gothic Medium Cond" panose="020B0606030402020204" pitchFamily="34" charset="0"/>
            </a:endParaRPr>
          </a:p>
        </p:txBody>
      </p:sp>
      <p:sp>
        <p:nvSpPr>
          <p:cNvPr id="8" name="Rectangle 7">
            <a:extLst>
              <a:ext uri="{FF2B5EF4-FFF2-40B4-BE49-F238E27FC236}">
                <a16:creationId xmlns:a16="http://schemas.microsoft.com/office/drawing/2014/main" id="{D7B45FAA-5F95-4B0E-8C69-03BD6EBE54C2}"/>
              </a:ext>
            </a:extLst>
          </p:cNvPr>
          <p:cNvSpPr/>
          <p:nvPr/>
        </p:nvSpPr>
        <p:spPr>
          <a:xfrm>
            <a:off x="5071874" y="1668327"/>
            <a:ext cx="3959533" cy="830997"/>
          </a:xfrm>
          <a:prstGeom prst="rect">
            <a:avLst/>
          </a:prstGeom>
        </p:spPr>
        <p:txBody>
          <a:bodyPr wrap="square">
            <a:spAutoFit/>
          </a:bodyPr>
          <a:lstStyle/>
          <a:p>
            <a:pPr algn="r"/>
            <a:r>
              <a:rPr lang="en-US" sz="1600" dirty="0">
                <a:solidFill>
                  <a:srgbClr val="0089A6"/>
                </a:solidFill>
                <a:latin typeface="Franklin Gothic Medium Cond" panose="020B0606030402020204" pitchFamily="34" charset="0"/>
                <a:ea typeface="Calibri" panose="020F0502020204030204" pitchFamily="34" charset="0"/>
                <a:cs typeface="Times New Roman" panose="02020603050405020304" pitchFamily="18" charset="0"/>
              </a:rPr>
              <a:t>The Convergent phase involves selecting the best idea, testing it, learning what works, modifying the solution accordingly, and then taking action. </a:t>
            </a:r>
            <a:endParaRPr lang="en-US" sz="1600" dirty="0">
              <a:solidFill>
                <a:srgbClr val="0089A6"/>
              </a:solidFill>
              <a:latin typeface="Franklin Gothic Medium Cond" panose="020B0606030402020204" pitchFamily="34" charset="0"/>
            </a:endParaRPr>
          </a:p>
        </p:txBody>
      </p:sp>
      <p:sp>
        <p:nvSpPr>
          <p:cNvPr id="3" name="Isosceles Triangle 2">
            <a:extLst>
              <a:ext uri="{FF2B5EF4-FFF2-40B4-BE49-F238E27FC236}">
                <a16:creationId xmlns:a16="http://schemas.microsoft.com/office/drawing/2014/main" id="{970C752F-36C1-4CB7-8C96-48806E34AEAB}"/>
              </a:ext>
            </a:extLst>
          </p:cNvPr>
          <p:cNvSpPr/>
          <p:nvPr/>
        </p:nvSpPr>
        <p:spPr bwMode="auto">
          <a:xfrm rot="16200000">
            <a:off x="733250" y="2358120"/>
            <a:ext cx="3875662" cy="4157936"/>
          </a:xfrm>
          <a:prstGeom prst="triangle">
            <a:avLst/>
          </a:prstGeom>
          <a:solidFill>
            <a:srgbClr val="68AA3B"/>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9" name="Isosceles Triangle 8">
            <a:extLst>
              <a:ext uri="{FF2B5EF4-FFF2-40B4-BE49-F238E27FC236}">
                <a16:creationId xmlns:a16="http://schemas.microsoft.com/office/drawing/2014/main" id="{F0553A26-1963-446C-92A2-2684284767B0}"/>
              </a:ext>
            </a:extLst>
          </p:cNvPr>
          <p:cNvSpPr/>
          <p:nvPr/>
        </p:nvSpPr>
        <p:spPr bwMode="auto">
          <a:xfrm rot="5400000">
            <a:off x="4942947" y="2358126"/>
            <a:ext cx="3875664" cy="4157934"/>
          </a:xfrm>
          <a:prstGeom prst="triangle">
            <a:avLst/>
          </a:prstGeom>
          <a:solidFill>
            <a:srgbClr val="0089A6"/>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831FA12C-81CE-404E-B9D6-D8D386904420}"/>
              </a:ext>
            </a:extLst>
          </p:cNvPr>
          <p:cNvSpPr/>
          <p:nvPr/>
        </p:nvSpPr>
        <p:spPr>
          <a:xfrm>
            <a:off x="1595657" y="3950393"/>
            <a:ext cx="1489497" cy="759182"/>
          </a:xfrm>
          <a:prstGeom prst="rect">
            <a:avLst/>
          </a:prstGeom>
        </p:spPr>
        <p:txBody>
          <a:bodyPr wrap="square">
            <a:spAutoFit/>
          </a:bodyPr>
          <a:lstStyle/>
          <a:p>
            <a:pPr algn="ctr" fontAlgn="base">
              <a:lnSpc>
                <a:spcPts val="2600"/>
              </a:lnSpc>
              <a:spcBef>
                <a:spcPct val="0"/>
              </a:spcBef>
              <a:spcAft>
                <a:spcPct val="0"/>
              </a:spcAft>
            </a:pPr>
            <a:r>
              <a:rPr lang="en-US" sz="5400" dirty="0">
                <a:solidFill>
                  <a:schemeClr val="bg1"/>
                </a:solidFill>
                <a:latin typeface="Franklin Gothic Medium Cond" panose="020B0606030402020204" pitchFamily="34" charset="0"/>
              </a:rPr>
              <a:t> </a:t>
            </a:r>
            <a:endParaRPr lang="en-US" sz="2000" dirty="0">
              <a:solidFill>
                <a:schemeClr val="bg1"/>
              </a:solidFill>
              <a:latin typeface="Franklin Gothic Medium Cond" panose="020B0606030402020204" pitchFamily="34" charset="0"/>
            </a:endParaRPr>
          </a:p>
          <a:p>
            <a:pPr algn="ctr" fontAlgn="base">
              <a:lnSpc>
                <a:spcPts val="2600"/>
              </a:lnSpc>
              <a:spcBef>
                <a:spcPct val="0"/>
              </a:spcBef>
              <a:spcAft>
                <a:spcPct val="0"/>
              </a:spcAft>
            </a:pPr>
            <a:r>
              <a:rPr lang="en-US" sz="2000" dirty="0">
                <a:solidFill>
                  <a:schemeClr val="bg1"/>
                </a:solidFill>
                <a:latin typeface="Franklin Gothic Medium Cond" panose="020B0606030402020204" pitchFamily="34" charset="0"/>
              </a:rPr>
              <a:t>Empathize</a:t>
            </a:r>
          </a:p>
        </p:txBody>
      </p:sp>
      <p:sp>
        <p:nvSpPr>
          <p:cNvPr id="25" name="Rectangle 24">
            <a:extLst>
              <a:ext uri="{FF2B5EF4-FFF2-40B4-BE49-F238E27FC236}">
                <a16:creationId xmlns:a16="http://schemas.microsoft.com/office/drawing/2014/main" id="{FF06508A-E4E5-48ED-808E-31D33CC38D98}"/>
              </a:ext>
            </a:extLst>
          </p:cNvPr>
          <p:cNvSpPr/>
          <p:nvPr/>
        </p:nvSpPr>
        <p:spPr>
          <a:xfrm>
            <a:off x="3182844" y="3949444"/>
            <a:ext cx="1489497" cy="759182"/>
          </a:xfrm>
          <a:prstGeom prst="rect">
            <a:avLst/>
          </a:prstGeom>
        </p:spPr>
        <p:txBody>
          <a:bodyPr wrap="square">
            <a:spAutoFit/>
          </a:bodyPr>
          <a:lstStyle/>
          <a:p>
            <a:pPr algn="ctr" fontAlgn="base">
              <a:lnSpc>
                <a:spcPts val="2600"/>
              </a:lnSpc>
              <a:spcBef>
                <a:spcPct val="0"/>
              </a:spcBef>
              <a:spcAft>
                <a:spcPct val="0"/>
              </a:spcAft>
            </a:pPr>
            <a:r>
              <a:rPr lang="en-US" sz="5400" dirty="0">
                <a:solidFill>
                  <a:schemeClr val="bg1"/>
                </a:solidFill>
                <a:latin typeface="Franklin Gothic Medium Cond" panose="020B0606030402020204" pitchFamily="34" charset="0"/>
              </a:rPr>
              <a:t> </a:t>
            </a:r>
            <a:endParaRPr lang="en-US" sz="2000" dirty="0">
              <a:solidFill>
                <a:schemeClr val="bg1"/>
              </a:solidFill>
              <a:latin typeface="Franklin Gothic Medium Cond" panose="020B0606030402020204" pitchFamily="34" charset="0"/>
            </a:endParaRPr>
          </a:p>
          <a:p>
            <a:pPr algn="ctr" fontAlgn="base">
              <a:lnSpc>
                <a:spcPts val="2600"/>
              </a:lnSpc>
              <a:spcBef>
                <a:spcPct val="0"/>
              </a:spcBef>
              <a:spcAft>
                <a:spcPct val="0"/>
              </a:spcAft>
            </a:pPr>
            <a:r>
              <a:rPr lang="en-US" sz="2000" dirty="0">
                <a:solidFill>
                  <a:schemeClr val="bg1"/>
                </a:solidFill>
                <a:latin typeface="Franklin Gothic Medium Cond" panose="020B0606030402020204" pitchFamily="34" charset="0"/>
              </a:rPr>
              <a:t>Ideate</a:t>
            </a:r>
          </a:p>
        </p:txBody>
      </p:sp>
      <p:sp>
        <p:nvSpPr>
          <p:cNvPr id="26" name="Rectangle 25">
            <a:extLst>
              <a:ext uri="{FF2B5EF4-FFF2-40B4-BE49-F238E27FC236}">
                <a16:creationId xmlns:a16="http://schemas.microsoft.com/office/drawing/2014/main" id="{B4F76C8B-3DBF-4F1D-82B5-52D84B73E646}"/>
              </a:ext>
            </a:extLst>
          </p:cNvPr>
          <p:cNvSpPr/>
          <p:nvPr/>
        </p:nvSpPr>
        <p:spPr>
          <a:xfrm>
            <a:off x="4854714" y="3950393"/>
            <a:ext cx="1489497" cy="759182"/>
          </a:xfrm>
          <a:prstGeom prst="rect">
            <a:avLst/>
          </a:prstGeom>
        </p:spPr>
        <p:txBody>
          <a:bodyPr wrap="square">
            <a:spAutoFit/>
          </a:bodyPr>
          <a:lstStyle/>
          <a:p>
            <a:pPr algn="ctr" fontAlgn="base">
              <a:lnSpc>
                <a:spcPts val="2600"/>
              </a:lnSpc>
              <a:spcBef>
                <a:spcPct val="0"/>
              </a:spcBef>
              <a:spcAft>
                <a:spcPct val="0"/>
              </a:spcAft>
            </a:pPr>
            <a:r>
              <a:rPr lang="en-US" sz="5400" dirty="0">
                <a:solidFill>
                  <a:schemeClr val="bg1"/>
                </a:solidFill>
                <a:latin typeface="Franklin Gothic Medium Cond" panose="020B0606030402020204" pitchFamily="34" charset="0"/>
              </a:rPr>
              <a:t> </a:t>
            </a:r>
            <a:endParaRPr lang="en-US" sz="2000" dirty="0">
              <a:solidFill>
                <a:schemeClr val="bg1"/>
              </a:solidFill>
              <a:latin typeface="Franklin Gothic Medium Cond" panose="020B0606030402020204" pitchFamily="34" charset="0"/>
            </a:endParaRPr>
          </a:p>
          <a:p>
            <a:pPr algn="ctr" fontAlgn="base">
              <a:lnSpc>
                <a:spcPts val="2600"/>
              </a:lnSpc>
              <a:spcBef>
                <a:spcPct val="0"/>
              </a:spcBef>
              <a:spcAft>
                <a:spcPct val="0"/>
              </a:spcAft>
            </a:pPr>
            <a:r>
              <a:rPr lang="en-US" sz="2000" dirty="0">
                <a:solidFill>
                  <a:schemeClr val="bg1"/>
                </a:solidFill>
                <a:latin typeface="Franklin Gothic Medium Cond" panose="020B0606030402020204" pitchFamily="34" charset="0"/>
              </a:rPr>
              <a:t>Prioritize</a:t>
            </a:r>
          </a:p>
        </p:txBody>
      </p:sp>
      <p:sp>
        <p:nvSpPr>
          <p:cNvPr id="27" name="Rectangle 26">
            <a:extLst>
              <a:ext uri="{FF2B5EF4-FFF2-40B4-BE49-F238E27FC236}">
                <a16:creationId xmlns:a16="http://schemas.microsoft.com/office/drawing/2014/main" id="{318A7E09-A99D-4590-BA77-B00BB3ADEFDB}"/>
              </a:ext>
            </a:extLst>
          </p:cNvPr>
          <p:cNvSpPr/>
          <p:nvPr/>
        </p:nvSpPr>
        <p:spPr>
          <a:xfrm>
            <a:off x="6495017" y="3949444"/>
            <a:ext cx="1489497" cy="759182"/>
          </a:xfrm>
          <a:prstGeom prst="rect">
            <a:avLst/>
          </a:prstGeom>
        </p:spPr>
        <p:txBody>
          <a:bodyPr wrap="square">
            <a:spAutoFit/>
          </a:bodyPr>
          <a:lstStyle/>
          <a:p>
            <a:pPr algn="ctr" fontAlgn="base">
              <a:lnSpc>
                <a:spcPts val="2600"/>
              </a:lnSpc>
              <a:spcBef>
                <a:spcPct val="0"/>
              </a:spcBef>
              <a:spcAft>
                <a:spcPct val="0"/>
              </a:spcAft>
            </a:pPr>
            <a:r>
              <a:rPr lang="en-US" sz="5400" dirty="0">
                <a:solidFill>
                  <a:schemeClr val="bg1"/>
                </a:solidFill>
                <a:latin typeface="Franklin Gothic Medium Cond" panose="020B0606030402020204" pitchFamily="34" charset="0"/>
              </a:rPr>
              <a:t> </a:t>
            </a:r>
            <a:endParaRPr lang="en-US" sz="2000" dirty="0">
              <a:solidFill>
                <a:schemeClr val="bg1"/>
              </a:solidFill>
              <a:latin typeface="Franklin Gothic Medium Cond" panose="020B0606030402020204" pitchFamily="34" charset="0"/>
            </a:endParaRPr>
          </a:p>
          <a:p>
            <a:pPr algn="ctr" fontAlgn="base">
              <a:lnSpc>
                <a:spcPts val="2600"/>
              </a:lnSpc>
              <a:spcBef>
                <a:spcPct val="0"/>
              </a:spcBef>
              <a:spcAft>
                <a:spcPct val="0"/>
              </a:spcAft>
            </a:pPr>
            <a:r>
              <a:rPr lang="en-US" sz="2000" dirty="0">
                <a:solidFill>
                  <a:schemeClr val="bg1"/>
                </a:solidFill>
                <a:latin typeface="Franklin Gothic Medium Cond" panose="020B0606030402020204" pitchFamily="34" charset="0"/>
              </a:rPr>
              <a:t>Experiment</a:t>
            </a:r>
          </a:p>
        </p:txBody>
      </p:sp>
      <p:pic>
        <p:nvPicPr>
          <p:cNvPr id="31" name="Graphic 30" descr="Lightbulb">
            <a:extLst>
              <a:ext uri="{FF2B5EF4-FFF2-40B4-BE49-F238E27FC236}">
                <a16:creationId xmlns:a16="http://schemas.microsoft.com/office/drawing/2014/main" id="{A976E434-57D1-4766-87BF-FDCA09A2F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65604" y="3624559"/>
            <a:ext cx="723976" cy="723976"/>
          </a:xfrm>
          <a:prstGeom prst="rect">
            <a:avLst/>
          </a:prstGeom>
        </p:spPr>
      </p:pic>
      <p:pic>
        <p:nvPicPr>
          <p:cNvPr id="33" name="Graphic 32" descr="Filter">
            <a:extLst>
              <a:ext uri="{FF2B5EF4-FFF2-40B4-BE49-F238E27FC236}">
                <a16:creationId xmlns:a16="http://schemas.microsoft.com/office/drawing/2014/main" id="{D70F201D-8ACA-4B55-BA24-AFBBC7DD0D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4288" y="3684941"/>
            <a:ext cx="723976" cy="723976"/>
          </a:xfrm>
          <a:prstGeom prst="rect">
            <a:avLst/>
          </a:prstGeom>
        </p:spPr>
      </p:pic>
      <p:pic>
        <p:nvPicPr>
          <p:cNvPr id="35" name="Graphic 34" descr="Flask">
            <a:extLst>
              <a:ext uri="{FF2B5EF4-FFF2-40B4-BE49-F238E27FC236}">
                <a16:creationId xmlns:a16="http://schemas.microsoft.com/office/drawing/2014/main" id="{00F3A6CB-33AF-4CB4-85ED-F084D180A8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12281" y="3684941"/>
            <a:ext cx="654968" cy="654968"/>
          </a:xfrm>
          <a:prstGeom prst="rect">
            <a:avLst/>
          </a:prstGeom>
        </p:spPr>
      </p:pic>
      <p:sp>
        <p:nvSpPr>
          <p:cNvPr id="36" name="Heart 35">
            <a:extLst>
              <a:ext uri="{FF2B5EF4-FFF2-40B4-BE49-F238E27FC236}">
                <a16:creationId xmlns:a16="http://schemas.microsoft.com/office/drawing/2014/main" id="{2A18F10A-8C57-40E2-A704-2BDB9C4BC5F8}"/>
              </a:ext>
            </a:extLst>
          </p:cNvPr>
          <p:cNvSpPr/>
          <p:nvPr/>
        </p:nvSpPr>
        <p:spPr bwMode="auto">
          <a:xfrm>
            <a:off x="2075524" y="3769238"/>
            <a:ext cx="529762" cy="529762"/>
          </a:xfrm>
          <a:prstGeom prst="hear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E37A9FF7-3032-41FA-A002-210554EC3CBB}"/>
              </a:ext>
            </a:extLst>
          </p:cNvPr>
          <p:cNvSpPr/>
          <p:nvPr/>
        </p:nvSpPr>
        <p:spPr>
          <a:xfrm>
            <a:off x="1617290" y="4580605"/>
            <a:ext cx="1446229" cy="430887"/>
          </a:xfrm>
          <a:prstGeom prst="rect">
            <a:avLst/>
          </a:prstGeom>
        </p:spPr>
        <p:txBody>
          <a:bodyPr wrap="none">
            <a:spAutoFit/>
          </a:bodyPr>
          <a:lstStyle/>
          <a:p>
            <a:pPr algn="ctr"/>
            <a:r>
              <a:rPr lang="en-US" sz="1100" dirty="0">
                <a:solidFill>
                  <a:schemeClr val="bg1"/>
                </a:solidFill>
                <a:latin typeface="Franklin Gothic Medium Cond" panose="020B0606030402020204" pitchFamily="34" charset="0"/>
              </a:rPr>
              <a:t>Gain customer insight &amp; </a:t>
            </a:r>
            <a:br>
              <a:rPr lang="en-US" sz="1100" dirty="0">
                <a:solidFill>
                  <a:schemeClr val="bg1"/>
                </a:solidFill>
                <a:latin typeface="Franklin Gothic Medium Cond" panose="020B0606030402020204" pitchFamily="34" charset="0"/>
              </a:rPr>
            </a:br>
            <a:r>
              <a:rPr lang="en-US" sz="1100" dirty="0">
                <a:solidFill>
                  <a:schemeClr val="bg1"/>
                </a:solidFill>
                <a:latin typeface="Franklin Gothic Medium Cond" panose="020B0606030402020204" pitchFamily="34" charset="0"/>
              </a:rPr>
              <a:t>reveal new opportunities</a:t>
            </a:r>
            <a:endParaRPr lang="en-US" sz="1100" dirty="0">
              <a:solidFill>
                <a:schemeClr val="bg1"/>
              </a:solidFill>
            </a:endParaRPr>
          </a:p>
        </p:txBody>
      </p:sp>
      <p:sp>
        <p:nvSpPr>
          <p:cNvPr id="39" name="Rectangle 38">
            <a:extLst>
              <a:ext uri="{FF2B5EF4-FFF2-40B4-BE49-F238E27FC236}">
                <a16:creationId xmlns:a16="http://schemas.microsoft.com/office/drawing/2014/main" id="{A3F6ECF6-DD6B-44B7-A9E6-551744DD1AB9}"/>
              </a:ext>
            </a:extLst>
          </p:cNvPr>
          <p:cNvSpPr/>
          <p:nvPr/>
        </p:nvSpPr>
        <p:spPr>
          <a:xfrm>
            <a:off x="3174822" y="4580605"/>
            <a:ext cx="1505540" cy="430887"/>
          </a:xfrm>
          <a:prstGeom prst="rect">
            <a:avLst/>
          </a:prstGeom>
        </p:spPr>
        <p:txBody>
          <a:bodyPr wrap="none">
            <a:spAutoFit/>
          </a:bodyPr>
          <a:lstStyle/>
          <a:p>
            <a:pPr algn="ctr"/>
            <a:r>
              <a:rPr lang="en-US" sz="1100" dirty="0">
                <a:solidFill>
                  <a:schemeClr val="bg1"/>
                </a:solidFill>
                <a:latin typeface="Franklin Gothic Medium Cond" panose="020B0606030402020204" pitchFamily="34" charset="0"/>
              </a:rPr>
              <a:t>Focus on idea generation,</a:t>
            </a:r>
            <a:br>
              <a:rPr lang="en-US" sz="1100" dirty="0">
                <a:solidFill>
                  <a:schemeClr val="bg1"/>
                </a:solidFill>
                <a:latin typeface="Franklin Gothic Medium Cond" panose="020B0606030402020204" pitchFamily="34" charset="0"/>
              </a:rPr>
            </a:br>
            <a:r>
              <a:rPr lang="en-US" sz="1100" dirty="0">
                <a:solidFill>
                  <a:schemeClr val="bg1"/>
                </a:solidFill>
                <a:latin typeface="Franklin Gothic Medium Cond" panose="020B0606030402020204" pitchFamily="34" charset="0"/>
              </a:rPr>
              <a:t>going broad &amp; wide</a:t>
            </a:r>
            <a:endParaRPr lang="en-US" sz="1100" dirty="0">
              <a:solidFill>
                <a:schemeClr val="bg1"/>
              </a:solidFill>
            </a:endParaRPr>
          </a:p>
        </p:txBody>
      </p:sp>
      <p:sp>
        <p:nvSpPr>
          <p:cNvPr id="40" name="Rectangle 39">
            <a:extLst>
              <a:ext uri="{FF2B5EF4-FFF2-40B4-BE49-F238E27FC236}">
                <a16:creationId xmlns:a16="http://schemas.microsoft.com/office/drawing/2014/main" id="{5BD113B4-6EF9-42FC-89AB-D1CC60DF3CD5}"/>
              </a:ext>
            </a:extLst>
          </p:cNvPr>
          <p:cNvSpPr/>
          <p:nvPr/>
        </p:nvSpPr>
        <p:spPr>
          <a:xfrm>
            <a:off x="4899591" y="4580605"/>
            <a:ext cx="1399742" cy="430887"/>
          </a:xfrm>
          <a:prstGeom prst="rect">
            <a:avLst/>
          </a:prstGeom>
        </p:spPr>
        <p:txBody>
          <a:bodyPr wrap="none">
            <a:spAutoFit/>
          </a:bodyPr>
          <a:lstStyle/>
          <a:p>
            <a:pPr algn="ctr"/>
            <a:r>
              <a:rPr lang="en-US" sz="1100" dirty="0">
                <a:solidFill>
                  <a:schemeClr val="bg1"/>
                </a:solidFill>
                <a:latin typeface="Franklin Gothic Medium Cond" panose="020B0606030402020204" pitchFamily="34" charset="0"/>
              </a:rPr>
              <a:t>Assess ideas,</a:t>
            </a:r>
            <a:br>
              <a:rPr lang="en-US" sz="1100" dirty="0">
                <a:solidFill>
                  <a:schemeClr val="bg1"/>
                </a:solidFill>
                <a:latin typeface="Franklin Gothic Medium Cond" panose="020B0606030402020204" pitchFamily="34" charset="0"/>
              </a:rPr>
            </a:br>
            <a:r>
              <a:rPr lang="en-US" sz="1100" dirty="0">
                <a:solidFill>
                  <a:schemeClr val="bg1"/>
                </a:solidFill>
                <a:latin typeface="Franklin Gothic Medium Cond" panose="020B0606030402020204" pitchFamily="34" charset="0"/>
              </a:rPr>
              <a:t>going narrow &amp; specific</a:t>
            </a:r>
            <a:endParaRPr lang="en-US" sz="1100" dirty="0">
              <a:solidFill>
                <a:schemeClr val="bg1"/>
              </a:solidFill>
            </a:endParaRPr>
          </a:p>
        </p:txBody>
      </p:sp>
      <p:sp>
        <p:nvSpPr>
          <p:cNvPr id="41" name="Rectangle 40">
            <a:extLst>
              <a:ext uri="{FF2B5EF4-FFF2-40B4-BE49-F238E27FC236}">
                <a16:creationId xmlns:a16="http://schemas.microsoft.com/office/drawing/2014/main" id="{301BE927-F110-46C6-B8FC-5E34F3F7A01D}"/>
              </a:ext>
            </a:extLst>
          </p:cNvPr>
          <p:cNvSpPr/>
          <p:nvPr/>
        </p:nvSpPr>
        <p:spPr>
          <a:xfrm>
            <a:off x="6601610" y="4580605"/>
            <a:ext cx="1276311" cy="430887"/>
          </a:xfrm>
          <a:prstGeom prst="rect">
            <a:avLst/>
          </a:prstGeom>
        </p:spPr>
        <p:txBody>
          <a:bodyPr wrap="none">
            <a:spAutoFit/>
          </a:bodyPr>
          <a:lstStyle/>
          <a:p>
            <a:pPr algn="ctr"/>
            <a:r>
              <a:rPr lang="en-US" sz="1100" dirty="0">
                <a:solidFill>
                  <a:schemeClr val="bg1"/>
                </a:solidFill>
                <a:latin typeface="Franklin Gothic Medium Cond" panose="020B0606030402020204" pitchFamily="34" charset="0"/>
              </a:rPr>
              <a:t>Prototype the idea:</a:t>
            </a:r>
            <a:br>
              <a:rPr lang="en-US" sz="1100" dirty="0">
                <a:solidFill>
                  <a:schemeClr val="bg1"/>
                </a:solidFill>
                <a:latin typeface="Franklin Gothic Medium Cond" panose="020B0606030402020204" pitchFamily="34" charset="0"/>
              </a:rPr>
            </a:br>
            <a:r>
              <a:rPr lang="en-US" sz="1100" dirty="0">
                <a:solidFill>
                  <a:schemeClr val="bg1"/>
                </a:solidFill>
                <a:latin typeface="Franklin Gothic Medium Cond" panose="020B0606030402020204" pitchFamily="34" charset="0"/>
              </a:rPr>
              <a:t>test, learn, and refine</a:t>
            </a:r>
          </a:p>
        </p:txBody>
      </p:sp>
    </p:spTree>
    <p:extLst>
      <p:ext uri="{BB962C8B-B14F-4D97-AF65-F5344CB8AC3E}">
        <p14:creationId xmlns:p14="http://schemas.microsoft.com/office/powerpoint/2010/main" val="259373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53F8E84-6E02-4800-A07A-F457C0CBA91D}"/>
              </a:ext>
            </a:extLst>
          </p:cNvPr>
          <p:cNvSpPr/>
          <p:nvPr/>
        </p:nvSpPr>
        <p:spPr bwMode="auto">
          <a:xfrm>
            <a:off x="2009957" y="2793533"/>
            <a:ext cx="7134043" cy="1034634"/>
          </a:xfrm>
          <a:prstGeom prst="rect">
            <a:avLst/>
          </a:prstGeom>
          <a:solidFill>
            <a:srgbClr val="BCE0A4"/>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3200" dirty="0">
                <a:solidFill>
                  <a:schemeClr val="accent2">
                    <a:lumMod val="75000"/>
                  </a:schemeClr>
                </a:solidFill>
                <a:latin typeface="+mj-lt"/>
              </a:rPr>
              <a:t>     </a:t>
            </a:r>
            <a:r>
              <a:rPr lang="en-US" sz="3200" dirty="0">
                <a:solidFill>
                  <a:schemeClr val="accent2">
                    <a:lumMod val="75000"/>
                  </a:schemeClr>
                </a:solidFill>
              </a:rPr>
              <a:t>◦ </a:t>
            </a:r>
            <a:r>
              <a:rPr kumimoji="0" lang="en-US" sz="3200" i="0" u="none" strike="noStrike" cap="none" normalizeH="0" baseline="0" dirty="0">
                <a:ln>
                  <a:noFill/>
                </a:ln>
                <a:solidFill>
                  <a:schemeClr val="accent2">
                    <a:lumMod val="75000"/>
                  </a:schemeClr>
                </a:solidFill>
                <a:effectLst/>
                <a:latin typeface="+mj-lt"/>
              </a:rPr>
              <a:t>Brainstorming</a:t>
            </a:r>
          </a:p>
        </p:txBody>
      </p:sp>
      <p:sp>
        <p:nvSpPr>
          <p:cNvPr id="22" name="Rectangle 21">
            <a:extLst>
              <a:ext uri="{FF2B5EF4-FFF2-40B4-BE49-F238E27FC236}">
                <a16:creationId xmlns:a16="http://schemas.microsoft.com/office/drawing/2014/main" id="{24A44BCD-17F1-4753-B0C6-C7842EF01AA3}"/>
              </a:ext>
            </a:extLst>
          </p:cNvPr>
          <p:cNvSpPr/>
          <p:nvPr/>
        </p:nvSpPr>
        <p:spPr bwMode="auto">
          <a:xfrm>
            <a:off x="2009957" y="3904378"/>
            <a:ext cx="7134043" cy="1034634"/>
          </a:xfrm>
          <a:prstGeom prst="rect">
            <a:avLst/>
          </a:prstGeom>
          <a:solidFill>
            <a:srgbClr val="65E5FF"/>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3200" dirty="0">
                <a:solidFill>
                  <a:schemeClr val="accent2">
                    <a:lumMod val="75000"/>
                  </a:schemeClr>
                </a:solidFill>
                <a:latin typeface="+mj-lt"/>
              </a:rPr>
              <a:t>     </a:t>
            </a:r>
            <a:r>
              <a:rPr lang="en-US" sz="3200" dirty="0">
                <a:solidFill>
                  <a:schemeClr val="accent2">
                    <a:lumMod val="75000"/>
                  </a:schemeClr>
                </a:solidFill>
              </a:rPr>
              <a:t>◦ </a:t>
            </a:r>
            <a:r>
              <a:rPr lang="en-US" sz="3200" dirty="0">
                <a:solidFill>
                  <a:schemeClr val="accent2">
                    <a:lumMod val="75000"/>
                  </a:schemeClr>
                </a:solidFill>
                <a:latin typeface="+mj-lt"/>
              </a:rPr>
              <a:t>Prioritization</a:t>
            </a:r>
            <a:endParaRPr kumimoji="0" lang="en-US" sz="3200" i="0" u="none" strike="noStrike" cap="none" normalizeH="0" baseline="0" dirty="0">
              <a:ln>
                <a:noFill/>
              </a:ln>
              <a:solidFill>
                <a:schemeClr val="accent2">
                  <a:lumMod val="75000"/>
                </a:schemeClr>
              </a:solidFill>
              <a:effectLst/>
              <a:latin typeface="+mj-lt"/>
            </a:endParaRPr>
          </a:p>
        </p:txBody>
      </p:sp>
      <p:sp>
        <p:nvSpPr>
          <p:cNvPr id="23" name="Rectangle 22">
            <a:extLst>
              <a:ext uri="{FF2B5EF4-FFF2-40B4-BE49-F238E27FC236}">
                <a16:creationId xmlns:a16="http://schemas.microsoft.com/office/drawing/2014/main" id="{8176BAD2-88B3-4D2E-895C-50AE0C686E83}"/>
              </a:ext>
            </a:extLst>
          </p:cNvPr>
          <p:cNvSpPr/>
          <p:nvPr/>
        </p:nvSpPr>
        <p:spPr bwMode="auto">
          <a:xfrm>
            <a:off x="2009957" y="5032474"/>
            <a:ext cx="7134043" cy="1034634"/>
          </a:xfrm>
          <a:prstGeom prst="rect">
            <a:avLst/>
          </a:prstGeom>
          <a:solidFill>
            <a:srgbClr val="65E5FF"/>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kumimoji="0" lang="en-US" sz="3200" i="0" u="none" strike="noStrike" cap="none" normalizeH="0" baseline="0" dirty="0">
                <a:ln>
                  <a:noFill/>
                </a:ln>
                <a:solidFill>
                  <a:schemeClr val="accent2">
                    <a:lumMod val="75000"/>
                  </a:schemeClr>
                </a:solidFill>
                <a:effectLst/>
                <a:latin typeface="+mj-lt"/>
              </a:rPr>
              <a:t>     </a:t>
            </a:r>
            <a:r>
              <a:rPr lang="en-US" sz="3200" dirty="0">
                <a:solidFill>
                  <a:schemeClr val="accent2">
                    <a:lumMod val="75000"/>
                  </a:schemeClr>
                </a:solidFill>
              </a:rPr>
              <a:t>◦ </a:t>
            </a:r>
            <a:r>
              <a:rPr kumimoji="0" lang="en-US" sz="3200" i="0" u="none" strike="noStrike" cap="none" normalizeH="0" baseline="0" dirty="0">
                <a:ln>
                  <a:noFill/>
                </a:ln>
                <a:solidFill>
                  <a:schemeClr val="accent2">
                    <a:lumMod val="75000"/>
                  </a:schemeClr>
                </a:solidFill>
                <a:effectLst/>
                <a:latin typeface="+mj-lt"/>
              </a:rPr>
              <a:t>Rapid Prototyping</a:t>
            </a:r>
          </a:p>
        </p:txBody>
      </p:sp>
      <p:sp>
        <p:nvSpPr>
          <p:cNvPr id="24" name="Rectangle 23">
            <a:extLst>
              <a:ext uri="{FF2B5EF4-FFF2-40B4-BE49-F238E27FC236}">
                <a16:creationId xmlns:a16="http://schemas.microsoft.com/office/drawing/2014/main" id="{14C94796-4876-4792-95DE-A32ADCFA6E37}"/>
              </a:ext>
            </a:extLst>
          </p:cNvPr>
          <p:cNvSpPr/>
          <p:nvPr/>
        </p:nvSpPr>
        <p:spPr bwMode="auto">
          <a:xfrm>
            <a:off x="2009958" y="1677363"/>
            <a:ext cx="7134043" cy="1039955"/>
          </a:xfrm>
          <a:prstGeom prst="rect">
            <a:avLst/>
          </a:prstGeom>
          <a:solidFill>
            <a:srgbClr val="BCE0A4"/>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200" i="0" u="none" strike="noStrike" cap="none" normalizeH="0" baseline="0" dirty="0">
                <a:ln>
                  <a:noFill/>
                </a:ln>
                <a:solidFill>
                  <a:schemeClr val="accent2">
                    <a:lumMod val="75000"/>
                  </a:schemeClr>
                </a:solidFill>
                <a:effectLst/>
                <a:latin typeface="+mj-lt"/>
              </a:rPr>
              <a:t>     ◦ Insights Safari</a:t>
            </a:r>
          </a:p>
        </p:txBody>
      </p:sp>
      <p:sp>
        <p:nvSpPr>
          <p:cNvPr id="2" name="Title 1">
            <a:extLst>
              <a:ext uri="{FF2B5EF4-FFF2-40B4-BE49-F238E27FC236}">
                <a16:creationId xmlns:a16="http://schemas.microsoft.com/office/drawing/2014/main" id="{CEA3A6E3-0A56-4764-BFD3-FF6746813FF2}"/>
              </a:ext>
            </a:extLst>
          </p:cNvPr>
          <p:cNvSpPr>
            <a:spLocks noGrp="1"/>
          </p:cNvSpPr>
          <p:nvPr>
            <p:ph type="title"/>
          </p:nvPr>
        </p:nvSpPr>
        <p:spPr>
          <a:xfrm>
            <a:off x="520454" y="198411"/>
            <a:ext cx="8510953" cy="487946"/>
          </a:xfrm>
        </p:spPr>
        <p:txBody>
          <a:bodyPr/>
          <a:lstStyle/>
          <a:p>
            <a:r>
              <a:rPr lang="en-US" sz="3200" dirty="0"/>
              <a:t>Tools &amp; Methods</a:t>
            </a:r>
          </a:p>
        </p:txBody>
      </p:sp>
      <p:sp>
        <p:nvSpPr>
          <p:cNvPr id="6" name="Rectangle 5">
            <a:extLst>
              <a:ext uri="{FF2B5EF4-FFF2-40B4-BE49-F238E27FC236}">
                <a16:creationId xmlns:a16="http://schemas.microsoft.com/office/drawing/2014/main" id="{A9EDFD61-BEE5-47F4-BC62-66138E24E243}"/>
              </a:ext>
            </a:extLst>
          </p:cNvPr>
          <p:cNvSpPr/>
          <p:nvPr/>
        </p:nvSpPr>
        <p:spPr>
          <a:xfrm>
            <a:off x="457191" y="660479"/>
            <a:ext cx="8246861" cy="584775"/>
          </a:xfrm>
          <a:prstGeom prst="rect">
            <a:avLst/>
          </a:prstGeom>
        </p:spPr>
        <p:txBody>
          <a:bodyPr wrap="square">
            <a:spAutoFit/>
          </a:bodyPr>
          <a:lstStyle/>
          <a:p>
            <a:r>
              <a:rPr lang="en-US" sz="16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t>Included in this toolkit, under each of the four phases, are specific tools to help you get started. </a:t>
            </a:r>
            <a:br>
              <a:rPr lang="en-US" sz="16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br>
            <a:r>
              <a:rPr lang="en-US" sz="1600" dirty="0">
                <a:solidFill>
                  <a:schemeClr val="accent2"/>
                </a:solidFill>
                <a:latin typeface="Franklin Gothic Medium Cond" panose="020B0606030402020204" pitchFamily="34" charset="0"/>
                <a:ea typeface="Calibri" panose="020F0502020204030204" pitchFamily="34" charset="0"/>
                <a:cs typeface="Times New Roman" panose="02020603050405020304" pitchFamily="18" charset="0"/>
              </a:rPr>
              <a:t>You can use them on your own, with a partner, or in small teams.</a:t>
            </a:r>
            <a:endParaRPr lang="en-US" sz="1600" dirty="0">
              <a:solidFill>
                <a:schemeClr val="accent2"/>
              </a:solidFill>
              <a:latin typeface="Franklin Gothic Medium Cond" panose="020B0606030402020204" pitchFamily="34" charset="0"/>
            </a:endParaRPr>
          </a:p>
        </p:txBody>
      </p:sp>
      <p:sp>
        <p:nvSpPr>
          <p:cNvPr id="18" name="Rectangle 17">
            <a:extLst>
              <a:ext uri="{FF2B5EF4-FFF2-40B4-BE49-F238E27FC236}">
                <a16:creationId xmlns:a16="http://schemas.microsoft.com/office/drawing/2014/main" id="{4414E632-77BD-4CD5-9674-EB76179C2461}"/>
              </a:ext>
            </a:extLst>
          </p:cNvPr>
          <p:cNvSpPr/>
          <p:nvPr/>
        </p:nvSpPr>
        <p:spPr bwMode="auto">
          <a:xfrm>
            <a:off x="0" y="2793533"/>
            <a:ext cx="2009956" cy="1034634"/>
          </a:xfrm>
          <a:prstGeom prst="rect">
            <a:avLst/>
          </a:prstGeom>
          <a:solidFill>
            <a:srgbClr val="68AA3B"/>
          </a:solidFill>
          <a:ln w="1016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latin typeface="+mj-lt"/>
            </a:endParaRPr>
          </a:p>
        </p:txBody>
      </p:sp>
      <p:grpSp>
        <p:nvGrpSpPr>
          <p:cNvPr id="14" name="Group 13">
            <a:extLst>
              <a:ext uri="{FF2B5EF4-FFF2-40B4-BE49-F238E27FC236}">
                <a16:creationId xmlns:a16="http://schemas.microsoft.com/office/drawing/2014/main" id="{A2D2CCE3-C320-47F1-A988-CBB39EC05BB7}"/>
              </a:ext>
            </a:extLst>
          </p:cNvPr>
          <p:cNvGrpSpPr/>
          <p:nvPr/>
        </p:nvGrpSpPr>
        <p:grpSpPr>
          <a:xfrm>
            <a:off x="285103" y="2821020"/>
            <a:ext cx="1489497" cy="1066815"/>
            <a:chOff x="3182844" y="3641811"/>
            <a:chExt cx="1489497" cy="1066815"/>
          </a:xfrm>
        </p:grpSpPr>
        <p:sp>
          <p:nvSpPr>
            <p:cNvPr id="7" name="Rectangle 6">
              <a:extLst>
                <a:ext uri="{FF2B5EF4-FFF2-40B4-BE49-F238E27FC236}">
                  <a16:creationId xmlns:a16="http://schemas.microsoft.com/office/drawing/2014/main" id="{1DDB8E64-626A-4CAD-BEB4-8C7B27864199}"/>
                </a:ext>
              </a:extLst>
            </p:cNvPr>
            <p:cNvSpPr/>
            <p:nvPr/>
          </p:nvSpPr>
          <p:spPr>
            <a:xfrm>
              <a:off x="3182844" y="3949444"/>
              <a:ext cx="1489497" cy="759182"/>
            </a:xfrm>
            <a:prstGeom prst="rect">
              <a:avLst/>
            </a:prstGeom>
          </p:spPr>
          <p:txBody>
            <a:bodyPr wrap="square">
              <a:spAutoFit/>
            </a:bodyPr>
            <a:lstStyle/>
            <a:p>
              <a:pPr algn="ctr" fontAlgn="base">
                <a:lnSpc>
                  <a:spcPts val="2600"/>
                </a:lnSpc>
                <a:spcBef>
                  <a:spcPct val="0"/>
                </a:spcBef>
                <a:spcAft>
                  <a:spcPct val="0"/>
                </a:spcAft>
              </a:pPr>
              <a:r>
                <a:rPr lang="en-US" sz="5400" dirty="0">
                  <a:solidFill>
                    <a:schemeClr val="bg1"/>
                  </a:solidFill>
                  <a:latin typeface="Franklin Gothic Medium Cond" panose="020B0606030402020204" pitchFamily="34" charset="0"/>
                </a:rPr>
                <a:t> </a:t>
              </a:r>
              <a:endParaRPr lang="en-US" sz="2000" dirty="0">
                <a:solidFill>
                  <a:schemeClr val="bg1"/>
                </a:solidFill>
                <a:latin typeface="Franklin Gothic Medium Cond" panose="020B0606030402020204" pitchFamily="34" charset="0"/>
              </a:endParaRPr>
            </a:p>
            <a:p>
              <a:pPr algn="ctr" fontAlgn="base">
                <a:lnSpc>
                  <a:spcPts val="2600"/>
                </a:lnSpc>
                <a:spcBef>
                  <a:spcPct val="0"/>
                </a:spcBef>
                <a:spcAft>
                  <a:spcPct val="0"/>
                </a:spcAft>
              </a:pPr>
              <a:r>
                <a:rPr lang="en-US" sz="2000" dirty="0">
                  <a:solidFill>
                    <a:schemeClr val="bg1"/>
                  </a:solidFill>
                  <a:latin typeface="Franklin Gothic Medium Cond" panose="020B0606030402020204" pitchFamily="34" charset="0"/>
                </a:rPr>
                <a:t>Ideate</a:t>
              </a:r>
            </a:p>
          </p:txBody>
        </p:sp>
        <p:pic>
          <p:nvPicPr>
            <p:cNvPr id="10" name="Graphic 9" descr="Lightbulb">
              <a:extLst>
                <a:ext uri="{FF2B5EF4-FFF2-40B4-BE49-F238E27FC236}">
                  <a16:creationId xmlns:a16="http://schemas.microsoft.com/office/drawing/2014/main" id="{0B9A774F-EBC0-404C-85B9-D201996887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65604" y="3641811"/>
              <a:ext cx="723976" cy="723976"/>
            </a:xfrm>
            <a:prstGeom prst="rect">
              <a:avLst/>
            </a:prstGeom>
          </p:spPr>
        </p:pic>
      </p:grpSp>
      <p:sp>
        <p:nvSpPr>
          <p:cNvPr id="19" name="Rectangle 18">
            <a:extLst>
              <a:ext uri="{FF2B5EF4-FFF2-40B4-BE49-F238E27FC236}">
                <a16:creationId xmlns:a16="http://schemas.microsoft.com/office/drawing/2014/main" id="{A225E83C-D3DA-4134-B0B2-FE1B7960C6E7}"/>
              </a:ext>
            </a:extLst>
          </p:cNvPr>
          <p:cNvSpPr/>
          <p:nvPr/>
        </p:nvSpPr>
        <p:spPr bwMode="auto">
          <a:xfrm>
            <a:off x="1" y="3904378"/>
            <a:ext cx="2009955" cy="1034634"/>
          </a:xfrm>
          <a:prstGeom prst="rect">
            <a:avLst/>
          </a:prstGeom>
          <a:solidFill>
            <a:srgbClr val="0089A6"/>
          </a:solidFill>
          <a:ln w="1016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latin typeface="+mj-lt"/>
            </a:endParaRPr>
          </a:p>
        </p:txBody>
      </p:sp>
      <p:grpSp>
        <p:nvGrpSpPr>
          <p:cNvPr id="15" name="Group 14">
            <a:extLst>
              <a:ext uri="{FF2B5EF4-FFF2-40B4-BE49-F238E27FC236}">
                <a16:creationId xmlns:a16="http://schemas.microsoft.com/office/drawing/2014/main" id="{96802123-5516-41F0-BB0F-12CD76620F53}"/>
              </a:ext>
            </a:extLst>
          </p:cNvPr>
          <p:cNvGrpSpPr/>
          <p:nvPr/>
        </p:nvGrpSpPr>
        <p:grpSpPr>
          <a:xfrm>
            <a:off x="309661" y="3983386"/>
            <a:ext cx="1489497" cy="1024634"/>
            <a:chOff x="4854714" y="3684941"/>
            <a:chExt cx="1489497" cy="1024634"/>
          </a:xfrm>
        </p:grpSpPr>
        <p:sp>
          <p:nvSpPr>
            <p:cNvPr id="8" name="Rectangle 7">
              <a:extLst>
                <a:ext uri="{FF2B5EF4-FFF2-40B4-BE49-F238E27FC236}">
                  <a16:creationId xmlns:a16="http://schemas.microsoft.com/office/drawing/2014/main" id="{364217F6-DC22-40A9-8C07-DA796C921E4A}"/>
                </a:ext>
              </a:extLst>
            </p:cNvPr>
            <p:cNvSpPr/>
            <p:nvPr/>
          </p:nvSpPr>
          <p:spPr>
            <a:xfrm>
              <a:off x="4854714" y="3950393"/>
              <a:ext cx="1489497" cy="759182"/>
            </a:xfrm>
            <a:prstGeom prst="rect">
              <a:avLst/>
            </a:prstGeom>
          </p:spPr>
          <p:txBody>
            <a:bodyPr wrap="square">
              <a:spAutoFit/>
            </a:bodyPr>
            <a:lstStyle/>
            <a:p>
              <a:pPr algn="ctr" fontAlgn="base">
                <a:lnSpc>
                  <a:spcPts val="2600"/>
                </a:lnSpc>
                <a:spcBef>
                  <a:spcPct val="0"/>
                </a:spcBef>
                <a:spcAft>
                  <a:spcPct val="0"/>
                </a:spcAft>
              </a:pPr>
              <a:r>
                <a:rPr lang="en-US" sz="5400" dirty="0">
                  <a:solidFill>
                    <a:schemeClr val="bg1"/>
                  </a:solidFill>
                  <a:latin typeface="Franklin Gothic Medium Cond" panose="020B0606030402020204" pitchFamily="34" charset="0"/>
                </a:rPr>
                <a:t> </a:t>
              </a:r>
              <a:endParaRPr lang="en-US" sz="2000" dirty="0">
                <a:solidFill>
                  <a:schemeClr val="bg1"/>
                </a:solidFill>
                <a:latin typeface="Franklin Gothic Medium Cond" panose="020B0606030402020204" pitchFamily="34" charset="0"/>
              </a:endParaRPr>
            </a:p>
            <a:p>
              <a:pPr algn="ctr" fontAlgn="base">
                <a:lnSpc>
                  <a:spcPts val="2600"/>
                </a:lnSpc>
                <a:spcBef>
                  <a:spcPct val="0"/>
                </a:spcBef>
                <a:spcAft>
                  <a:spcPct val="0"/>
                </a:spcAft>
              </a:pPr>
              <a:r>
                <a:rPr lang="en-US" sz="2000" dirty="0">
                  <a:solidFill>
                    <a:schemeClr val="bg1"/>
                  </a:solidFill>
                  <a:latin typeface="Franklin Gothic Medium Cond" panose="020B0606030402020204" pitchFamily="34" charset="0"/>
                </a:rPr>
                <a:t>Prioritize</a:t>
              </a:r>
            </a:p>
          </p:txBody>
        </p:sp>
        <p:pic>
          <p:nvPicPr>
            <p:cNvPr id="11" name="Graphic 10" descr="Filter">
              <a:extLst>
                <a:ext uri="{FF2B5EF4-FFF2-40B4-BE49-F238E27FC236}">
                  <a16:creationId xmlns:a16="http://schemas.microsoft.com/office/drawing/2014/main" id="{2EF60EAA-DAFD-4BF6-93F6-5E5A5E81C0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4288" y="3684941"/>
              <a:ext cx="723976" cy="723976"/>
            </a:xfrm>
            <a:prstGeom prst="rect">
              <a:avLst/>
            </a:prstGeom>
          </p:spPr>
        </p:pic>
      </p:grpSp>
      <p:sp>
        <p:nvSpPr>
          <p:cNvPr id="20" name="Rectangle 19">
            <a:extLst>
              <a:ext uri="{FF2B5EF4-FFF2-40B4-BE49-F238E27FC236}">
                <a16:creationId xmlns:a16="http://schemas.microsoft.com/office/drawing/2014/main" id="{53D32020-81E7-4A0D-86F0-E2675E26115B}"/>
              </a:ext>
            </a:extLst>
          </p:cNvPr>
          <p:cNvSpPr/>
          <p:nvPr/>
        </p:nvSpPr>
        <p:spPr bwMode="auto">
          <a:xfrm>
            <a:off x="0" y="5032474"/>
            <a:ext cx="2009955" cy="1034634"/>
          </a:xfrm>
          <a:prstGeom prst="rect">
            <a:avLst/>
          </a:prstGeom>
          <a:solidFill>
            <a:srgbClr val="0089A6"/>
          </a:solidFill>
          <a:ln w="1016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latin typeface="+mj-lt"/>
            </a:endParaRPr>
          </a:p>
        </p:txBody>
      </p:sp>
      <p:grpSp>
        <p:nvGrpSpPr>
          <p:cNvPr id="16" name="Group 15">
            <a:extLst>
              <a:ext uri="{FF2B5EF4-FFF2-40B4-BE49-F238E27FC236}">
                <a16:creationId xmlns:a16="http://schemas.microsoft.com/office/drawing/2014/main" id="{8D92111C-D58E-4AE2-9951-6DB1CCBECA93}"/>
              </a:ext>
            </a:extLst>
          </p:cNvPr>
          <p:cNvGrpSpPr/>
          <p:nvPr/>
        </p:nvGrpSpPr>
        <p:grpSpPr>
          <a:xfrm>
            <a:off x="309660" y="5090305"/>
            <a:ext cx="1489497" cy="1023685"/>
            <a:chOff x="6495017" y="3684941"/>
            <a:chExt cx="1489497" cy="1023685"/>
          </a:xfrm>
        </p:grpSpPr>
        <p:sp>
          <p:nvSpPr>
            <p:cNvPr id="9" name="Rectangle 8">
              <a:extLst>
                <a:ext uri="{FF2B5EF4-FFF2-40B4-BE49-F238E27FC236}">
                  <a16:creationId xmlns:a16="http://schemas.microsoft.com/office/drawing/2014/main" id="{ABA4DE2F-FB27-4440-AAA4-29BBC875776E}"/>
                </a:ext>
              </a:extLst>
            </p:cNvPr>
            <p:cNvSpPr/>
            <p:nvPr/>
          </p:nvSpPr>
          <p:spPr>
            <a:xfrm>
              <a:off x="6495017" y="3949444"/>
              <a:ext cx="1489497" cy="759182"/>
            </a:xfrm>
            <a:prstGeom prst="rect">
              <a:avLst/>
            </a:prstGeom>
          </p:spPr>
          <p:txBody>
            <a:bodyPr wrap="square">
              <a:spAutoFit/>
            </a:bodyPr>
            <a:lstStyle/>
            <a:p>
              <a:pPr algn="ctr" fontAlgn="base">
                <a:lnSpc>
                  <a:spcPts val="2600"/>
                </a:lnSpc>
                <a:spcBef>
                  <a:spcPct val="0"/>
                </a:spcBef>
                <a:spcAft>
                  <a:spcPct val="0"/>
                </a:spcAft>
              </a:pPr>
              <a:r>
                <a:rPr lang="en-US" sz="5400" dirty="0">
                  <a:solidFill>
                    <a:schemeClr val="bg1"/>
                  </a:solidFill>
                  <a:latin typeface="Franklin Gothic Medium Cond" panose="020B0606030402020204" pitchFamily="34" charset="0"/>
                </a:rPr>
                <a:t> </a:t>
              </a:r>
              <a:endParaRPr lang="en-US" sz="2000" dirty="0">
                <a:solidFill>
                  <a:schemeClr val="bg1"/>
                </a:solidFill>
                <a:latin typeface="Franklin Gothic Medium Cond" panose="020B0606030402020204" pitchFamily="34" charset="0"/>
              </a:endParaRPr>
            </a:p>
            <a:p>
              <a:pPr algn="ctr" fontAlgn="base">
                <a:lnSpc>
                  <a:spcPts val="2600"/>
                </a:lnSpc>
                <a:spcBef>
                  <a:spcPct val="0"/>
                </a:spcBef>
                <a:spcAft>
                  <a:spcPct val="0"/>
                </a:spcAft>
              </a:pPr>
              <a:r>
                <a:rPr lang="en-US" sz="2000" dirty="0">
                  <a:solidFill>
                    <a:schemeClr val="bg1"/>
                  </a:solidFill>
                  <a:latin typeface="Franklin Gothic Medium Cond" panose="020B0606030402020204" pitchFamily="34" charset="0"/>
                </a:rPr>
                <a:t>Experiment</a:t>
              </a:r>
            </a:p>
          </p:txBody>
        </p:sp>
        <p:pic>
          <p:nvPicPr>
            <p:cNvPr id="12" name="Graphic 11" descr="Flask">
              <a:extLst>
                <a:ext uri="{FF2B5EF4-FFF2-40B4-BE49-F238E27FC236}">
                  <a16:creationId xmlns:a16="http://schemas.microsoft.com/office/drawing/2014/main" id="{FAE3A7AB-16DE-4A9F-960A-FD1DB208B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12281" y="3684941"/>
              <a:ext cx="654968" cy="654968"/>
            </a:xfrm>
            <a:prstGeom prst="rect">
              <a:avLst/>
            </a:prstGeom>
          </p:spPr>
        </p:pic>
      </p:grpSp>
      <p:sp>
        <p:nvSpPr>
          <p:cNvPr id="17" name="Rectangle 16">
            <a:extLst>
              <a:ext uri="{FF2B5EF4-FFF2-40B4-BE49-F238E27FC236}">
                <a16:creationId xmlns:a16="http://schemas.microsoft.com/office/drawing/2014/main" id="{0FE4D792-7357-43B5-A17D-DAA0152B1EC5}"/>
              </a:ext>
            </a:extLst>
          </p:cNvPr>
          <p:cNvSpPr/>
          <p:nvPr/>
        </p:nvSpPr>
        <p:spPr bwMode="auto">
          <a:xfrm>
            <a:off x="0" y="1677363"/>
            <a:ext cx="2009957" cy="1039955"/>
          </a:xfrm>
          <a:prstGeom prst="rect">
            <a:avLst/>
          </a:prstGeom>
          <a:solidFill>
            <a:srgbClr val="68AA3B"/>
          </a:solidFill>
          <a:ln w="1016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latin typeface="+mj-lt"/>
            </a:endParaRPr>
          </a:p>
        </p:txBody>
      </p:sp>
      <p:grpSp>
        <p:nvGrpSpPr>
          <p:cNvPr id="3" name="Group 2">
            <a:extLst>
              <a:ext uri="{FF2B5EF4-FFF2-40B4-BE49-F238E27FC236}">
                <a16:creationId xmlns:a16="http://schemas.microsoft.com/office/drawing/2014/main" id="{1DB92220-D8C2-45F7-969A-F1BE3AEDE6CD}"/>
              </a:ext>
            </a:extLst>
          </p:cNvPr>
          <p:cNvGrpSpPr/>
          <p:nvPr/>
        </p:nvGrpSpPr>
        <p:grpSpPr>
          <a:xfrm>
            <a:off x="285104" y="1820111"/>
            <a:ext cx="1489497" cy="940337"/>
            <a:chOff x="1595657" y="3769238"/>
            <a:chExt cx="1489497" cy="940337"/>
          </a:xfrm>
        </p:grpSpPr>
        <p:sp>
          <p:nvSpPr>
            <p:cNvPr id="5" name="Rectangle 4">
              <a:extLst>
                <a:ext uri="{FF2B5EF4-FFF2-40B4-BE49-F238E27FC236}">
                  <a16:creationId xmlns:a16="http://schemas.microsoft.com/office/drawing/2014/main" id="{5027F51F-A2A8-41E2-A49E-81A45A9FEFB1}"/>
                </a:ext>
              </a:extLst>
            </p:cNvPr>
            <p:cNvSpPr/>
            <p:nvPr/>
          </p:nvSpPr>
          <p:spPr>
            <a:xfrm>
              <a:off x="1595657" y="3950393"/>
              <a:ext cx="1489497" cy="759182"/>
            </a:xfrm>
            <a:prstGeom prst="rect">
              <a:avLst/>
            </a:prstGeom>
          </p:spPr>
          <p:txBody>
            <a:bodyPr wrap="square">
              <a:spAutoFit/>
            </a:bodyPr>
            <a:lstStyle/>
            <a:p>
              <a:pPr algn="ctr" fontAlgn="base">
                <a:lnSpc>
                  <a:spcPts val="2600"/>
                </a:lnSpc>
                <a:spcBef>
                  <a:spcPct val="0"/>
                </a:spcBef>
                <a:spcAft>
                  <a:spcPct val="0"/>
                </a:spcAft>
              </a:pPr>
              <a:r>
                <a:rPr lang="en-US" sz="5400" dirty="0">
                  <a:solidFill>
                    <a:schemeClr val="bg1"/>
                  </a:solidFill>
                  <a:latin typeface="Franklin Gothic Medium Cond" panose="020B0606030402020204" pitchFamily="34" charset="0"/>
                </a:rPr>
                <a:t> </a:t>
              </a:r>
              <a:endParaRPr lang="en-US" sz="2000" dirty="0">
                <a:solidFill>
                  <a:schemeClr val="bg1"/>
                </a:solidFill>
                <a:latin typeface="Franklin Gothic Medium Cond" panose="020B0606030402020204" pitchFamily="34" charset="0"/>
              </a:endParaRPr>
            </a:p>
            <a:p>
              <a:pPr algn="ctr" fontAlgn="base">
                <a:lnSpc>
                  <a:spcPts val="2600"/>
                </a:lnSpc>
                <a:spcBef>
                  <a:spcPct val="0"/>
                </a:spcBef>
                <a:spcAft>
                  <a:spcPct val="0"/>
                </a:spcAft>
              </a:pPr>
              <a:r>
                <a:rPr lang="en-US" sz="2000" dirty="0">
                  <a:solidFill>
                    <a:schemeClr val="bg1"/>
                  </a:solidFill>
                  <a:latin typeface="Franklin Gothic Medium Cond" panose="020B0606030402020204" pitchFamily="34" charset="0"/>
                </a:rPr>
                <a:t>Empathize</a:t>
              </a:r>
            </a:p>
          </p:txBody>
        </p:sp>
        <p:sp>
          <p:nvSpPr>
            <p:cNvPr id="13" name="Heart 12">
              <a:extLst>
                <a:ext uri="{FF2B5EF4-FFF2-40B4-BE49-F238E27FC236}">
                  <a16:creationId xmlns:a16="http://schemas.microsoft.com/office/drawing/2014/main" id="{2E4DE3D3-39DB-4DD1-9964-F7FFCA97F918}"/>
                </a:ext>
              </a:extLst>
            </p:cNvPr>
            <p:cNvSpPr/>
            <p:nvPr/>
          </p:nvSpPr>
          <p:spPr bwMode="auto">
            <a:xfrm>
              <a:off x="2075524" y="3769238"/>
              <a:ext cx="529762" cy="529762"/>
            </a:xfrm>
            <a:prstGeom prst="hear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bg1"/>
                </a:solidFill>
                <a:effectLst/>
                <a:latin typeface="Arial" charset="0"/>
              </a:endParaRPr>
            </a:p>
          </p:txBody>
        </p:sp>
      </p:grpSp>
      <p:sp>
        <p:nvSpPr>
          <p:cNvPr id="25" name="Rectangle 24">
            <a:extLst>
              <a:ext uri="{FF2B5EF4-FFF2-40B4-BE49-F238E27FC236}">
                <a16:creationId xmlns:a16="http://schemas.microsoft.com/office/drawing/2014/main" id="{4D887BEA-1184-46F7-BE29-7F2FBFE85986}"/>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62581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A6316F2-2E65-4A87-9154-C8C738162DBC}"/>
              </a:ext>
            </a:extLst>
          </p:cNvPr>
          <p:cNvSpPr/>
          <p:nvPr/>
        </p:nvSpPr>
        <p:spPr bwMode="auto">
          <a:xfrm>
            <a:off x="0" y="6107502"/>
            <a:ext cx="9144000" cy="750498"/>
          </a:xfrm>
          <a:prstGeom prst="rec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634A4131-C971-44BC-B575-7059AC25E7C1}"/>
              </a:ext>
            </a:extLst>
          </p:cNvPr>
          <p:cNvSpPr/>
          <p:nvPr/>
        </p:nvSpPr>
        <p:spPr bwMode="auto">
          <a:xfrm>
            <a:off x="4903925" y="5157424"/>
            <a:ext cx="4140250" cy="1699404"/>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a:ln>
                <a:noFill/>
              </a:ln>
              <a:solidFill>
                <a:schemeClr val="accent2"/>
              </a:solidFill>
              <a:effectLst/>
              <a:latin typeface="+mj-lt"/>
            </a:endParaRPr>
          </a:p>
        </p:txBody>
      </p:sp>
      <p:sp>
        <p:nvSpPr>
          <p:cNvPr id="24" name="Rectangle 23">
            <a:extLst>
              <a:ext uri="{FF2B5EF4-FFF2-40B4-BE49-F238E27FC236}">
                <a16:creationId xmlns:a16="http://schemas.microsoft.com/office/drawing/2014/main" id="{14C94796-4876-4792-95DE-A32ADCFA6E37}"/>
              </a:ext>
            </a:extLst>
          </p:cNvPr>
          <p:cNvSpPr/>
          <p:nvPr/>
        </p:nvSpPr>
        <p:spPr bwMode="auto">
          <a:xfrm>
            <a:off x="2009958" y="0"/>
            <a:ext cx="7134043" cy="1039955"/>
          </a:xfrm>
          <a:prstGeom prst="rect">
            <a:avLst/>
          </a:prstGeom>
          <a:solidFill>
            <a:srgbClr val="BCE0A4"/>
          </a:solidFill>
          <a:ln w="1016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200" i="0" u="none" strike="noStrike" cap="none" normalizeH="0" baseline="0" dirty="0">
                <a:ln>
                  <a:noFill/>
                </a:ln>
                <a:solidFill>
                  <a:schemeClr val="accent2">
                    <a:lumMod val="75000"/>
                  </a:schemeClr>
                </a:solidFill>
                <a:effectLst/>
                <a:latin typeface="+mj-lt"/>
              </a:rPr>
              <a:t>     Insights Safari</a:t>
            </a:r>
          </a:p>
        </p:txBody>
      </p:sp>
      <p:sp>
        <p:nvSpPr>
          <p:cNvPr id="17" name="Rectangle 16">
            <a:extLst>
              <a:ext uri="{FF2B5EF4-FFF2-40B4-BE49-F238E27FC236}">
                <a16:creationId xmlns:a16="http://schemas.microsoft.com/office/drawing/2014/main" id="{0FE4D792-7357-43B5-A17D-DAA0152B1EC5}"/>
              </a:ext>
            </a:extLst>
          </p:cNvPr>
          <p:cNvSpPr/>
          <p:nvPr/>
        </p:nvSpPr>
        <p:spPr bwMode="auto">
          <a:xfrm>
            <a:off x="0" y="0"/>
            <a:ext cx="2009957" cy="1039955"/>
          </a:xfrm>
          <a:prstGeom prst="rect">
            <a:avLst/>
          </a:prstGeom>
          <a:solidFill>
            <a:srgbClr val="68AA3B"/>
          </a:solidFill>
          <a:ln w="1016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solidFill>
                <a:schemeClr val="bg1"/>
              </a:solidFill>
              <a:effectLst/>
              <a:latin typeface="+mj-lt"/>
            </a:endParaRPr>
          </a:p>
        </p:txBody>
      </p:sp>
      <p:grpSp>
        <p:nvGrpSpPr>
          <p:cNvPr id="3" name="Group 2">
            <a:extLst>
              <a:ext uri="{FF2B5EF4-FFF2-40B4-BE49-F238E27FC236}">
                <a16:creationId xmlns:a16="http://schemas.microsoft.com/office/drawing/2014/main" id="{1DB92220-D8C2-45F7-969A-F1BE3AEDE6CD}"/>
              </a:ext>
            </a:extLst>
          </p:cNvPr>
          <p:cNvGrpSpPr/>
          <p:nvPr/>
        </p:nvGrpSpPr>
        <p:grpSpPr>
          <a:xfrm>
            <a:off x="285104" y="142748"/>
            <a:ext cx="1489497" cy="940337"/>
            <a:chOff x="1595657" y="3769238"/>
            <a:chExt cx="1489497" cy="940337"/>
          </a:xfrm>
        </p:grpSpPr>
        <p:sp>
          <p:nvSpPr>
            <p:cNvPr id="5" name="Rectangle 4">
              <a:extLst>
                <a:ext uri="{FF2B5EF4-FFF2-40B4-BE49-F238E27FC236}">
                  <a16:creationId xmlns:a16="http://schemas.microsoft.com/office/drawing/2014/main" id="{5027F51F-A2A8-41E2-A49E-81A45A9FEFB1}"/>
                </a:ext>
              </a:extLst>
            </p:cNvPr>
            <p:cNvSpPr/>
            <p:nvPr/>
          </p:nvSpPr>
          <p:spPr>
            <a:xfrm>
              <a:off x="1595657" y="3950393"/>
              <a:ext cx="1489497" cy="759182"/>
            </a:xfrm>
            <a:prstGeom prst="rect">
              <a:avLst/>
            </a:prstGeom>
          </p:spPr>
          <p:txBody>
            <a:bodyPr wrap="square">
              <a:spAutoFit/>
            </a:bodyPr>
            <a:lstStyle/>
            <a:p>
              <a:pPr algn="ctr" fontAlgn="base">
                <a:lnSpc>
                  <a:spcPts val="2600"/>
                </a:lnSpc>
                <a:spcBef>
                  <a:spcPct val="0"/>
                </a:spcBef>
                <a:spcAft>
                  <a:spcPct val="0"/>
                </a:spcAft>
              </a:pPr>
              <a:r>
                <a:rPr lang="en-US" sz="5400" dirty="0">
                  <a:solidFill>
                    <a:schemeClr val="bg1"/>
                  </a:solidFill>
                  <a:latin typeface="Franklin Gothic Medium Cond" panose="020B0606030402020204" pitchFamily="34" charset="0"/>
                </a:rPr>
                <a:t> </a:t>
              </a:r>
              <a:endParaRPr lang="en-US" sz="2000" dirty="0">
                <a:solidFill>
                  <a:schemeClr val="bg1"/>
                </a:solidFill>
                <a:latin typeface="Franklin Gothic Medium Cond" panose="020B0606030402020204" pitchFamily="34" charset="0"/>
              </a:endParaRPr>
            </a:p>
            <a:p>
              <a:pPr algn="ctr" fontAlgn="base">
                <a:lnSpc>
                  <a:spcPts val="2600"/>
                </a:lnSpc>
                <a:spcBef>
                  <a:spcPct val="0"/>
                </a:spcBef>
                <a:spcAft>
                  <a:spcPct val="0"/>
                </a:spcAft>
              </a:pPr>
              <a:r>
                <a:rPr lang="en-US" sz="2000" dirty="0">
                  <a:solidFill>
                    <a:schemeClr val="bg1"/>
                  </a:solidFill>
                  <a:latin typeface="Franklin Gothic Medium Cond" panose="020B0606030402020204" pitchFamily="34" charset="0"/>
                </a:rPr>
                <a:t>Empathize</a:t>
              </a:r>
            </a:p>
          </p:txBody>
        </p:sp>
        <p:sp>
          <p:nvSpPr>
            <p:cNvPr id="13" name="Heart 12">
              <a:extLst>
                <a:ext uri="{FF2B5EF4-FFF2-40B4-BE49-F238E27FC236}">
                  <a16:creationId xmlns:a16="http://schemas.microsoft.com/office/drawing/2014/main" id="{2E4DE3D3-39DB-4DD1-9964-F7FFCA97F918}"/>
                </a:ext>
              </a:extLst>
            </p:cNvPr>
            <p:cNvSpPr/>
            <p:nvPr/>
          </p:nvSpPr>
          <p:spPr bwMode="auto">
            <a:xfrm>
              <a:off x="2075524" y="3769238"/>
              <a:ext cx="529762" cy="529762"/>
            </a:xfrm>
            <a:prstGeom prst="heart">
              <a:avLst/>
            </a:prstGeom>
            <a:solidFill>
              <a:schemeClr val="bg1"/>
            </a:solidFill>
            <a:ln w="1016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bg1"/>
                </a:solidFill>
                <a:effectLst/>
                <a:latin typeface="Arial" charset="0"/>
              </a:endParaRPr>
            </a:p>
          </p:txBody>
        </p:sp>
      </p:grpSp>
      <p:sp>
        <p:nvSpPr>
          <p:cNvPr id="27" name="Title 1">
            <a:extLst>
              <a:ext uri="{FF2B5EF4-FFF2-40B4-BE49-F238E27FC236}">
                <a16:creationId xmlns:a16="http://schemas.microsoft.com/office/drawing/2014/main" id="{66D3CAE6-56E9-45CE-A386-CC4E4BA3D880}"/>
              </a:ext>
            </a:extLst>
          </p:cNvPr>
          <p:cNvSpPr>
            <a:spLocks noGrp="1"/>
          </p:cNvSpPr>
          <p:nvPr>
            <p:ph type="title"/>
          </p:nvPr>
        </p:nvSpPr>
        <p:spPr>
          <a:xfrm>
            <a:off x="466259" y="1152103"/>
            <a:ext cx="1940511" cy="293295"/>
          </a:xfrm>
        </p:spPr>
        <p:txBody>
          <a:bodyPr/>
          <a:lstStyle/>
          <a:p>
            <a:r>
              <a:rPr lang="en-US" sz="2000" dirty="0"/>
              <a:t>When To Use It</a:t>
            </a:r>
          </a:p>
        </p:txBody>
      </p:sp>
      <p:sp>
        <p:nvSpPr>
          <p:cNvPr id="28" name="Title 1">
            <a:extLst>
              <a:ext uri="{FF2B5EF4-FFF2-40B4-BE49-F238E27FC236}">
                <a16:creationId xmlns:a16="http://schemas.microsoft.com/office/drawing/2014/main" id="{86411505-47D2-4A53-AD82-F558986C8022}"/>
              </a:ext>
            </a:extLst>
          </p:cNvPr>
          <p:cNvSpPr txBox="1">
            <a:spLocks/>
          </p:cNvSpPr>
          <p:nvPr/>
        </p:nvSpPr>
        <p:spPr bwMode="auto">
          <a:xfrm>
            <a:off x="466256" y="3063952"/>
            <a:ext cx="1940511" cy="29329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r>
              <a:rPr lang="en-US" sz="2000" kern="0" dirty="0"/>
              <a:t>Approach</a:t>
            </a:r>
          </a:p>
        </p:txBody>
      </p:sp>
      <p:sp>
        <p:nvSpPr>
          <p:cNvPr id="29" name="Title 1">
            <a:extLst>
              <a:ext uri="{FF2B5EF4-FFF2-40B4-BE49-F238E27FC236}">
                <a16:creationId xmlns:a16="http://schemas.microsoft.com/office/drawing/2014/main" id="{9ACAF084-AB5F-4B16-867E-38BB17957E59}"/>
              </a:ext>
            </a:extLst>
          </p:cNvPr>
          <p:cNvSpPr txBox="1">
            <a:spLocks/>
          </p:cNvSpPr>
          <p:nvPr/>
        </p:nvSpPr>
        <p:spPr bwMode="auto">
          <a:xfrm>
            <a:off x="4903926" y="1152102"/>
            <a:ext cx="1940511" cy="29329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r>
              <a:rPr lang="en-US" sz="2000" kern="0" dirty="0"/>
              <a:t>Why Use It</a:t>
            </a:r>
          </a:p>
        </p:txBody>
      </p:sp>
      <p:sp>
        <p:nvSpPr>
          <p:cNvPr id="30" name="Title 1">
            <a:extLst>
              <a:ext uri="{FF2B5EF4-FFF2-40B4-BE49-F238E27FC236}">
                <a16:creationId xmlns:a16="http://schemas.microsoft.com/office/drawing/2014/main" id="{6F67675D-2C0A-400D-8781-06EC1CF72AAC}"/>
              </a:ext>
            </a:extLst>
          </p:cNvPr>
          <p:cNvSpPr txBox="1">
            <a:spLocks/>
          </p:cNvSpPr>
          <p:nvPr/>
        </p:nvSpPr>
        <p:spPr bwMode="auto">
          <a:xfrm>
            <a:off x="5002508" y="5329553"/>
            <a:ext cx="2091678" cy="16798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r>
              <a:rPr lang="en-US" sz="2000" kern="0" dirty="0"/>
              <a:t>Tips</a:t>
            </a:r>
          </a:p>
        </p:txBody>
      </p:sp>
      <p:sp>
        <p:nvSpPr>
          <p:cNvPr id="31" name="Title 1">
            <a:extLst>
              <a:ext uri="{FF2B5EF4-FFF2-40B4-BE49-F238E27FC236}">
                <a16:creationId xmlns:a16="http://schemas.microsoft.com/office/drawing/2014/main" id="{840C538E-0E1C-413B-BDF5-DA05AD7B0428}"/>
              </a:ext>
            </a:extLst>
          </p:cNvPr>
          <p:cNvSpPr txBox="1">
            <a:spLocks/>
          </p:cNvSpPr>
          <p:nvPr/>
        </p:nvSpPr>
        <p:spPr bwMode="auto">
          <a:xfrm>
            <a:off x="5210359" y="284671"/>
            <a:ext cx="3735233" cy="453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algn="r"/>
            <a:r>
              <a:rPr lang="en-US" sz="1400" kern="0" dirty="0">
                <a:solidFill>
                  <a:schemeClr val="accent2"/>
                </a:solidFill>
              </a:rPr>
              <a:t>Gaining customer insights to </a:t>
            </a:r>
            <a:br>
              <a:rPr lang="en-US" sz="1400" kern="0" dirty="0">
                <a:solidFill>
                  <a:schemeClr val="accent2"/>
                </a:solidFill>
              </a:rPr>
            </a:br>
            <a:r>
              <a:rPr lang="en-US" sz="1400" kern="0" dirty="0">
                <a:solidFill>
                  <a:schemeClr val="accent2"/>
                </a:solidFill>
              </a:rPr>
              <a:t>reveal new opportunities</a:t>
            </a:r>
          </a:p>
        </p:txBody>
      </p:sp>
      <p:sp>
        <p:nvSpPr>
          <p:cNvPr id="32" name="Title 1">
            <a:extLst>
              <a:ext uri="{FF2B5EF4-FFF2-40B4-BE49-F238E27FC236}">
                <a16:creationId xmlns:a16="http://schemas.microsoft.com/office/drawing/2014/main" id="{39E1055D-4BFC-4BC0-B257-4021FAF1CB11}"/>
              </a:ext>
            </a:extLst>
          </p:cNvPr>
          <p:cNvSpPr txBox="1">
            <a:spLocks/>
          </p:cNvSpPr>
          <p:nvPr/>
        </p:nvSpPr>
        <p:spPr bwMode="auto">
          <a:xfrm>
            <a:off x="466257" y="1497155"/>
            <a:ext cx="4002226" cy="1556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a:spcAft>
                <a:spcPts val="600"/>
              </a:spcAft>
            </a:pPr>
            <a:r>
              <a:rPr lang="en-US" sz="1000" kern="0" dirty="0">
                <a:solidFill>
                  <a:schemeClr val="accent2"/>
                </a:solidFill>
                <a:latin typeface="+mn-lt"/>
              </a:rPr>
              <a:t>Insights Safari is used to develop empathy and obtain insights directly from existing, new or prospective customers. “Customers” should be defined broadly to include external and internal customers (e.g., other business functions that you serve).   </a:t>
            </a:r>
          </a:p>
          <a:p>
            <a:pPr>
              <a:spcAft>
                <a:spcPts val="600"/>
              </a:spcAft>
            </a:pPr>
            <a:r>
              <a:rPr lang="en-US" sz="1000" kern="0" dirty="0">
                <a:solidFill>
                  <a:schemeClr val="accent2"/>
                </a:solidFill>
                <a:latin typeface="+mn-lt"/>
              </a:rPr>
              <a:t>The goal is to surface specific needs, pain points, desires, motivations, frustrations and workarounds to help fuel new ideas. </a:t>
            </a:r>
          </a:p>
          <a:p>
            <a:pPr>
              <a:spcAft>
                <a:spcPts val="600"/>
              </a:spcAft>
            </a:pPr>
            <a:r>
              <a:rPr lang="en-US" sz="1000" kern="0" dirty="0">
                <a:solidFill>
                  <a:schemeClr val="accent2"/>
                </a:solidFill>
                <a:latin typeface="+mn-lt"/>
              </a:rPr>
              <a:t>By taking the time to ‘walk in others’ shoes’ we can find inspiration for new ideas that solve real problems or address unmet needs.</a:t>
            </a:r>
          </a:p>
        </p:txBody>
      </p:sp>
      <p:sp>
        <p:nvSpPr>
          <p:cNvPr id="39" name="Title 1">
            <a:extLst>
              <a:ext uri="{FF2B5EF4-FFF2-40B4-BE49-F238E27FC236}">
                <a16:creationId xmlns:a16="http://schemas.microsoft.com/office/drawing/2014/main" id="{22C56162-39FA-43D0-A17D-99FEA5941461}"/>
              </a:ext>
            </a:extLst>
          </p:cNvPr>
          <p:cNvSpPr txBox="1">
            <a:spLocks/>
          </p:cNvSpPr>
          <p:nvPr/>
        </p:nvSpPr>
        <p:spPr bwMode="auto">
          <a:xfrm>
            <a:off x="5036605" y="5556338"/>
            <a:ext cx="3908987" cy="6422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marL="228600" indent="-228600">
              <a:spcAft>
                <a:spcPts val="600"/>
              </a:spcAft>
              <a:buFont typeface="Wingdings" panose="05000000000000000000" pitchFamily="2" charset="2"/>
              <a:buChar char="ü"/>
            </a:pPr>
            <a:r>
              <a:rPr lang="en-US" sz="1000" kern="0" dirty="0">
                <a:solidFill>
                  <a:schemeClr val="accent2"/>
                </a:solidFill>
                <a:latin typeface="+mn-lt"/>
              </a:rPr>
              <a:t>Seek insights: a deep understanding of a person is the starting point for innovation (pain points, needs, desires, workarounds…)</a:t>
            </a:r>
          </a:p>
          <a:p>
            <a:pPr marL="228600" indent="-228600">
              <a:spcAft>
                <a:spcPts val="600"/>
              </a:spcAft>
              <a:buFont typeface="Wingdings" panose="05000000000000000000" pitchFamily="2" charset="2"/>
              <a:buChar char="ü"/>
            </a:pPr>
            <a:r>
              <a:rPr lang="en-US" sz="1000" kern="0" dirty="0">
                <a:solidFill>
                  <a:schemeClr val="accent2"/>
                </a:solidFill>
                <a:latin typeface="+mn-lt"/>
              </a:rPr>
              <a:t>Assume a beginner’s mindset and put aside any biases</a:t>
            </a:r>
          </a:p>
          <a:p>
            <a:pPr marL="228600" indent="-228600">
              <a:spcAft>
                <a:spcPts val="600"/>
              </a:spcAft>
              <a:buFont typeface="Wingdings" panose="05000000000000000000" pitchFamily="2" charset="2"/>
              <a:buChar char="ü"/>
            </a:pPr>
            <a:r>
              <a:rPr lang="en-US" sz="1000" kern="0" dirty="0">
                <a:solidFill>
                  <a:schemeClr val="accent2"/>
                </a:solidFill>
                <a:latin typeface="+mn-lt"/>
              </a:rPr>
              <a:t>Print copies of the “What, So What” template and take notes on it</a:t>
            </a:r>
          </a:p>
          <a:p>
            <a:pPr marL="228600" indent="-228600">
              <a:spcAft>
                <a:spcPts val="600"/>
              </a:spcAft>
              <a:buFont typeface="Wingdings" panose="05000000000000000000" pitchFamily="2" charset="2"/>
              <a:buChar char="ü"/>
            </a:pPr>
            <a:r>
              <a:rPr lang="en-US" sz="1000" kern="0" dirty="0">
                <a:solidFill>
                  <a:schemeClr val="accent2"/>
                </a:solidFill>
                <a:latin typeface="+mn-lt"/>
              </a:rPr>
              <a:t>Take photos/videos of the customer or environment to capture insights or share with others who were not able to participate  </a:t>
            </a:r>
          </a:p>
        </p:txBody>
      </p:sp>
      <p:sp>
        <p:nvSpPr>
          <p:cNvPr id="42" name="Title 1">
            <a:extLst>
              <a:ext uri="{FF2B5EF4-FFF2-40B4-BE49-F238E27FC236}">
                <a16:creationId xmlns:a16="http://schemas.microsoft.com/office/drawing/2014/main" id="{CE70463F-A405-4131-B57D-F33269C97EBE}"/>
              </a:ext>
            </a:extLst>
          </p:cNvPr>
          <p:cNvSpPr txBox="1">
            <a:spLocks/>
          </p:cNvSpPr>
          <p:nvPr/>
        </p:nvSpPr>
        <p:spPr bwMode="auto">
          <a:xfrm>
            <a:off x="466259" y="3499186"/>
            <a:ext cx="3907333" cy="28857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marL="228600" indent="-228600">
              <a:spcAft>
                <a:spcPts val="600"/>
              </a:spcAft>
              <a:buAutoNum type="arabicPeriod"/>
            </a:pPr>
            <a:r>
              <a:rPr lang="en-US" sz="1000" b="1" kern="0" dirty="0">
                <a:solidFill>
                  <a:srgbClr val="569131"/>
                </a:solidFill>
                <a:latin typeface="+mn-lt"/>
              </a:rPr>
              <a:t>GET ORGANIZED:  </a:t>
            </a:r>
            <a:r>
              <a:rPr lang="en-US" sz="1000" kern="0" dirty="0">
                <a:solidFill>
                  <a:schemeClr val="accent2"/>
                </a:solidFill>
                <a:latin typeface="+mn-lt"/>
              </a:rPr>
              <a:t>Create your plan by considering:</a:t>
            </a:r>
          </a:p>
          <a:p>
            <a:pPr marL="171450" indent="-171450">
              <a:spcAft>
                <a:spcPts val="600"/>
              </a:spcAft>
              <a:buFont typeface="Arial" panose="020B0604020202020204" pitchFamily="34" charset="0"/>
              <a:buChar char="•"/>
            </a:pPr>
            <a:r>
              <a:rPr lang="en-US" sz="1000" b="1" i="1" kern="0" dirty="0">
                <a:solidFill>
                  <a:schemeClr val="accent2"/>
                </a:solidFill>
                <a:latin typeface="+mn-lt"/>
              </a:rPr>
              <a:t>Objectives</a:t>
            </a:r>
            <a:r>
              <a:rPr lang="en-US" sz="1000" b="1" kern="0" dirty="0">
                <a:solidFill>
                  <a:schemeClr val="accent2"/>
                </a:solidFill>
                <a:latin typeface="+mn-lt"/>
              </a:rPr>
              <a:t>: </a:t>
            </a:r>
            <a:r>
              <a:rPr lang="en-US" sz="1000" kern="0" dirty="0">
                <a:solidFill>
                  <a:schemeClr val="accent2"/>
                </a:solidFill>
                <a:latin typeface="+mn-lt"/>
              </a:rPr>
              <a:t>What do you want to learn about? What do you want to observe customers actually doing?</a:t>
            </a:r>
          </a:p>
          <a:p>
            <a:pPr marL="171450" indent="-171450">
              <a:spcAft>
                <a:spcPts val="600"/>
              </a:spcAft>
              <a:buFont typeface="Arial" panose="020B0604020202020204" pitchFamily="34" charset="0"/>
              <a:buChar char="•"/>
            </a:pPr>
            <a:r>
              <a:rPr lang="en-US" sz="1000" b="1" i="1" kern="0" dirty="0">
                <a:solidFill>
                  <a:schemeClr val="accent2"/>
                </a:solidFill>
                <a:latin typeface="+mn-lt"/>
              </a:rPr>
              <a:t>Who</a:t>
            </a:r>
            <a:r>
              <a:rPr lang="en-US" sz="1000" b="1" kern="0" dirty="0">
                <a:solidFill>
                  <a:schemeClr val="accent2"/>
                </a:solidFill>
                <a:latin typeface="+mn-lt"/>
              </a:rPr>
              <a:t>: </a:t>
            </a:r>
            <a:r>
              <a:rPr lang="en-US" sz="1000" kern="0" dirty="0">
                <a:solidFill>
                  <a:schemeClr val="accent2"/>
                </a:solidFill>
                <a:latin typeface="+mn-lt"/>
              </a:rPr>
              <a:t>What kinds of customers do you want to engage (e.g., demographics, lifestyle, usage habits – or internal teams, tenure in role)? </a:t>
            </a:r>
          </a:p>
          <a:p>
            <a:pPr marL="171450" indent="-171450">
              <a:spcAft>
                <a:spcPts val="600"/>
              </a:spcAft>
              <a:buFont typeface="Arial" panose="020B0604020202020204" pitchFamily="34" charset="0"/>
              <a:buChar char="•"/>
            </a:pPr>
            <a:r>
              <a:rPr lang="en-US" sz="1000" b="1" i="1" kern="0" dirty="0">
                <a:solidFill>
                  <a:schemeClr val="accent2"/>
                </a:solidFill>
                <a:latin typeface="+mn-lt"/>
              </a:rPr>
              <a:t>Where</a:t>
            </a:r>
            <a:r>
              <a:rPr lang="en-US" sz="1000" b="1" kern="0" dirty="0">
                <a:solidFill>
                  <a:schemeClr val="accent2"/>
                </a:solidFill>
                <a:latin typeface="+mn-lt"/>
              </a:rPr>
              <a:t>: </a:t>
            </a:r>
            <a:r>
              <a:rPr lang="en-US" sz="1000" kern="0" dirty="0">
                <a:solidFill>
                  <a:schemeClr val="accent2"/>
                </a:solidFill>
                <a:latin typeface="+mn-lt"/>
              </a:rPr>
              <a:t>Where should you conduct these visits (e.g., in office, homes)?</a:t>
            </a:r>
          </a:p>
          <a:p>
            <a:pPr marL="171450" indent="-171450">
              <a:spcAft>
                <a:spcPts val="600"/>
              </a:spcAft>
              <a:buFont typeface="Arial" panose="020B0604020202020204" pitchFamily="34" charset="0"/>
              <a:buChar char="•"/>
            </a:pPr>
            <a:r>
              <a:rPr lang="en-US" sz="1000" b="1" i="1" kern="0" dirty="0">
                <a:solidFill>
                  <a:schemeClr val="accent2"/>
                </a:solidFill>
                <a:latin typeface="+mn-lt"/>
              </a:rPr>
              <a:t>How</a:t>
            </a:r>
            <a:r>
              <a:rPr lang="en-US" sz="1000" b="1" kern="0" dirty="0">
                <a:solidFill>
                  <a:schemeClr val="accent2"/>
                </a:solidFill>
                <a:latin typeface="+mn-lt"/>
              </a:rPr>
              <a:t>: </a:t>
            </a:r>
            <a:r>
              <a:rPr lang="en-US" sz="1000" kern="0" dirty="0">
                <a:solidFill>
                  <a:schemeClr val="accent2"/>
                </a:solidFill>
                <a:latin typeface="+mn-lt"/>
              </a:rPr>
              <a:t>What approaches do you want to take (e.g., observation, in-depth interviews, respondent journaling or drawing, word associations, prototype evaluations)?</a:t>
            </a:r>
          </a:p>
          <a:p>
            <a:pPr marL="171450" indent="-171450">
              <a:spcAft>
                <a:spcPts val="600"/>
              </a:spcAft>
              <a:buFont typeface="Arial" panose="020B0604020202020204" pitchFamily="34" charset="0"/>
              <a:buChar char="•"/>
            </a:pPr>
            <a:r>
              <a:rPr lang="en-US" sz="1000" b="1" i="1" kern="0" dirty="0">
                <a:solidFill>
                  <a:schemeClr val="accent2"/>
                </a:solidFill>
                <a:latin typeface="+mn-lt"/>
              </a:rPr>
              <a:t>Process</a:t>
            </a:r>
            <a:r>
              <a:rPr lang="en-US" sz="1000" b="1" kern="0" dirty="0">
                <a:solidFill>
                  <a:schemeClr val="accent2"/>
                </a:solidFill>
                <a:latin typeface="+mn-lt"/>
              </a:rPr>
              <a:t>: </a:t>
            </a:r>
            <a:r>
              <a:rPr lang="en-US" sz="1000" kern="0" dirty="0">
                <a:solidFill>
                  <a:schemeClr val="accent2"/>
                </a:solidFill>
                <a:latin typeface="+mn-lt"/>
              </a:rPr>
              <a:t>How will you capture observations (e.g., take notes, photos, videos, sketches)?</a:t>
            </a:r>
          </a:p>
          <a:p>
            <a:pPr marL="171450" indent="-171450">
              <a:spcAft>
                <a:spcPts val="600"/>
              </a:spcAft>
              <a:buFont typeface="Arial" panose="020B0604020202020204" pitchFamily="34" charset="0"/>
              <a:buChar char="•"/>
            </a:pPr>
            <a:r>
              <a:rPr lang="en-US" sz="1000" b="1" i="1" kern="0" dirty="0">
                <a:solidFill>
                  <a:schemeClr val="accent2"/>
                </a:solidFill>
                <a:latin typeface="+mn-lt"/>
              </a:rPr>
              <a:t>Roles</a:t>
            </a:r>
            <a:r>
              <a:rPr lang="en-US" sz="1000" b="1" kern="0" dirty="0">
                <a:solidFill>
                  <a:schemeClr val="accent2"/>
                </a:solidFill>
                <a:latin typeface="+mn-lt"/>
              </a:rPr>
              <a:t>: </a:t>
            </a:r>
            <a:r>
              <a:rPr lang="en-US" sz="1000" kern="0" dirty="0">
                <a:solidFill>
                  <a:schemeClr val="accent2"/>
                </a:solidFill>
                <a:latin typeface="+mn-lt"/>
              </a:rPr>
              <a:t>Assign individual responsibilities (e.g., create a few discussion questions, set up/schedule the visits, manage logistics, lead the debrief/synthesis of the outputs).</a:t>
            </a:r>
          </a:p>
        </p:txBody>
      </p:sp>
      <p:sp>
        <p:nvSpPr>
          <p:cNvPr id="43" name="Title 1">
            <a:extLst>
              <a:ext uri="{FF2B5EF4-FFF2-40B4-BE49-F238E27FC236}">
                <a16:creationId xmlns:a16="http://schemas.microsoft.com/office/drawing/2014/main" id="{E84DFDF9-896C-44C0-AD0F-0DC0FBEE697C}"/>
              </a:ext>
            </a:extLst>
          </p:cNvPr>
          <p:cNvSpPr txBox="1">
            <a:spLocks/>
          </p:cNvSpPr>
          <p:nvPr/>
        </p:nvSpPr>
        <p:spPr bwMode="auto">
          <a:xfrm>
            <a:off x="4903925" y="3499231"/>
            <a:ext cx="4041668" cy="12770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marL="228600" indent="-228600">
              <a:spcAft>
                <a:spcPts val="600"/>
              </a:spcAft>
              <a:buFont typeface="+mj-lt"/>
              <a:buAutoNum type="arabicPeriod" startAt="2"/>
            </a:pPr>
            <a:r>
              <a:rPr lang="en-US" sz="1000" b="1" kern="0" dirty="0">
                <a:solidFill>
                  <a:srgbClr val="569131"/>
                </a:solidFill>
                <a:latin typeface="+mn-lt"/>
              </a:rPr>
              <a:t>VISIT, OBSERVE AND RECORD: </a:t>
            </a:r>
            <a:r>
              <a:rPr lang="en-US" sz="1000" kern="0" dirty="0">
                <a:solidFill>
                  <a:schemeClr val="accent2"/>
                </a:solidFill>
                <a:latin typeface="+mn-lt"/>
              </a:rPr>
              <a:t>Be prepared with an informal Interview Guide containing 8 – 10 key questions you’d like to ask during the visits. Observe and interact with customers, capturing notes and ideas, using the “What, So What” template. </a:t>
            </a:r>
          </a:p>
          <a:p>
            <a:pPr marL="228600" indent="-228600">
              <a:spcAft>
                <a:spcPts val="600"/>
              </a:spcAft>
              <a:buFont typeface="+mj-lt"/>
              <a:buAutoNum type="arabicPeriod" startAt="2"/>
            </a:pPr>
            <a:r>
              <a:rPr lang="en-US" sz="1000" b="1" kern="0" dirty="0">
                <a:solidFill>
                  <a:srgbClr val="569131"/>
                </a:solidFill>
                <a:latin typeface="+mn-lt"/>
              </a:rPr>
              <a:t>CREATE A “WHAT, SO WHAT” CHART: </a:t>
            </a:r>
            <a:r>
              <a:rPr lang="en-US" sz="1000" kern="0" dirty="0">
                <a:solidFill>
                  <a:schemeClr val="accent2"/>
                </a:solidFill>
                <a:latin typeface="+mn-lt"/>
              </a:rPr>
              <a:t>Review and debrief what you observed (the ‘What’) – and what ideas/opportunities present themselves as a result (the ‘So What’?). Capture the key points of your discussion on a flip chart (using the “What, So What” template below).  Use this written documentation as input to the brainstorming process.</a:t>
            </a:r>
          </a:p>
        </p:txBody>
      </p:sp>
      <p:cxnSp>
        <p:nvCxnSpPr>
          <p:cNvPr id="45" name="Straight Connector 44">
            <a:extLst>
              <a:ext uri="{FF2B5EF4-FFF2-40B4-BE49-F238E27FC236}">
                <a16:creationId xmlns:a16="http://schemas.microsoft.com/office/drawing/2014/main" id="{DBF9FE2B-6EC9-4EBF-9A22-FB541F1266E9}"/>
              </a:ext>
            </a:extLst>
          </p:cNvPr>
          <p:cNvCxnSpPr>
            <a:cxnSpLocks/>
          </p:cNvCxnSpPr>
          <p:nvPr/>
        </p:nvCxnSpPr>
        <p:spPr bwMode="auto">
          <a:xfrm>
            <a:off x="384930" y="3398809"/>
            <a:ext cx="8659245" cy="0"/>
          </a:xfrm>
          <a:prstGeom prst="line">
            <a:avLst/>
          </a:prstGeom>
          <a:noFill/>
          <a:ln w="12700" cap="flat" cmpd="sng" algn="ctr">
            <a:solidFill>
              <a:schemeClr val="tx2"/>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78D278B1-DCAE-4DFF-A004-15AF8741039B}"/>
              </a:ext>
            </a:extLst>
          </p:cNvPr>
          <p:cNvCxnSpPr>
            <a:cxnSpLocks/>
          </p:cNvCxnSpPr>
          <p:nvPr/>
        </p:nvCxnSpPr>
        <p:spPr bwMode="auto">
          <a:xfrm>
            <a:off x="466256" y="1445399"/>
            <a:ext cx="4002227" cy="0"/>
          </a:xfrm>
          <a:prstGeom prst="line">
            <a:avLst/>
          </a:prstGeom>
          <a:noFill/>
          <a:ln w="12700" cap="flat" cmpd="sng" algn="ctr">
            <a:solidFill>
              <a:schemeClr val="tx2"/>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5E819116-36F1-466B-8048-D86F5E9BFD12}"/>
              </a:ext>
            </a:extLst>
          </p:cNvPr>
          <p:cNvCxnSpPr>
            <a:cxnSpLocks/>
          </p:cNvCxnSpPr>
          <p:nvPr/>
        </p:nvCxnSpPr>
        <p:spPr bwMode="auto">
          <a:xfrm>
            <a:off x="4903926" y="1447307"/>
            <a:ext cx="4002227" cy="0"/>
          </a:xfrm>
          <a:prstGeom prst="line">
            <a:avLst/>
          </a:prstGeom>
          <a:noFill/>
          <a:ln w="12700" cap="flat" cmpd="sng" algn="ctr">
            <a:solidFill>
              <a:schemeClr val="tx2"/>
            </a:solidFill>
            <a:prstDash val="solid"/>
            <a:round/>
            <a:headEnd type="none" w="med" len="med"/>
            <a:tailEnd type="none" w="med" len="med"/>
          </a:ln>
          <a:effectLst/>
        </p:spPr>
      </p:cxnSp>
      <p:sp>
        <p:nvSpPr>
          <p:cNvPr id="50" name="Title 1">
            <a:extLst>
              <a:ext uri="{FF2B5EF4-FFF2-40B4-BE49-F238E27FC236}">
                <a16:creationId xmlns:a16="http://schemas.microsoft.com/office/drawing/2014/main" id="{8B0FB7AE-66ED-48B8-94AD-CE3F619EE3A4}"/>
              </a:ext>
            </a:extLst>
          </p:cNvPr>
          <p:cNvSpPr txBox="1">
            <a:spLocks/>
          </p:cNvSpPr>
          <p:nvPr/>
        </p:nvSpPr>
        <p:spPr bwMode="auto">
          <a:xfrm>
            <a:off x="4903926" y="1497148"/>
            <a:ext cx="4041667" cy="14856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pPr marL="171450" indent="-171450">
              <a:spcAft>
                <a:spcPts val="600"/>
              </a:spcAft>
              <a:buFont typeface="Arial" panose="020B0604020202020204" pitchFamily="34" charset="0"/>
              <a:buChar char="•"/>
            </a:pPr>
            <a:r>
              <a:rPr lang="en-US" sz="1000" kern="0" dirty="0">
                <a:solidFill>
                  <a:schemeClr val="accent2"/>
                </a:solidFill>
                <a:latin typeface="+mn-lt"/>
              </a:rPr>
              <a:t>Identifying, validating or modifying the customer problem</a:t>
            </a:r>
          </a:p>
          <a:p>
            <a:pPr marL="171450" indent="-171450">
              <a:spcAft>
                <a:spcPts val="600"/>
              </a:spcAft>
              <a:buFont typeface="Arial" panose="020B0604020202020204" pitchFamily="34" charset="0"/>
              <a:buChar char="•"/>
            </a:pPr>
            <a:r>
              <a:rPr lang="en-US" sz="1000" kern="0" dirty="0">
                <a:solidFill>
                  <a:schemeClr val="accent2"/>
                </a:solidFill>
                <a:latin typeface="+mn-lt"/>
              </a:rPr>
              <a:t>Understanding current solutions in the customer’s context</a:t>
            </a:r>
          </a:p>
          <a:p>
            <a:pPr marL="171450" indent="-171450">
              <a:spcAft>
                <a:spcPts val="600"/>
              </a:spcAft>
              <a:buFont typeface="Arial" panose="020B0604020202020204" pitchFamily="34" charset="0"/>
              <a:buChar char="•"/>
            </a:pPr>
            <a:r>
              <a:rPr lang="en-US" sz="1000" kern="0" dirty="0">
                <a:solidFill>
                  <a:schemeClr val="accent2"/>
                </a:solidFill>
                <a:latin typeface="+mn-lt"/>
              </a:rPr>
              <a:t>Identifying opportunities to improve or change the customer experience, products, services, or processes</a:t>
            </a:r>
          </a:p>
          <a:p>
            <a:pPr marL="171450" indent="-171450">
              <a:spcAft>
                <a:spcPts val="600"/>
              </a:spcAft>
              <a:buFont typeface="Arial" panose="020B0604020202020204" pitchFamily="34" charset="0"/>
              <a:buChar char="•"/>
            </a:pPr>
            <a:r>
              <a:rPr lang="en-US" sz="1000" kern="0" dirty="0">
                <a:solidFill>
                  <a:schemeClr val="accent2"/>
                </a:solidFill>
                <a:latin typeface="+mn-lt"/>
              </a:rPr>
              <a:t>Identifying issues, artifacts or environmental factors that influence your customers</a:t>
            </a:r>
          </a:p>
        </p:txBody>
      </p:sp>
    </p:spTree>
    <p:extLst>
      <p:ext uri="{BB962C8B-B14F-4D97-AF65-F5344CB8AC3E}">
        <p14:creationId xmlns:p14="http://schemas.microsoft.com/office/powerpoint/2010/main" val="745511275"/>
      </p:ext>
    </p:extLst>
  </p:cSld>
  <p:clrMapOvr>
    <a:masterClrMapping/>
  </p:clrMapOvr>
</p:sld>
</file>

<file path=ppt/theme/theme1.xml><?xml version="1.0" encoding="utf-8"?>
<a:theme xmlns:a="http://schemas.openxmlformats.org/drawingml/2006/main" name="InnovationPoint Theme">
  <a:themeElements>
    <a:clrScheme name="Custom 256">
      <a:dk1>
        <a:srgbClr val="386EB1"/>
      </a:dk1>
      <a:lt1>
        <a:srgbClr val="FFFFFF"/>
      </a:lt1>
      <a:dk2>
        <a:srgbClr val="386EB1"/>
      </a:dk2>
      <a:lt2>
        <a:srgbClr val="B3B1B2"/>
      </a:lt2>
      <a:accent1>
        <a:srgbClr val="386EB1"/>
      </a:accent1>
      <a:accent2>
        <a:srgbClr val="646464"/>
      </a:accent2>
      <a:accent3>
        <a:srgbClr val="FFFFFF"/>
      </a:accent3>
      <a:accent4>
        <a:srgbClr val="FFB300"/>
      </a:accent4>
      <a:accent5>
        <a:srgbClr val="00B0F0"/>
      </a:accent5>
      <a:accent6>
        <a:srgbClr val="FF7F00"/>
      </a:accent6>
      <a:hlink>
        <a:srgbClr val="386EB1"/>
      </a:hlink>
      <a:folHlink>
        <a:srgbClr val="FFB300"/>
      </a:folHlink>
    </a:clrScheme>
    <a:fontScheme name="Custom 15">
      <a:majorFont>
        <a:latin typeface="Franklin Gothic Medium C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0160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1" i="0" u="none" strike="noStrike" cap="none" normalizeH="0" baseline="0" smtClean="0">
            <a:ln>
              <a:noFill/>
            </a:ln>
            <a:solidFill>
              <a:schemeClr val="tx1"/>
            </a:solidFill>
            <a:effectLst/>
            <a:latin typeface="Arial" charset="0"/>
          </a:defRPr>
        </a:defPPr>
      </a:lstStyle>
    </a:spDef>
    <a:lnDef>
      <a:spPr bwMode="auto">
        <a:noFill/>
        <a:ln w="12700" cap="flat" cmpd="sng" algn="ctr">
          <a:solidFill>
            <a:schemeClr val="tx1"/>
          </a:solidFill>
          <a:prstDash val="solid"/>
          <a:round/>
          <a:headEnd type="none" w="med" len="med"/>
          <a:tailEnd type="none" w="med" len="med"/>
        </a:ln>
        <a:effectLst/>
      </a:spPr>
      <a:bodyPr/>
      <a:lstStyle/>
    </a:lnDef>
  </a:objectDefaults>
  <a:extraClrSchemeLst>
    <a:extraClrScheme>
      <a:clrScheme name="Innovation Point-Final 1">
        <a:dk1>
          <a:srgbClr val="386EB1"/>
        </a:dk1>
        <a:lt1>
          <a:srgbClr val="FFFFFF"/>
        </a:lt1>
        <a:dk2>
          <a:srgbClr val="FF7F00"/>
        </a:dk2>
        <a:lt2>
          <a:srgbClr val="B3B1B2"/>
        </a:lt2>
        <a:accent1>
          <a:srgbClr val="99D47F"/>
        </a:accent1>
        <a:accent2>
          <a:srgbClr val="646464"/>
        </a:accent2>
        <a:accent3>
          <a:srgbClr val="FFFFFF"/>
        </a:accent3>
        <a:accent4>
          <a:srgbClr val="2E5D97"/>
        </a:accent4>
        <a:accent5>
          <a:srgbClr val="CAE6C0"/>
        </a:accent5>
        <a:accent6>
          <a:srgbClr val="5A5A5A"/>
        </a:accent6>
        <a:hlink>
          <a:srgbClr val="8FA8CF"/>
        </a:hlink>
        <a:folHlink>
          <a:srgbClr val="FFB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P PPT Wide Invisible Template" id="{C0A71C1D-40EC-4990-AEEC-8BA6A281FEC4}" vid="{08AB74A9-5A4C-4303-B326-70C8D542B2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0140E4CB048244835250FB550D427A" ma:contentTypeVersion="0" ma:contentTypeDescription="Create a new document." ma:contentTypeScope="" ma:versionID="c68a7330f0b3f763d497a4353f9621fd">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7E6FD6-5A2E-4004-9800-38C9D0CFBE84}">
  <ds:schemaRefs>
    <ds:schemaRef ds:uri="http://schemas.microsoft.com/sharepoint/v3/contenttype/forms"/>
  </ds:schemaRefs>
</ds:datastoreItem>
</file>

<file path=customXml/itemProps2.xml><?xml version="1.0" encoding="utf-8"?>
<ds:datastoreItem xmlns:ds="http://schemas.openxmlformats.org/officeDocument/2006/customXml" ds:itemID="{0A9396D3-5FB9-4625-858E-09AF0D129904}">
  <ds:schemaRef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28739EE6-ED48-4DD9-BDB1-F722FD6EEC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UNITE Best Practices on Applied Innovation, Call 1 of 3 - Final Agenda</Template>
  <TotalTime>5236</TotalTime>
  <Words>4361</Words>
  <Application>Microsoft Macintosh PowerPoint</Application>
  <PresentationFormat>Letter Paper (8.5x11 in)</PresentationFormat>
  <Paragraphs>458</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Franklin Gothic Medium Cond</vt:lpstr>
      <vt:lpstr>Myriad Web Pro</vt:lpstr>
      <vt:lpstr>Rotis Sans Serif for Nokia</vt:lpstr>
      <vt:lpstr>Times New Roman</vt:lpstr>
      <vt:lpstr>Wingdings</vt:lpstr>
      <vt:lpstr>InnovationPoint Theme</vt:lpstr>
      <vt:lpstr>PowerPoint Presentation</vt:lpstr>
      <vt:lpstr>Design Thinking Toolkit</vt:lpstr>
      <vt:lpstr>PowerPoint Presentation</vt:lpstr>
      <vt:lpstr>Three Types of Innovation</vt:lpstr>
      <vt:lpstr>Defining the Customer Problem</vt:lpstr>
      <vt:lpstr>Customer Problem</vt:lpstr>
      <vt:lpstr>Applied Innovation Process</vt:lpstr>
      <vt:lpstr>Tools &amp; Methods</vt:lpstr>
      <vt:lpstr>When To Use It</vt:lpstr>
      <vt:lpstr>PowerPoint Presentation</vt:lpstr>
      <vt:lpstr>When To Use It</vt:lpstr>
      <vt:lpstr>PowerPoint Presentation</vt:lpstr>
      <vt:lpstr>When To Use It</vt:lpstr>
      <vt:lpstr>PowerPoint Presentation</vt:lpstr>
      <vt:lpstr>When To Use It</vt:lpstr>
      <vt:lpstr>PowerPoint Presentation</vt:lpstr>
      <vt:lpstr>Design Thinking Toolkit Templates</vt:lpstr>
      <vt:lpstr>Templates</vt:lpstr>
      <vt:lpstr>Plan Guide</vt:lpstr>
      <vt:lpstr>Interview Guide</vt:lpstr>
      <vt:lpstr>What…    So What…</vt:lpstr>
      <vt:lpstr>Brainstorming Room Setup and Materials</vt:lpstr>
      <vt:lpstr>Brainstorming Rules</vt:lpstr>
      <vt:lpstr>Innovation Analogs</vt:lpstr>
      <vt:lpstr>SCAMPER</vt:lpstr>
      <vt:lpstr>Criteria for Prioritization </vt:lpstr>
      <vt:lpstr>Prioritized List of Ideas</vt:lpstr>
      <vt:lpstr>Concept Writing</vt:lpstr>
      <vt:lpstr>Scenario Storyboard</vt:lpstr>
      <vt:lpstr>PowerPoint Presentation</vt:lpstr>
      <vt:lpstr>Business Model Canvas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Innovation Capability</dc:title>
  <dc:creator>Steve Baker</dc:creator>
  <cp:lastModifiedBy>Soren Kaplan</cp:lastModifiedBy>
  <cp:revision>655</cp:revision>
  <cp:lastPrinted>2017-01-10T16:03:42Z</cp:lastPrinted>
  <dcterms:created xsi:type="dcterms:W3CDTF">2016-04-07T14:44:28Z</dcterms:created>
  <dcterms:modified xsi:type="dcterms:W3CDTF">2025-02-05T03:21:23Z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0x010100F60140E4CB048244835250FB550D427A</vt:lpwstr>
  </property>
</Properties>
</file>