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8"/>
  </p:notesMasterIdLst>
  <p:sldIdLst>
    <p:sldId id="264" r:id="rId5"/>
    <p:sldId id="272" r:id="rId6"/>
    <p:sldId id="269"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88EF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358" autoAdjust="0"/>
    <p:restoredTop sz="95791"/>
  </p:normalViewPr>
  <p:slideViewPr>
    <p:cSldViewPr snapToGrid="0">
      <p:cViewPr varScale="1">
        <p:scale>
          <a:sx n="134" d="100"/>
          <a:sy n="134" d="100"/>
        </p:scale>
        <p:origin x="216" y="488"/>
      </p:cViewPr>
      <p:guideLst>
        <p:guide orient="horz" pos="2160"/>
        <p:guide pos="3840"/>
      </p:guideLst>
    </p:cSldViewPr>
  </p:slideViewPr>
  <p:notesTextViewPr>
    <p:cViewPr>
      <p:scale>
        <a:sx n="1" d="1"/>
        <a:sy n="1" d="1"/>
      </p:scale>
      <p:origin x="0" y="0"/>
    </p:cViewPr>
  </p:notesTextViewPr>
  <p:notesViewPr>
    <p:cSldViewPr snapToGrid="0">
      <p:cViewPr varScale="1">
        <p:scale>
          <a:sx n="103" d="100"/>
          <a:sy n="103" d="100"/>
        </p:scale>
        <p:origin x="4745" y="41"/>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en Cramer" userId="6f45dc0a-8301-4568-85ab-e443a52a7875" providerId="ADAL" clId="{EF2341F7-6AF9-8C42-B596-360120A288A0}"/>
    <pc:docChg chg="modSld">
      <pc:chgData name="Karen Cramer" userId="6f45dc0a-8301-4568-85ab-e443a52a7875" providerId="ADAL" clId="{EF2341F7-6AF9-8C42-B596-360120A288A0}" dt="2022-06-10T19:13:15.411" v="5" actId="20577"/>
      <pc:docMkLst>
        <pc:docMk/>
      </pc:docMkLst>
      <pc:sldChg chg="modSp mod">
        <pc:chgData name="Karen Cramer" userId="6f45dc0a-8301-4568-85ab-e443a52a7875" providerId="ADAL" clId="{EF2341F7-6AF9-8C42-B596-360120A288A0}" dt="2022-06-10T19:12:18.596" v="2" actId="20577"/>
        <pc:sldMkLst>
          <pc:docMk/>
          <pc:sldMk cId="3941081118" sldId="264"/>
        </pc:sldMkLst>
      </pc:sldChg>
      <pc:sldChg chg="modSp mod">
        <pc:chgData name="Karen Cramer" userId="6f45dc0a-8301-4568-85ab-e443a52a7875" providerId="ADAL" clId="{EF2341F7-6AF9-8C42-B596-360120A288A0}" dt="2022-06-10T19:13:15.411" v="5" actId="20577"/>
        <pc:sldMkLst>
          <pc:docMk/>
          <pc:sldMk cId="552591744" sldId="272"/>
        </pc:sldMkLst>
      </pc:sldChg>
    </pc:docChg>
  </pc:docChgLst>
  <pc:docChgLst>
    <pc:chgData name="Karen Cramer" userId="aede53a7-72c9-42f8-9033-e091be3de375" providerId="ADAL" clId="{7588BD0B-00B3-0447-A051-56F79BAFA11F}"/>
    <pc:docChg chg="delSld">
      <pc:chgData name="Karen Cramer" userId="aede53a7-72c9-42f8-9033-e091be3de375" providerId="ADAL" clId="{7588BD0B-00B3-0447-A051-56F79BAFA11F}" dt="2025-01-21T15:07:19.701" v="0" actId="2696"/>
      <pc:docMkLst>
        <pc:docMk/>
      </pc:docMkLst>
      <pc:sldChg chg="del">
        <pc:chgData name="Karen Cramer" userId="aede53a7-72c9-42f8-9033-e091be3de375" providerId="ADAL" clId="{7588BD0B-00B3-0447-A051-56F79BAFA11F}" dt="2025-01-21T15:07:19.701" v="0" actId="2696"/>
        <pc:sldMkLst>
          <pc:docMk/>
          <pc:sldMk cId="3230871284" sldId="271"/>
        </pc:sldMkLst>
      </pc:sldChg>
    </pc:docChg>
  </pc:docChgLst>
  <pc:docChgLst>
    <pc:chgData name="Gabriel Mendoza" userId="1db57bf0-472e-4f10-9c09-fbc986dd95a0" providerId="ADAL" clId="{A609A54E-191D-4B5D-9CB0-EF9036E92E49}"/>
    <pc:docChg chg="custSel modSld">
      <pc:chgData name="Gabriel Mendoza" userId="1db57bf0-472e-4f10-9c09-fbc986dd95a0" providerId="ADAL" clId="{A609A54E-191D-4B5D-9CB0-EF9036E92E49}" dt="2021-07-14T17:06:48.729" v="58" actId="20577"/>
      <pc:docMkLst>
        <pc:docMk/>
      </pc:docMkLst>
      <pc:sldChg chg="modSp mod">
        <pc:chgData name="Gabriel Mendoza" userId="1db57bf0-472e-4f10-9c09-fbc986dd95a0" providerId="ADAL" clId="{A609A54E-191D-4B5D-9CB0-EF9036E92E49}" dt="2021-07-14T17:06:17.902" v="37" actId="207"/>
        <pc:sldMkLst>
          <pc:docMk/>
          <pc:sldMk cId="3941081118" sldId="264"/>
        </pc:sldMkLst>
      </pc:sldChg>
      <pc:sldChg chg="modSp mod">
        <pc:chgData name="Gabriel Mendoza" userId="1db57bf0-472e-4f10-9c09-fbc986dd95a0" providerId="ADAL" clId="{A609A54E-191D-4B5D-9CB0-EF9036E92E49}" dt="2021-07-14T17:05:23.135" v="3" actId="207"/>
        <pc:sldMkLst>
          <pc:docMk/>
          <pc:sldMk cId="2157248967" sldId="269"/>
        </pc:sldMkLst>
      </pc:sldChg>
      <pc:sldChg chg="modSp mod">
        <pc:chgData name="Gabriel Mendoza" userId="1db57bf0-472e-4f10-9c09-fbc986dd95a0" providerId="ADAL" clId="{A609A54E-191D-4B5D-9CB0-EF9036E92E49}" dt="2021-07-14T17:06:48.729" v="58" actId="20577"/>
        <pc:sldMkLst>
          <pc:docMk/>
          <pc:sldMk cId="552591744" sldId="272"/>
        </pc:sldMkLst>
      </pc:sldChg>
    </pc:docChg>
  </pc:docChgLst>
  <pc:docChgLst>
    <pc:chgData name="Soren Kaplan" userId="74b3a3c5-0de4-492b-9de0-324272078dd5" providerId="ADAL" clId="{51CCAAFA-73A2-D04F-A6C4-A70AE6E53774}"/>
    <pc:docChg chg="custSel addSld delSld modSld">
      <pc:chgData name="Soren Kaplan" userId="74b3a3c5-0de4-492b-9de0-324272078dd5" providerId="ADAL" clId="{51CCAAFA-73A2-D04F-A6C4-A70AE6E53774}" dt="2021-07-09T20:50:54.681" v="828" actId="20577"/>
      <pc:docMkLst>
        <pc:docMk/>
      </pc:docMkLst>
      <pc:sldChg chg="del">
        <pc:chgData name="Soren Kaplan" userId="74b3a3c5-0de4-492b-9de0-324272078dd5" providerId="ADAL" clId="{51CCAAFA-73A2-D04F-A6C4-A70AE6E53774}" dt="2021-07-07T21:22:09.838" v="1" actId="2696"/>
        <pc:sldMkLst>
          <pc:docMk/>
          <pc:sldMk cId="1955419265" sldId="262"/>
        </pc:sldMkLst>
      </pc:sldChg>
      <pc:sldChg chg="modSp mod">
        <pc:chgData name="Soren Kaplan" userId="74b3a3c5-0de4-492b-9de0-324272078dd5" providerId="ADAL" clId="{51CCAAFA-73A2-D04F-A6C4-A70AE6E53774}" dt="2021-07-09T20:48:24.188" v="358" actId="20577"/>
        <pc:sldMkLst>
          <pc:docMk/>
          <pc:sldMk cId="3941081118" sldId="264"/>
        </pc:sldMkLst>
      </pc:sldChg>
      <pc:sldChg chg="del">
        <pc:chgData name="Soren Kaplan" userId="74b3a3c5-0de4-492b-9de0-324272078dd5" providerId="ADAL" clId="{51CCAAFA-73A2-D04F-A6C4-A70AE6E53774}" dt="2021-07-07T21:29:48.048" v="278" actId="2696"/>
        <pc:sldMkLst>
          <pc:docMk/>
          <pc:sldMk cId="896249539" sldId="267"/>
        </pc:sldMkLst>
      </pc:sldChg>
      <pc:sldChg chg="addSp modSp add mod">
        <pc:chgData name="Soren Kaplan" userId="74b3a3c5-0de4-492b-9de0-324272078dd5" providerId="ADAL" clId="{51CCAAFA-73A2-D04F-A6C4-A70AE6E53774}" dt="2021-07-09T20:50:54.681" v="828" actId="20577"/>
        <pc:sldMkLst>
          <pc:docMk/>
          <pc:sldMk cId="2157248967" sldId="269"/>
        </pc:sldMkLst>
      </pc:sldChg>
      <pc:sldChg chg="add">
        <pc:chgData name="Soren Kaplan" userId="74b3a3c5-0de4-492b-9de0-324272078dd5" providerId="ADAL" clId="{51CCAAFA-73A2-D04F-A6C4-A70AE6E53774}" dt="2021-07-07T21:22:07.846" v="0"/>
        <pc:sldMkLst>
          <pc:docMk/>
          <pc:sldMk cId="3230871284" sldId="271"/>
        </pc:sldMkLst>
      </pc:sldChg>
      <pc:sldChg chg="addSp delSp modSp add mod">
        <pc:chgData name="Soren Kaplan" userId="74b3a3c5-0de4-492b-9de0-324272078dd5" providerId="ADAL" clId="{51CCAAFA-73A2-D04F-A6C4-A70AE6E53774}" dt="2021-07-09T20:49:52.940" v="632" actId="20577"/>
        <pc:sldMkLst>
          <pc:docMk/>
          <pc:sldMk cId="552591744" sldId="272"/>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3E347D-B000-4856-8F56-2EC074928EDA}" type="datetimeFigureOut">
              <a:rPr lang="en-US" smtClean="0"/>
              <a:pPr/>
              <a:t>1/21/25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F4E26F-0026-4A59-81F8-B5E2267471E1}" type="slidenum">
              <a:rPr lang="en-US" smtClean="0"/>
              <a:pPr/>
              <a:t>‹#›</a:t>
            </a:fld>
            <a:endParaRPr lang="en-US"/>
          </a:p>
        </p:txBody>
      </p:sp>
    </p:spTree>
    <p:extLst>
      <p:ext uri="{BB962C8B-B14F-4D97-AF65-F5344CB8AC3E}">
        <p14:creationId xmlns:p14="http://schemas.microsoft.com/office/powerpoint/2010/main" val="7835042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FF4E26F-0026-4A59-81F8-B5E2267471E1}" type="slidenum">
              <a:rPr lang="en-US" smtClean="0"/>
              <a:pPr/>
              <a:t>1</a:t>
            </a:fld>
            <a:endParaRPr lang="en-US"/>
          </a:p>
        </p:txBody>
      </p:sp>
    </p:spTree>
    <p:extLst>
      <p:ext uri="{BB962C8B-B14F-4D97-AF65-F5344CB8AC3E}">
        <p14:creationId xmlns:p14="http://schemas.microsoft.com/office/powerpoint/2010/main" val="19571041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FF4E26F-0026-4A59-81F8-B5E2267471E1}" type="slidenum">
              <a:rPr lang="en-US" smtClean="0"/>
              <a:pPr/>
              <a:t>2</a:t>
            </a:fld>
            <a:endParaRPr lang="en-US"/>
          </a:p>
        </p:txBody>
      </p:sp>
    </p:spTree>
    <p:extLst>
      <p:ext uri="{BB962C8B-B14F-4D97-AF65-F5344CB8AC3E}">
        <p14:creationId xmlns:p14="http://schemas.microsoft.com/office/powerpoint/2010/main" val="2773847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85353-6BC0-4CE5-B273-47FC67B4FB8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B0F0AAC-8C08-40D6-AD7F-C8F11E20149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9684838-A0BE-4D12-BCE5-0CBEED7AE84C}"/>
              </a:ext>
            </a:extLst>
          </p:cNvPr>
          <p:cNvSpPr>
            <a:spLocks noGrp="1"/>
          </p:cNvSpPr>
          <p:nvPr>
            <p:ph type="dt" sz="half" idx="10"/>
          </p:nvPr>
        </p:nvSpPr>
        <p:spPr/>
        <p:txBody>
          <a:bodyPr/>
          <a:lstStyle/>
          <a:p>
            <a:fld id="{C05356D9-B57B-47B8-87CA-79633F0AD7CB}" type="datetime1">
              <a:rPr lang="en-US" smtClean="0"/>
              <a:pPr/>
              <a:t>1/21/25</a:t>
            </a:fld>
            <a:endParaRPr lang="en-US"/>
          </a:p>
        </p:txBody>
      </p:sp>
      <p:sp>
        <p:nvSpPr>
          <p:cNvPr id="5" name="Footer Placeholder 4">
            <a:extLst>
              <a:ext uri="{FF2B5EF4-FFF2-40B4-BE49-F238E27FC236}">
                <a16:creationId xmlns:a16="http://schemas.microsoft.com/office/drawing/2014/main" id="{73755855-54F0-4596-A7EC-A2A5848103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581D82-7428-463D-9CDF-A017450A1F95}"/>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1405407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F792F-AC31-4468-ADCD-669D6B18BC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B4656C1-4803-4F0A-93E1-A2AC20A37D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11CD8DF-8C1B-4704-A6F8-C38D150607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73B821A-075E-4694-B831-56753F06560E}"/>
              </a:ext>
            </a:extLst>
          </p:cNvPr>
          <p:cNvSpPr>
            <a:spLocks noGrp="1"/>
          </p:cNvSpPr>
          <p:nvPr>
            <p:ph type="dt" sz="half" idx="10"/>
          </p:nvPr>
        </p:nvSpPr>
        <p:spPr/>
        <p:txBody>
          <a:bodyPr/>
          <a:lstStyle/>
          <a:p>
            <a:fld id="{1BCFBA1D-4A5C-4B0A-99FB-C0F42C183A7D}" type="datetime1">
              <a:rPr lang="en-US" smtClean="0"/>
              <a:pPr/>
              <a:t>1/21/25</a:t>
            </a:fld>
            <a:endParaRPr lang="en-US"/>
          </a:p>
        </p:txBody>
      </p:sp>
      <p:sp>
        <p:nvSpPr>
          <p:cNvPr id="6" name="Footer Placeholder 5">
            <a:extLst>
              <a:ext uri="{FF2B5EF4-FFF2-40B4-BE49-F238E27FC236}">
                <a16:creationId xmlns:a16="http://schemas.microsoft.com/office/drawing/2014/main" id="{A3B65BE6-0E82-40E5-809A-4CABF25743A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D92A1F4-AD55-4B4C-925F-74D3B3B28278}"/>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7229063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8851D-1079-4505-AFA6-FC0A745294D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734F9E3-B323-4C58-8491-FD97DD3F474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790971-DF4C-4DA7-862B-26E0C3B35F48}"/>
              </a:ext>
            </a:extLst>
          </p:cNvPr>
          <p:cNvSpPr>
            <a:spLocks noGrp="1"/>
          </p:cNvSpPr>
          <p:nvPr>
            <p:ph type="dt" sz="half" idx="10"/>
          </p:nvPr>
        </p:nvSpPr>
        <p:spPr/>
        <p:txBody>
          <a:bodyPr/>
          <a:lstStyle/>
          <a:p>
            <a:fld id="{202E363B-5FA5-429F-B659-337528C5CBF6}" type="datetime1">
              <a:rPr lang="en-US" smtClean="0"/>
              <a:pPr/>
              <a:t>1/21/25</a:t>
            </a:fld>
            <a:endParaRPr lang="en-US"/>
          </a:p>
        </p:txBody>
      </p:sp>
      <p:sp>
        <p:nvSpPr>
          <p:cNvPr id="5" name="Footer Placeholder 4">
            <a:extLst>
              <a:ext uri="{FF2B5EF4-FFF2-40B4-BE49-F238E27FC236}">
                <a16:creationId xmlns:a16="http://schemas.microsoft.com/office/drawing/2014/main" id="{F0DEEDC9-D7B8-403D-95FF-F9BF76D3C2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513502-4EFA-4C86-8D3F-39FEDF742C85}"/>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29240983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3A609AA-0A43-4E95-BD06-EF74F9FC718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83A8F4A-82F9-4787-A5F7-0EC6374BA2C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D96FC1-25AA-4957-A81D-2DF45F2B9C66}"/>
              </a:ext>
            </a:extLst>
          </p:cNvPr>
          <p:cNvSpPr>
            <a:spLocks noGrp="1"/>
          </p:cNvSpPr>
          <p:nvPr>
            <p:ph type="dt" sz="half" idx="10"/>
          </p:nvPr>
        </p:nvSpPr>
        <p:spPr/>
        <p:txBody>
          <a:bodyPr/>
          <a:lstStyle/>
          <a:p>
            <a:fld id="{623E29A2-A38F-4B69-9438-EEE5DFEF4353}" type="datetime1">
              <a:rPr lang="en-US" smtClean="0"/>
              <a:pPr/>
              <a:t>1/21/25</a:t>
            </a:fld>
            <a:endParaRPr lang="en-US"/>
          </a:p>
        </p:txBody>
      </p:sp>
      <p:sp>
        <p:nvSpPr>
          <p:cNvPr id="5" name="Footer Placeholder 4">
            <a:extLst>
              <a:ext uri="{FF2B5EF4-FFF2-40B4-BE49-F238E27FC236}">
                <a16:creationId xmlns:a16="http://schemas.microsoft.com/office/drawing/2014/main" id="{1578D534-0756-407C-8C64-D118E2FFB9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A56886-0B6E-49F4-B116-753CAE713301}"/>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3476229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B8FDA-6EFA-402F-BA18-D8A0CA49CA3B}"/>
              </a:ext>
            </a:extLst>
          </p:cNvPr>
          <p:cNvSpPr>
            <a:spLocks noGrp="1"/>
          </p:cNvSpPr>
          <p:nvPr>
            <p:ph type="title"/>
          </p:nvPr>
        </p:nvSpPr>
        <p:spPr>
          <a:xfrm>
            <a:off x="2144110" y="98474"/>
            <a:ext cx="9389745" cy="704424"/>
          </a:xfrm>
          <a:noFill/>
        </p:spPr>
        <p:txBody>
          <a:bodyPr>
            <a:normAutofit/>
          </a:bodyPr>
          <a:lstStyle>
            <a:lvl1pPr algn="l">
              <a:defRPr sz="2800">
                <a:solidFill>
                  <a:srgbClr val="488EFD"/>
                </a:solidFill>
                <a:latin typeface="Roboto Black" panose="02000000000000000000" pitchFamily="2" charset="0"/>
                <a:ea typeface="Roboto Black" panose="02000000000000000000"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928EDA21-BAD3-45C7-B145-D99949002A38}"/>
              </a:ext>
            </a:extLst>
          </p:cNvPr>
          <p:cNvSpPr>
            <a:spLocks noGrp="1"/>
          </p:cNvSpPr>
          <p:nvPr>
            <p:ph idx="1"/>
          </p:nvPr>
        </p:nvSpPr>
        <p:spPr>
          <a:xfrm>
            <a:off x="234315" y="977265"/>
            <a:ext cx="11727180" cy="4473893"/>
          </a:xfrm>
        </p:spPr>
        <p:txBody>
          <a:bodyPr>
            <a:normAutofit/>
          </a:bodyPr>
          <a:lstStyle>
            <a:lvl1pPr>
              <a:defRPr sz="2400">
                <a:latin typeface="Roboto" panose="02000000000000000000" pitchFamily="2" charset="0"/>
                <a:ea typeface="Roboto" panose="02000000000000000000" pitchFamily="2" charset="0"/>
              </a:defRPr>
            </a:lvl1pPr>
            <a:lvl2pPr>
              <a:defRPr sz="2000">
                <a:latin typeface="Roboto" panose="02000000000000000000" pitchFamily="2" charset="0"/>
                <a:ea typeface="Roboto" panose="02000000000000000000" pitchFamily="2" charset="0"/>
              </a:defRPr>
            </a:lvl2pPr>
            <a:lvl3pPr>
              <a:defRPr sz="1800">
                <a:latin typeface="Roboto" panose="02000000000000000000" pitchFamily="2" charset="0"/>
                <a:ea typeface="Roboto" panose="02000000000000000000" pitchFamily="2" charset="0"/>
              </a:defRPr>
            </a:lvl3pPr>
            <a:lvl4pPr>
              <a:defRPr sz="1600">
                <a:latin typeface="Roboto" panose="02000000000000000000" pitchFamily="2" charset="0"/>
                <a:ea typeface="Roboto" panose="02000000000000000000" pitchFamily="2" charset="0"/>
              </a:defRPr>
            </a:lvl4pPr>
            <a:lvl5pPr>
              <a:defRPr sz="1600">
                <a:latin typeface="Roboto" panose="02000000000000000000" pitchFamily="2" charset="0"/>
                <a:ea typeface="Roboto" panose="02000000000000000000" pitchFamily="2"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5" name="Graphic 4">
            <a:extLst>
              <a:ext uri="{FF2B5EF4-FFF2-40B4-BE49-F238E27FC236}">
                <a16:creationId xmlns:a16="http://schemas.microsoft.com/office/drawing/2014/main" id="{71958951-78DB-564F-B470-299A0ED186D0}"/>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10652"/>
          <a:stretch/>
        </p:blipFill>
        <p:spPr>
          <a:xfrm>
            <a:off x="0" y="0"/>
            <a:ext cx="2144110" cy="1061284"/>
          </a:xfrm>
          <a:prstGeom prst="rect">
            <a:avLst/>
          </a:prstGeom>
        </p:spPr>
      </p:pic>
      <p:cxnSp>
        <p:nvCxnSpPr>
          <p:cNvPr id="6" name="Straight Connector 5">
            <a:extLst>
              <a:ext uri="{FF2B5EF4-FFF2-40B4-BE49-F238E27FC236}">
                <a16:creationId xmlns:a16="http://schemas.microsoft.com/office/drawing/2014/main" id="{2EC5E12B-AF68-B442-8F4D-464D70AD7F81}"/>
              </a:ext>
            </a:extLst>
          </p:cNvPr>
          <p:cNvCxnSpPr>
            <a:cxnSpLocks/>
          </p:cNvCxnSpPr>
          <p:nvPr userDrawn="1"/>
        </p:nvCxnSpPr>
        <p:spPr>
          <a:xfrm>
            <a:off x="623455" y="890370"/>
            <a:ext cx="11043458" cy="0"/>
          </a:xfrm>
          <a:prstGeom prst="line">
            <a:avLst/>
          </a:prstGeom>
          <a:ln w="5715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492686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B8FDA-6EFA-402F-BA18-D8A0CA49CA3B}"/>
              </a:ext>
            </a:extLst>
          </p:cNvPr>
          <p:cNvSpPr>
            <a:spLocks noGrp="1"/>
          </p:cNvSpPr>
          <p:nvPr>
            <p:ph type="title"/>
          </p:nvPr>
        </p:nvSpPr>
        <p:spPr>
          <a:xfrm>
            <a:off x="516833" y="174018"/>
            <a:ext cx="10002743" cy="704424"/>
          </a:xfrm>
          <a:noFill/>
        </p:spPr>
        <p:txBody>
          <a:bodyPr>
            <a:normAutofit/>
          </a:bodyPr>
          <a:lstStyle>
            <a:lvl1pPr algn="l">
              <a:defRPr sz="3200" b="1">
                <a:solidFill>
                  <a:srgbClr val="488EFD"/>
                </a:solidFill>
                <a:latin typeface="+mn-lt"/>
                <a:ea typeface="Roboto" panose="02000000000000000000"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928EDA21-BAD3-45C7-B145-D99949002A38}"/>
              </a:ext>
            </a:extLst>
          </p:cNvPr>
          <p:cNvSpPr>
            <a:spLocks noGrp="1"/>
          </p:cNvSpPr>
          <p:nvPr>
            <p:ph idx="1"/>
          </p:nvPr>
        </p:nvSpPr>
        <p:spPr>
          <a:xfrm>
            <a:off x="516835" y="977265"/>
            <a:ext cx="11227242" cy="4986213"/>
          </a:xfrm>
        </p:spPr>
        <p:txBody>
          <a:bodyPr>
            <a:normAutofit/>
          </a:bodyPr>
          <a:lstStyle>
            <a:lvl1pPr>
              <a:defRPr sz="2000">
                <a:solidFill>
                  <a:schemeClr val="bg2">
                    <a:lumMod val="50000"/>
                  </a:schemeClr>
                </a:solidFill>
                <a:latin typeface="Roboto" panose="02000000000000000000" pitchFamily="2" charset="0"/>
                <a:ea typeface="Roboto" panose="02000000000000000000" pitchFamily="2" charset="0"/>
              </a:defRPr>
            </a:lvl1pPr>
            <a:lvl2pPr>
              <a:defRPr sz="1800">
                <a:solidFill>
                  <a:schemeClr val="bg2">
                    <a:lumMod val="50000"/>
                  </a:schemeClr>
                </a:solidFill>
                <a:latin typeface="Roboto" panose="02000000000000000000" pitchFamily="2" charset="0"/>
                <a:ea typeface="Roboto" panose="02000000000000000000" pitchFamily="2" charset="0"/>
              </a:defRPr>
            </a:lvl2pPr>
            <a:lvl3pPr>
              <a:defRPr sz="1600">
                <a:solidFill>
                  <a:schemeClr val="bg2">
                    <a:lumMod val="50000"/>
                  </a:schemeClr>
                </a:solidFill>
                <a:latin typeface="Roboto" panose="02000000000000000000" pitchFamily="2" charset="0"/>
                <a:ea typeface="Roboto" panose="02000000000000000000" pitchFamily="2" charset="0"/>
              </a:defRPr>
            </a:lvl3pPr>
            <a:lvl4pPr>
              <a:defRPr sz="1400">
                <a:solidFill>
                  <a:schemeClr val="bg2">
                    <a:lumMod val="50000"/>
                  </a:schemeClr>
                </a:solidFill>
                <a:latin typeface="Roboto" panose="02000000000000000000" pitchFamily="2" charset="0"/>
                <a:ea typeface="Roboto" panose="02000000000000000000" pitchFamily="2" charset="0"/>
              </a:defRPr>
            </a:lvl4pPr>
            <a:lvl5pPr>
              <a:defRPr sz="1400">
                <a:solidFill>
                  <a:schemeClr val="bg2">
                    <a:lumMod val="50000"/>
                  </a:schemeClr>
                </a:solidFill>
                <a:latin typeface="Roboto" panose="02000000000000000000" pitchFamily="2" charset="0"/>
                <a:ea typeface="Roboto" panose="02000000000000000000" pitchFamily="2"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Box 3">
            <a:extLst>
              <a:ext uri="{FF2B5EF4-FFF2-40B4-BE49-F238E27FC236}">
                <a16:creationId xmlns:a16="http://schemas.microsoft.com/office/drawing/2014/main" id="{E6C6E5A2-DBB0-47DA-9E4E-E9AF2E01D6D0}"/>
              </a:ext>
            </a:extLst>
          </p:cNvPr>
          <p:cNvSpPr txBox="1"/>
          <p:nvPr userDrawn="1"/>
        </p:nvSpPr>
        <p:spPr>
          <a:xfrm>
            <a:off x="10908046" y="6329348"/>
            <a:ext cx="937011" cy="276999"/>
          </a:xfrm>
          <a:prstGeom prst="rect">
            <a:avLst/>
          </a:prstGeom>
          <a:noFill/>
        </p:spPr>
        <p:txBody>
          <a:bodyPr wrap="square" rtlCol="0">
            <a:spAutoFit/>
          </a:bodyPr>
          <a:lstStyle/>
          <a:p>
            <a:pPr algn="r"/>
            <a:fld id="{91B8ACE1-5771-4F04-9C11-C76F9433750F}" type="slidenum">
              <a:rPr lang="en-US" sz="1200" smtClean="0">
                <a:solidFill>
                  <a:schemeClr val="bg2">
                    <a:lumMod val="50000"/>
                  </a:schemeClr>
                </a:solidFill>
              </a:rPr>
              <a:pPr algn="r"/>
              <a:t>‹#›</a:t>
            </a:fld>
            <a:endParaRPr lang="en-US" sz="1200" dirty="0">
              <a:solidFill>
                <a:schemeClr val="bg2">
                  <a:lumMod val="50000"/>
                </a:schemeClr>
              </a:solidFill>
            </a:endParaRPr>
          </a:p>
        </p:txBody>
      </p:sp>
      <p:cxnSp>
        <p:nvCxnSpPr>
          <p:cNvPr id="6" name="Straight Connector 5">
            <a:extLst>
              <a:ext uri="{FF2B5EF4-FFF2-40B4-BE49-F238E27FC236}">
                <a16:creationId xmlns:a16="http://schemas.microsoft.com/office/drawing/2014/main" id="{F405D0F4-F4C9-4F21-82B5-8012D0A5857B}"/>
              </a:ext>
            </a:extLst>
          </p:cNvPr>
          <p:cNvCxnSpPr>
            <a:cxnSpLocks/>
          </p:cNvCxnSpPr>
          <p:nvPr userDrawn="1"/>
        </p:nvCxnSpPr>
        <p:spPr>
          <a:xfrm>
            <a:off x="623455" y="890370"/>
            <a:ext cx="11043458" cy="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pic>
        <p:nvPicPr>
          <p:cNvPr id="7" name="Google Shape;20;p6">
            <a:extLst>
              <a:ext uri="{FF2B5EF4-FFF2-40B4-BE49-F238E27FC236}">
                <a16:creationId xmlns:a16="http://schemas.microsoft.com/office/drawing/2014/main" id="{AC013EE7-FE64-694F-8821-B4BB0D5423E0}"/>
              </a:ext>
            </a:extLst>
          </p:cNvPr>
          <p:cNvPicPr preferRelativeResize="0"/>
          <p:nvPr userDrawn="1"/>
        </p:nvPicPr>
        <p:blipFill rotWithShape="1">
          <a:blip r:embed="rId2" cstate="print">
            <a:alphaModFix/>
          </a:blip>
          <a:srcRect t="16483" b="18168"/>
          <a:stretch/>
        </p:blipFill>
        <p:spPr>
          <a:xfrm>
            <a:off x="10495248" y="319119"/>
            <a:ext cx="1349809" cy="397554"/>
          </a:xfrm>
          <a:prstGeom prst="rect">
            <a:avLst/>
          </a:prstGeom>
          <a:noFill/>
          <a:ln>
            <a:noFill/>
          </a:ln>
        </p:spPr>
      </p:pic>
    </p:spTree>
    <p:extLst>
      <p:ext uri="{BB962C8B-B14F-4D97-AF65-F5344CB8AC3E}">
        <p14:creationId xmlns:p14="http://schemas.microsoft.com/office/powerpoint/2010/main" val="832806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E2042-CC77-45C5-9BCE-A5166D2FC9E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9670569-7EA2-49B9-BE0F-78A53BA3002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3F0A1AB-3F9C-49C9-8000-F7F7424988F9}"/>
              </a:ext>
            </a:extLst>
          </p:cNvPr>
          <p:cNvSpPr>
            <a:spLocks noGrp="1"/>
          </p:cNvSpPr>
          <p:nvPr>
            <p:ph type="dt" sz="half" idx="10"/>
          </p:nvPr>
        </p:nvSpPr>
        <p:spPr/>
        <p:txBody>
          <a:bodyPr/>
          <a:lstStyle/>
          <a:p>
            <a:fld id="{2AD5ED19-2ED8-49D3-8446-A4C9734DC346}" type="datetime1">
              <a:rPr lang="en-US" smtClean="0"/>
              <a:pPr/>
              <a:t>1/21/25</a:t>
            </a:fld>
            <a:endParaRPr lang="en-US"/>
          </a:p>
        </p:txBody>
      </p:sp>
      <p:sp>
        <p:nvSpPr>
          <p:cNvPr id="5" name="Footer Placeholder 4">
            <a:extLst>
              <a:ext uri="{FF2B5EF4-FFF2-40B4-BE49-F238E27FC236}">
                <a16:creationId xmlns:a16="http://schemas.microsoft.com/office/drawing/2014/main" id="{5241C9EE-834A-4BEA-A9FB-F9B7ACBF1A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01CD3C-7E39-4921-8FFF-76E524A2D72E}"/>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3180288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1C587-32B4-4640-A083-EC1DBEF8F7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6533DA-BC94-4433-88C3-731D0C24BA3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D103819-9C8A-45E5-B530-D884FEA72A4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9C795BE-0B69-4148-8E4C-D41AB3E96A4C}"/>
              </a:ext>
            </a:extLst>
          </p:cNvPr>
          <p:cNvSpPr>
            <a:spLocks noGrp="1"/>
          </p:cNvSpPr>
          <p:nvPr>
            <p:ph type="dt" sz="half" idx="10"/>
          </p:nvPr>
        </p:nvSpPr>
        <p:spPr/>
        <p:txBody>
          <a:bodyPr/>
          <a:lstStyle/>
          <a:p>
            <a:fld id="{E46F37F5-B4A1-4E8A-9561-429286CBF75A}" type="datetime1">
              <a:rPr lang="en-US" smtClean="0"/>
              <a:pPr/>
              <a:t>1/21/25</a:t>
            </a:fld>
            <a:endParaRPr lang="en-US"/>
          </a:p>
        </p:txBody>
      </p:sp>
      <p:sp>
        <p:nvSpPr>
          <p:cNvPr id="6" name="Footer Placeholder 5">
            <a:extLst>
              <a:ext uri="{FF2B5EF4-FFF2-40B4-BE49-F238E27FC236}">
                <a16:creationId xmlns:a16="http://schemas.microsoft.com/office/drawing/2014/main" id="{B3901E83-09FC-4AA4-AB1C-388C4FBA03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4D7968-8D82-4C47-8199-500BD3CDFB3E}"/>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8930697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16822-B212-467D-A72B-1F5346864C3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1A989B0-7917-4A46-8927-CDA33D3DDA6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6C1245F-205B-42B3-AC05-39AEDA93D42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214FF6E-0492-4720-AC71-68754530F1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FCB9B71-9E73-4F0A-8887-9B015B73E46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156888E-B0CE-40A0-B355-616B77DF2A9C}"/>
              </a:ext>
            </a:extLst>
          </p:cNvPr>
          <p:cNvSpPr>
            <a:spLocks noGrp="1"/>
          </p:cNvSpPr>
          <p:nvPr>
            <p:ph type="dt" sz="half" idx="10"/>
          </p:nvPr>
        </p:nvSpPr>
        <p:spPr/>
        <p:txBody>
          <a:bodyPr/>
          <a:lstStyle/>
          <a:p>
            <a:fld id="{0296A064-C083-40C3-8979-95F852328F37}" type="datetime1">
              <a:rPr lang="en-US" smtClean="0"/>
              <a:pPr/>
              <a:t>1/21/25</a:t>
            </a:fld>
            <a:endParaRPr lang="en-US"/>
          </a:p>
        </p:txBody>
      </p:sp>
      <p:sp>
        <p:nvSpPr>
          <p:cNvPr id="8" name="Footer Placeholder 7">
            <a:extLst>
              <a:ext uri="{FF2B5EF4-FFF2-40B4-BE49-F238E27FC236}">
                <a16:creationId xmlns:a16="http://schemas.microsoft.com/office/drawing/2014/main" id="{BC795D28-BC1C-4BBD-9B0E-1A68884D1E8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6473609-DDC8-4EA1-A568-66279B1CA3E8}"/>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12664828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983F2-F99B-4B9E-9E0C-A53E423A1B5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3FAE7E2-C3CD-4403-B210-0A4BB7AC2D17}"/>
              </a:ext>
            </a:extLst>
          </p:cNvPr>
          <p:cNvSpPr>
            <a:spLocks noGrp="1"/>
          </p:cNvSpPr>
          <p:nvPr>
            <p:ph type="dt" sz="half" idx="10"/>
          </p:nvPr>
        </p:nvSpPr>
        <p:spPr/>
        <p:txBody>
          <a:bodyPr/>
          <a:lstStyle/>
          <a:p>
            <a:fld id="{88C5ACCA-E23A-4DF6-B0E4-D3624885B8EA}" type="datetime1">
              <a:rPr lang="en-US" smtClean="0"/>
              <a:pPr/>
              <a:t>1/21/25</a:t>
            </a:fld>
            <a:endParaRPr lang="en-US"/>
          </a:p>
        </p:txBody>
      </p:sp>
      <p:sp>
        <p:nvSpPr>
          <p:cNvPr id="4" name="Footer Placeholder 3">
            <a:extLst>
              <a:ext uri="{FF2B5EF4-FFF2-40B4-BE49-F238E27FC236}">
                <a16:creationId xmlns:a16="http://schemas.microsoft.com/office/drawing/2014/main" id="{3265E928-B3C5-4713-94FE-4F34B6604A5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AC1BD4-75A6-482E-A55A-40D0114CAF77}"/>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2927147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8523168-666F-4812-868F-341647933B5F}"/>
              </a:ext>
            </a:extLst>
          </p:cNvPr>
          <p:cNvSpPr>
            <a:spLocks noGrp="1"/>
          </p:cNvSpPr>
          <p:nvPr>
            <p:ph type="dt" sz="half" idx="10"/>
          </p:nvPr>
        </p:nvSpPr>
        <p:spPr/>
        <p:txBody>
          <a:bodyPr/>
          <a:lstStyle/>
          <a:p>
            <a:fld id="{4A2710F0-D9BE-49F0-8754-6A0CEC7EB1D0}" type="datetime1">
              <a:rPr lang="en-US" smtClean="0"/>
              <a:pPr/>
              <a:t>1/21/25</a:t>
            </a:fld>
            <a:endParaRPr lang="en-US"/>
          </a:p>
        </p:txBody>
      </p:sp>
      <p:sp>
        <p:nvSpPr>
          <p:cNvPr id="3" name="Footer Placeholder 2">
            <a:extLst>
              <a:ext uri="{FF2B5EF4-FFF2-40B4-BE49-F238E27FC236}">
                <a16:creationId xmlns:a16="http://schemas.microsoft.com/office/drawing/2014/main" id="{0DB3CE5F-01A8-4E4D-8740-49EFC1B0800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B68F3D4-ED99-43FB-A237-275897DD6CAC}"/>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794072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77A15-DB52-4036-A374-0575059C42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CC78AB1-D37A-446E-95F5-1116CB8427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0B86C48-2453-477D-B98E-C964D229BB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2BD4943-AA8E-4DA5-8829-180D8CE4C895}"/>
              </a:ext>
            </a:extLst>
          </p:cNvPr>
          <p:cNvSpPr>
            <a:spLocks noGrp="1"/>
          </p:cNvSpPr>
          <p:nvPr>
            <p:ph type="dt" sz="half" idx="10"/>
          </p:nvPr>
        </p:nvSpPr>
        <p:spPr/>
        <p:txBody>
          <a:bodyPr/>
          <a:lstStyle/>
          <a:p>
            <a:fld id="{AAC5C9AE-FF8E-4DAA-9A8F-59EC7DBB9920}" type="datetime1">
              <a:rPr lang="en-US" smtClean="0"/>
              <a:pPr/>
              <a:t>1/21/25</a:t>
            </a:fld>
            <a:endParaRPr lang="en-US"/>
          </a:p>
        </p:txBody>
      </p:sp>
      <p:sp>
        <p:nvSpPr>
          <p:cNvPr id="6" name="Footer Placeholder 5">
            <a:extLst>
              <a:ext uri="{FF2B5EF4-FFF2-40B4-BE49-F238E27FC236}">
                <a16:creationId xmlns:a16="http://schemas.microsoft.com/office/drawing/2014/main" id="{BE7D66BC-F88E-42FB-9E61-30B347E4ED5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5F4173-41A1-4ACC-AB44-620F344D6552}"/>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13826293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031B22F-98CF-4DC7-AAF9-210D6CCC85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63DEE29-D41E-4F4F-B7D1-2BE8502A672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03CC94-1763-499D-A4B9-40661130C0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A989F9-D843-408F-B6F0-1FAA741C7D14}" type="datetime1">
              <a:rPr lang="en-US" smtClean="0"/>
              <a:pPr/>
              <a:t>1/21/25</a:t>
            </a:fld>
            <a:endParaRPr lang="en-US"/>
          </a:p>
        </p:txBody>
      </p:sp>
      <p:sp>
        <p:nvSpPr>
          <p:cNvPr id="5" name="Footer Placeholder 4">
            <a:extLst>
              <a:ext uri="{FF2B5EF4-FFF2-40B4-BE49-F238E27FC236}">
                <a16:creationId xmlns:a16="http://schemas.microsoft.com/office/drawing/2014/main" id="{C7BDEF65-32CD-44D6-B5EB-F84A0D8D11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AF3619E-CB98-4F58-8BA6-C12088DE12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3A4800-D636-418A-9240-5C2AA67518C1}" type="slidenum">
              <a:rPr lang="en-US" smtClean="0"/>
              <a:pPr/>
              <a:t>‹#›</a:t>
            </a:fld>
            <a:endParaRPr lang="en-US"/>
          </a:p>
        </p:txBody>
      </p:sp>
    </p:spTree>
    <p:extLst>
      <p:ext uri="{BB962C8B-B14F-4D97-AF65-F5344CB8AC3E}">
        <p14:creationId xmlns:p14="http://schemas.microsoft.com/office/powerpoint/2010/main" val="27118817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praxie.com/" TargetMode="External"/><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hyperlink" Target="https://praxie.com/" TargetMode="External"/><Relationship Id="rId7" Type="http://schemas.openxmlformats.org/officeDocument/2006/relationships/image" Target="../media/image7.svg"/><Relationship Id="rId12" Type="http://schemas.openxmlformats.org/officeDocument/2006/relationships/image" Target="../media/image12.pn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s>
</file>

<file path=ppt/slides/_rels/slide3.xml.rels><?xml version="1.0" encoding="UTF-8" standalone="yes"?>
<Relationships xmlns="http://schemas.openxmlformats.org/package/2006/relationships"><Relationship Id="rId2" Type="http://schemas.openxmlformats.org/officeDocument/2006/relationships/hyperlink" Target="https://praxie.com/" TargetMode="Externa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BFAD05F-BB7B-435F-99B2-4C4FF65A4604}"/>
              </a:ext>
            </a:extLst>
          </p:cNvPr>
          <p:cNvSpPr>
            <a:spLocks noGrp="1"/>
          </p:cNvSpPr>
          <p:nvPr>
            <p:ph type="title"/>
          </p:nvPr>
        </p:nvSpPr>
        <p:spPr/>
        <p:txBody>
          <a:bodyPr/>
          <a:lstStyle/>
          <a:p>
            <a:r>
              <a:rPr lang="en-US" dirty="0"/>
              <a:t>Experiment Canvas</a:t>
            </a:r>
          </a:p>
        </p:txBody>
      </p:sp>
      <p:sp>
        <p:nvSpPr>
          <p:cNvPr id="5" name="Content Placeholder 4">
            <a:extLst>
              <a:ext uri="{FF2B5EF4-FFF2-40B4-BE49-F238E27FC236}">
                <a16:creationId xmlns:a16="http://schemas.microsoft.com/office/drawing/2014/main" id="{B0A612E1-BBDD-45BF-B365-57730CE9CD64}"/>
              </a:ext>
            </a:extLst>
          </p:cNvPr>
          <p:cNvSpPr>
            <a:spLocks noGrp="1"/>
          </p:cNvSpPr>
          <p:nvPr>
            <p:ph idx="1"/>
          </p:nvPr>
        </p:nvSpPr>
        <p:spPr>
          <a:xfrm>
            <a:off x="613185" y="1194099"/>
            <a:ext cx="11130891" cy="4769379"/>
          </a:xfrm>
        </p:spPr>
        <p:txBody>
          <a:bodyPr>
            <a:normAutofit/>
          </a:bodyPr>
          <a:lstStyle/>
          <a:p>
            <a:pPr marL="0" indent="0" fontAlgn="base">
              <a:buNone/>
            </a:pPr>
            <a:r>
              <a:rPr lang="en-IN" dirty="0">
                <a:solidFill>
                  <a:schemeClr val="tx1">
                    <a:lumMod val="50000"/>
                    <a:lumOff val="50000"/>
                  </a:schemeClr>
                </a:solidFill>
                <a:latin typeface="+mn-lt"/>
              </a:rPr>
              <a:t>An Experiment Canvas is a way to lay out all of the components of a risky assumption being made about a new product or service being offered. A useful canvas will have space to list the assumption under scrutiny, as well as a way to test it and measure the results. Finally, an Experiment Canvas will have a segment for writing the implications of the results and a plan for what assumptions to test next. This tool is useful for facilitating productive conversations when designing an innovation. </a:t>
            </a:r>
          </a:p>
          <a:p>
            <a:pPr marL="0" indent="0" fontAlgn="base">
              <a:buNone/>
            </a:pPr>
            <a:r>
              <a:rPr lang="en-IN" dirty="0">
                <a:solidFill>
                  <a:schemeClr val="tx1">
                    <a:lumMod val="50000"/>
                    <a:lumOff val="50000"/>
                  </a:schemeClr>
                </a:solidFill>
                <a:latin typeface="+mn-lt"/>
              </a:rPr>
              <a:t>To properly use the Experiment Canvas, five steps should be taken: </a:t>
            </a:r>
          </a:p>
          <a:p>
            <a:pPr lvl="1" fontAlgn="base"/>
            <a:r>
              <a:rPr lang="en-IN" b="1" dirty="0">
                <a:solidFill>
                  <a:schemeClr val="tx1">
                    <a:lumMod val="50000"/>
                    <a:lumOff val="50000"/>
                  </a:schemeClr>
                </a:solidFill>
                <a:latin typeface="+mn-lt"/>
              </a:rPr>
              <a:t>Step 1: </a:t>
            </a:r>
            <a:r>
              <a:rPr lang="en-IN" dirty="0">
                <a:solidFill>
                  <a:schemeClr val="tx1">
                    <a:lumMod val="50000"/>
                    <a:lumOff val="50000"/>
                  </a:schemeClr>
                </a:solidFill>
                <a:latin typeface="+mn-lt"/>
              </a:rPr>
              <a:t>Determine what the riskiest assumption is that needs to be tested.</a:t>
            </a:r>
          </a:p>
          <a:p>
            <a:pPr lvl="1" fontAlgn="base"/>
            <a:r>
              <a:rPr lang="en-IN" b="1" dirty="0">
                <a:solidFill>
                  <a:schemeClr val="tx1">
                    <a:lumMod val="50000"/>
                    <a:lumOff val="50000"/>
                  </a:schemeClr>
                </a:solidFill>
                <a:latin typeface="+mn-lt"/>
              </a:rPr>
              <a:t>Step 2: </a:t>
            </a:r>
            <a:r>
              <a:rPr lang="en-IN" dirty="0">
                <a:solidFill>
                  <a:schemeClr val="tx1">
                    <a:lumMod val="50000"/>
                    <a:lumOff val="50000"/>
                  </a:schemeClr>
                </a:solidFill>
                <a:latin typeface="+mn-lt"/>
              </a:rPr>
              <a:t>Write down the hypothesis that is to be tested and determine what resources are needed to test it.</a:t>
            </a:r>
          </a:p>
          <a:p>
            <a:pPr lvl="1" fontAlgn="base"/>
            <a:r>
              <a:rPr lang="en-IN" b="1" dirty="0">
                <a:solidFill>
                  <a:schemeClr val="tx1">
                    <a:lumMod val="50000"/>
                    <a:lumOff val="50000"/>
                  </a:schemeClr>
                </a:solidFill>
                <a:latin typeface="+mn-lt"/>
              </a:rPr>
              <a:t>Step 3: </a:t>
            </a:r>
            <a:r>
              <a:rPr lang="en-IN" dirty="0">
                <a:solidFill>
                  <a:schemeClr val="tx1">
                    <a:lumMod val="50000"/>
                    <a:lumOff val="50000"/>
                  </a:schemeClr>
                </a:solidFill>
                <a:latin typeface="+mn-lt"/>
              </a:rPr>
              <a:t>Conduct the experiment within the specified time-frame.</a:t>
            </a:r>
          </a:p>
          <a:p>
            <a:pPr lvl="1" fontAlgn="base"/>
            <a:r>
              <a:rPr lang="en-IN" b="1" dirty="0">
                <a:solidFill>
                  <a:schemeClr val="tx1">
                    <a:lumMod val="50000"/>
                    <a:lumOff val="50000"/>
                  </a:schemeClr>
                </a:solidFill>
                <a:latin typeface="+mn-lt"/>
              </a:rPr>
              <a:t>Step 4: </a:t>
            </a:r>
            <a:r>
              <a:rPr lang="en-IN" dirty="0">
                <a:solidFill>
                  <a:schemeClr val="tx1">
                    <a:lumMod val="50000"/>
                    <a:lumOff val="50000"/>
                  </a:schemeClr>
                </a:solidFill>
                <a:latin typeface="+mn-lt"/>
              </a:rPr>
              <a:t>Using the data, determine if the hypothesis was validated or invalidated.</a:t>
            </a:r>
          </a:p>
          <a:p>
            <a:pPr lvl="1" fontAlgn="base"/>
            <a:r>
              <a:rPr lang="en-IN" b="1" dirty="0">
                <a:solidFill>
                  <a:schemeClr val="tx1">
                    <a:lumMod val="50000"/>
                    <a:lumOff val="50000"/>
                  </a:schemeClr>
                </a:solidFill>
                <a:latin typeface="+mn-lt"/>
              </a:rPr>
              <a:t>Step 5: </a:t>
            </a:r>
            <a:r>
              <a:rPr lang="en-IN" dirty="0">
                <a:solidFill>
                  <a:schemeClr val="tx1">
                    <a:lumMod val="50000"/>
                    <a:lumOff val="50000"/>
                  </a:schemeClr>
                </a:solidFill>
                <a:latin typeface="+mn-lt"/>
              </a:rPr>
              <a:t>At the conclusion of the experiment, determine if a change in direction is needed regarding the product or service.</a:t>
            </a:r>
          </a:p>
        </p:txBody>
      </p:sp>
      <p:sp>
        <p:nvSpPr>
          <p:cNvPr id="7" name="TextBox 6">
            <a:extLst>
              <a:ext uri="{FF2B5EF4-FFF2-40B4-BE49-F238E27FC236}">
                <a16:creationId xmlns:a16="http://schemas.microsoft.com/office/drawing/2014/main" id="{FFB2AB14-4AB8-4657-A711-BDCA357A288E}"/>
              </a:ext>
            </a:extLst>
          </p:cNvPr>
          <p:cNvSpPr txBox="1"/>
          <p:nvPr/>
        </p:nvSpPr>
        <p:spPr>
          <a:xfrm>
            <a:off x="13335" y="6582975"/>
            <a:ext cx="12192000" cy="276999"/>
          </a:xfrm>
          <a:prstGeom prst="rect">
            <a:avLst/>
          </a:prstGeom>
          <a:solidFill>
            <a:schemeClr val="bg1">
              <a:lumMod val="95000"/>
            </a:schemeClr>
          </a:solidFill>
        </p:spPr>
        <p:txBody>
          <a:bodyPr wrap="square" rtlCol="0">
            <a:spAutoFit/>
          </a:bodyPr>
          <a:lstStyle/>
          <a:p>
            <a:pPr lvl="0" algn="ctr"/>
            <a:r>
              <a:rPr lang="en-US" sz="1200" dirty="0">
                <a:latin typeface="Roboto" panose="02000000000000000000" pitchFamily="2" charset="0"/>
                <a:ea typeface="Roboto" panose="02000000000000000000" pitchFamily="2" charset="0"/>
              </a:rPr>
              <a:t>Want more best practices? Visit </a:t>
            </a:r>
            <a:r>
              <a:rPr lang="en-US" sz="1200" dirty="0">
                <a:latin typeface="Roboto" panose="02000000000000000000" pitchFamily="2" charset="0"/>
                <a:ea typeface="Roboto" panose="02000000000000000000" pitchFamily="2" charset="0"/>
                <a:hlinkClick r:id="rId3"/>
              </a:rPr>
              <a:t>Praxie.com</a:t>
            </a:r>
            <a:endParaRPr lang="en-US" sz="1200"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39410811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BFAD05F-BB7B-435F-99B2-4C4FF65A4604}"/>
              </a:ext>
            </a:extLst>
          </p:cNvPr>
          <p:cNvSpPr>
            <a:spLocks noGrp="1"/>
          </p:cNvSpPr>
          <p:nvPr>
            <p:ph type="title"/>
          </p:nvPr>
        </p:nvSpPr>
        <p:spPr/>
        <p:txBody>
          <a:bodyPr/>
          <a:lstStyle/>
          <a:p>
            <a:r>
              <a:rPr lang="en-US" dirty="0"/>
              <a:t>Experiment Canvas</a:t>
            </a:r>
          </a:p>
        </p:txBody>
      </p:sp>
      <p:sp>
        <p:nvSpPr>
          <p:cNvPr id="7" name="TextBox 6">
            <a:extLst>
              <a:ext uri="{FF2B5EF4-FFF2-40B4-BE49-F238E27FC236}">
                <a16:creationId xmlns:a16="http://schemas.microsoft.com/office/drawing/2014/main" id="{FFB2AB14-4AB8-4657-A711-BDCA357A288E}"/>
              </a:ext>
            </a:extLst>
          </p:cNvPr>
          <p:cNvSpPr txBox="1"/>
          <p:nvPr/>
        </p:nvSpPr>
        <p:spPr>
          <a:xfrm>
            <a:off x="13335" y="6582975"/>
            <a:ext cx="12192000" cy="276999"/>
          </a:xfrm>
          <a:prstGeom prst="rect">
            <a:avLst/>
          </a:prstGeom>
          <a:solidFill>
            <a:schemeClr val="bg1">
              <a:lumMod val="95000"/>
            </a:schemeClr>
          </a:solidFill>
        </p:spPr>
        <p:txBody>
          <a:bodyPr wrap="square" rtlCol="0">
            <a:spAutoFit/>
          </a:bodyPr>
          <a:lstStyle/>
          <a:p>
            <a:pPr lvl="0" algn="ctr"/>
            <a:r>
              <a:rPr lang="en-US" sz="1200" dirty="0">
                <a:latin typeface="Roboto" panose="02000000000000000000" pitchFamily="2" charset="0"/>
                <a:ea typeface="Roboto" panose="02000000000000000000" pitchFamily="2" charset="0"/>
              </a:rPr>
              <a:t>Want more best practices? Visit </a:t>
            </a:r>
            <a:r>
              <a:rPr lang="en-US" sz="1200" dirty="0">
                <a:latin typeface="Roboto" panose="02000000000000000000" pitchFamily="2" charset="0"/>
                <a:ea typeface="Roboto" panose="02000000000000000000" pitchFamily="2" charset="0"/>
                <a:hlinkClick r:id="rId3"/>
              </a:rPr>
              <a:t>Praxie.com</a:t>
            </a:r>
            <a:endParaRPr lang="en-US" sz="1200" dirty="0">
              <a:latin typeface="Roboto" panose="02000000000000000000" pitchFamily="2" charset="0"/>
              <a:ea typeface="Roboto" panose="02000000000000000000" pitchFamily="2" charset="0"/>
            </a:endParaRPr>
          </a:p>
        </p:txBody>
      </p:sp>
      <p:sp>
        <p:nvSpPr>
          <p:cNvPr id="8" name="Rectangle 7">
            <a:extLst>
              <a:ext uri="{FF2B5EF4-FFF2-40B4-BE49-F238E27FC236}">
                <a16:creationId xmlns:a16="http://schemas.microsoft.com/office/drawing/2014/main" id="{B76B5FBA-601A-9C49-A18E-616E7AE83130}"/>
              </a:ext>
            </a:extLst>
          </p:cNvPr>
          <p:cNvSpPr/>
          <p:nvPr/>
        </p:nvSpPr>
        <p:spPr>
          <a:xfrm>
            <a:off x="516834" y="1480409"/>
            <a:ext cx="3636579" cy="183694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lang="en-US" sz="1400" dirty="0">
                <a:solidFill>
                  <a:schemeClr val="tx1">
                    <a:lumMod val="65000"/>
                    <a:lumOff val="35000"/>
                  </a:schemeClr>
                </a:solidFill>
                <a:ea typeface="Calibri"/>
                <a:cs typeface="Calibri"/>
                <a:sym typeface="Calibri"/>
              </a:rPr>
              <a:t>List the riskiest assumption(s) that need to be tested.</a:t>
            </a:r>
          </a:p>
          <a:p>
            <a:pPr marL="285750" indent="-285750">
              <a:buFont typeface="Arial" panose="020B0604020202020204" pitchFamily="34" charset="0"/>
              <a:buChar char="•"/>
            </a:pPr>
            <a:r>
              <a:rPr lang="en-US" sz="1400" dirty="0">
                <a:solidFill>
                  <a:schemeClr val="tx1">
                    <a:lumMod val="65000"/>
                    <a:lumOff val="35000"/>
                  </a:schemeClr>
                </a:solidFill>
                <a:cs typeface="Calibri"/>
                <a:sym typeface="Calibri"/>
              </a:rPr>
              <a:t> </a:t>
            </a:r>
          </a:p>
          <a:p>
            <a:pPr marL="285750" indent="-285750">
              <a:buFont typeface="Arial" panose="020B0604020202020204" pitchFamily="34" charset="0"/>
              <a:buChar char="•"/>
            </a:pPr>
            <a:r>
              <a:rPr lang="en-US" sz="1400" dirty="0">
                <a:solidFill>
                  <a:schemeClr val="tx1">
                    <a:lumMod val="65000"/>
                    <a:lumOff val="35000"/>
                  </a:schemeClr>
                </a:solidFill>
                <a:cs typeface="Calibri"/>
                <a:sym typeface="Calibri"/>
              </a:rPr>
              <a:t> </a:t>
            </a:r>
            <a:endParaRPr lang="en-US" sz="1400" dirty="0">
              <a:solidFill>
                <a:schemeClr val="tx1">
                  <a:lumMod val="65000"/>
                  <a:lumOff val="35000"/>
                </a:schemeClr>
              </a:solidFill>
            </a:endParaRPr>
          </a:p>
          <a:p>
            <a:pPr marL="285750" indent="-285750">
              <a:buFont typeface="Arial" panose="020B0604020202020204" pitchFamily="34" charset="0"/>
              <a:buChar char="•"/>
            </a:pPr>
            <a:endParaRPr lang="en-US" sz="1400" dirty="0">
              <a:solidFill>
                <a:schemeClr val="tx1">
                  <a:lumMod val="65000"/>
                  <a:lumOff val="35000"/>
                </a:schemeClr>
              </a:solidFill>
            </a:endParaRPr>
          </a:p>
        </p:txBody>
      </p:sp>
      <p:sp>
        <p:nvSpPr>
          <p:cNvPr id="9" name="TextBox 8">
            <a:extLst>
              <a:ext uri="{FF2B5EF4-FFF2-40B4-BE49-F238E27FC236}">
                <a16:creationId xmlns:a16="http://schemas.microsoft.com/office/drawing/2014/main" id="{85AE1B41-E7C5-C241-A8B6-6F1D58483914}"/>
              </a:ext>
            </a:extLst>
          </p:cNvPr>
          <p:cNvSpPr txBox="1"/>
          <p:nvPr/>
        </p:nvSpPr>
        <p:spPr>
          <a:xfrm>
            <a:off x="516833" y="1111077"/>
            <a:ext cx="3636580" cy="369332"/>
          </a:xfrm>
          <a:prstGeom prst="rect">
            <a:avLst/>
          </a:prstGeom>
          <a:solidFill>
            <a:srgbClr val="488DFD"/>
          </a:solidFill>
        </p:spPr>
        <p:txBody>
          <a:bodyPr wrap="square" rtlCol="0">
            <a:spAutoFit/>
          </a:bodyPr>
          <a:lstStyle/>
          <a:p>
            <a:pPr algn="ctr"/>
            <a:r>
              <a:rPr lang="en-US" b="1" dirty="0">
                <a:solidFill>
                  <a:schemeClr val="bg1"/>
                </a:solidFill>
              </a:rPr>
              <a:t>1. Riskiest Assumptions</a:t>
            </a:r>
          </a:p>
        </p:txBody>
      </p:sp>
      <p:sp>
        <p:nvSpPr>
          <p:cNvPr id="12" name="Rectangle 11">
            <a:extLst>
              <a:ext uri="{FF2B5EF4-FFF2-40B4-BE49-F238E27FC236}">
                <a16:creationId xmlns:a16="http://schemas.microsoft.com/office/drawing/2014/main" id="{6DA793DE-91BB-7A4C-87E3-85F5E9F6DFD8}"/>
              </a:ext>
            </a:extLst>
          </p:cNvPr>
          <p:cNvSpPr/>
          <p:nvPr/>
        </p:nvSpPr>
        <p:spPr>
          <a:xfrm>
            <a:off x="4326834" y="1480409"/>
            <a:ext cx="3636579" cy="183694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lang="en-US" sz="1400" dirty="0">
                <a:solidFill>
                  <a:schemeClr val="tx1">
                    <a:lumMod val="65000"/>
                    <a:lumOff val="35000"/>
                  </a:schemeClr>
                </a:solidFill>
                <a:ea typeface="Calibri"/>
                <a:cs typeface="Calibri"/>
                <a:sym typeface="Calibri"/>
              </a:rPr>
              <a:t>Write down the hypothesis that is to be tested and determine what resources are needed to test it.</a:t>
            </a:r>
          </a:p>
          <a:p>
            <a:pPr marL="285750" indent="-285750">
              <a:buFont typeface="Arial" panose="020B0604020202020204" pitchFamily="34" charset="0"/>
              <a:buChar char="•"/>
            </a:pPr>
            <a:r>
              <a:rPr lang="en-US" sz="1400" dirty="0">
                <a:solidFill>
                  <a:schemeClr val="tx1">
                    <a:lumMod val="65000"/>
                    <a:lumOff val="35000"/>
                  </a:schemeClr>
                </a:solidFill>
                <a:cs typeface="Calibri"/>
                <a:sym typeface="Calibri"/>
              </a:rPr>
              <a:t> </a:t>
            </a:r>
          </a:p>
          <a:p>
            <a:pPr marL="285750" indent="-285750">
              <a:buFont typeface="Arial" panose="020B0604020202020204" pitchFamily="34" charset="0"/>
              <a:buChar char="•"/>
            </a:pPr>
            <a:r>
              <a:rPr lang="en-US" sz="1400" dirty="0">
                <a:solidFill>
                  <a:schemeClr val="tx1">
                    <a:lumMod val="65000"/>
                    <a:lumOff val="35000"/>
                  </a:schemeClr>
                </a:solidFill>
                <a:cs typeface="Calibri"/>
                <a:sym typeface="Calibri"/>
              </a:rPr>
              <a:t> </a:t>
            </a:r>
            <a:endParaRPr lang="en-US" sz="1400" dirty="0">
              <a:solidFill>
                <a:schemeClr val="tx1">
                  <a:lumMod val="65000"/>
                  <a:lumOff val="35000"/>
                </a:schemeClr>
              </a:solidFill>
            </a:endParaRPr>
          </a:p>
          <a:p>
            <a:pPr marL="285750" indent="-285750">
              <a:buFont typeface="Arial" panose="020B0604020202020204" pitchFamily="34" charset="0"/>
              <a:buChar char="•"/>
            </a:pPr>
            <a:endParaRPr lang="en-US" sz="1400" dirty="0">
              <a:solidFill>
                <a:schemeClr val="tx1">
                  <a:lumMod val="65000"/>
                  <a:lumOff val="35000"/>
                </a:schemeClr>
              </a:solidFill>
            </a:endParaRPr>
          </a:p>
        </p:txBody>
      </p:sp>
      <p:sp>
        <p:nvSpPr>
          <p:cNvPr id="13" name="TextBox 12">
            <a:extLst>
              <a:ext uri="{FF2B5EF4-FFF2-40B4-BE49-F238E27FC236}">
                <a16:creationId xmlns:a16="http://schemas.microsoft.com/office/drawing/2014/main" id="{F019BBDC-8193-F64F-AC4E-E818C4413770}"/>
              </a:ext>
            </a:extLst>
          </p:cNvPr>
          <p:cNvSpPr txBox="1"/>
          <p:nvPr/>
        </p:nvSpPr>
        <p:spPr>
          <a:xfrm>
            <a:off x="4326833" y="1111077"/>
            <a:ext cx="3636580" cy="369332"/>
          </a:xfrm>
          <a:prstGeom prst="rect">
            <a:avLst/>
          </a:prstGeom>
          <a:solidFill>
            <a:srgbClr val="488DFD"/>
          </a:solidFill>
        </p:spPr>
        <p:txBody>
          <a:bodyPr wrap="square" rtlCol="0">
            <a:spAutoFit/>
          </a:bodyPr>
          <a:lstStyle/>
          <a:p>
            <a:pPr algn="ctr"/>
            <a:r>
              <a:rPr lang="en-US" b="1" dirty="0">
                <a:solidFill>
                  <a:schemeClr val="bg1"/>
                </a:solidFill>
              </a:rPr>
              <a:t>2. Hypothesis to Test</a:t>
            </a:r>
          </a:p>
        </p:txBody>
      </p:sp>
      <p:sp>
        <p:nvSpPr>
          <p:cNvPr id="14" name="Rectangle 13">
            <a:extLst>
              <a:ext uri="{FF2B5EF4-FFF2-40B4-BE49-F238E27FC236}">
                <a16:creationId xmlns:a16="http://schemas.microsoft.com/office/drawing/2014/main" id="{CA38C313-355E-8C4A-BA40-73C765CAD7B0}"/>
              </a:ext>
            </a:extLst>
          </p:cNvPr>
          <p:cNvSpPr/>
          <p:nvPr/>
        </p:nvSpPr>
        <p:spPr>
          <a:xfrm>
            <a:off x="530168" y="4324540"/>
            <a:ext cx="5579166" cy="183694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lang="en-US" sz="1400" dirty="0">
                <a:solidFill>
                  <a:schemeClr val="tx1">
                    <a:lumMod val="65000"/>
                    <a:lumOff val="35000"/>
                  </a:schemeClr>
                </a:solidFill>
                <a:ea typeface="Calibri"/>
                <a:cs typeface="Calibri"/>
                <a:sym typeface="Calibri"/>
              </a:rPr>
              <a:t>List the data gathered and if the hypothesis was validated </a:t>
            </a:r>
            <a:r>
              <a:rPr lang="en-US" sz="1400">
                <a:solidFill>
                  <a:schemeClr val="tx1">
                    <a:lumMod val="65000"/>
                    <a:lumOff val="35000"/>
                  </a:schemeClr>
                </a:solidFill>
                <a:ea typeface="Calibri"/>
                <a:cs typeface="Calibri"/>
                <a:sym typeface="Calibri"/>
              </a:rPr>
              <a:t>or invalidated.</a:t>
            </a:r>
            <a:endParaRPr lang="en-US" sz="1400" dirty="0">
              <a:solidFill>
                <a:schemeClr val="tx1">
                  <a:lumMod val="65000"/>
                  <a:lumOff val="35000"/>
                </a:schemeClr>
              </a:solidFill>
              <a:ea typeface="Calibri"/>
              <a:cs typeface="Calibri"/>
              <a:sym typeface="Calibri"/>
            </a:endParaRPr>
          </a:p>
          <a:p>
            <a:pPr marL="285750" indent="-285750">
              <a:buFont typeface="Arial" panose="020B0604020202020204" pitchFamily="34" charset="0"/>
              <a:buChar char="•"/>
            </a:pPr>
            <a:r>
              <a:rPr lang="en-US" sz="1400" dirty="0">
                <a:solidFill>
                  <a:schemeClr val="tx1">
                    <a:lumMod val="65000"/>
                    <a:lumOff val="35000"/>
                  </a:schemeClr>
                </a:solidFill>
                <a:cs typeface="Calibri"/>
                <a:sym typeface="Calibri"/>
              </a:rPr>
              <a:t> </a:t>
            </a:r>
          </a:p>
          <a:p>
            <a:pPr marL="285750" indent="-285750">
              <a:buFont typeface="Arial" panose="020B0604020202020204" pitchFamily="34" charset="0"/>
              <a:buChar char="•"/>
            </a:pPr>
            <a:r>
              <a:rPr lang="en-US" sz="1400" dirty="0">
                <a:solidFill>
                  <a:schemeClr val="tx1">
                    <a:lumMod val="65000"/>
                    <a:lumOff val="35000"/>
                  </a:schemeClr>
                </a:solidFill>
                <a:cs typeface="Calibri"/>
                <a:sym typeface="Calibri"/>
              </a:rPr>
              <a:t> </a:t>
            </a:r>
            <a:endParaRPr lang="en-US" sz="1400" dirty="0">
              <a:solidFill>
                <a:schemeClr val="tx1">
                  <a:lumMod val="65000"/>
                  <a:lumOff val="35000"/>
                </a:schemeClr>
              </a:solidFill>
            </a:endParaRPr>
          </a:p>
        </p:txBody>
      </p:sp>
      <p:sp>
        <p:nvSpPr>
          <p:cNvPr id="15" name="TextBox 14">
            <a:extLst>
              <a:ext uri="{FF2B5EF4-FFF2-40B4-BE49-F238E27FC236}">
                <a16:creationId xmlns:a16="http://schemas.microsoft.com/office/drawing/2014/main" id="{F52169D2-827E-C543-98CA-399394B99180}"/>
              </a:ext>
            </a:extLst>
          </p:cNvPr>
          <p:cNvSpPr txBox="1"/>
          <p:nvPr/>
        </p:nvSpPr>
        <p:spPr>
          <a:xfrm>
            <a:off x="530167" y="3955208"/>
            <a:ext cx="5579168" cy="369332"/>
          </a:xfrm>
          <a:prstGeom prst="rect">
            <a:avLst/>
          </a:prstGeom>
          <a:solidFill>
            <a:srgbClr val="488DFD"/>
          </a:solidFill>
        </p:spPr>
        <p:txBody>
          <a:bodyPr wrap="square" rtlCol="0">
            <a:spAutoFit/>
          </a:bodyPr>
          <a:lstStyle/>
          <a:p>
            <a:pPr algn="ctr"/>
            <a:r>
              <a:rPr lang="en-US" b="1" dirty="0">
                <a:solidFill>
                  <a:schemeClr val="bg1"/>
                </a:solidFill>
              </a:rPr>
              <a:t>4. Data Gathered</a:t>
            </a:r>
          </a:p>
        </p:txBody>
      </p:sp>
      <p:sp>
        <p:nvSpPr>
          <p:cNvPr id="16" name="Rectangle 15">
            <a:extLst>
              <a:ext uri="{FF2B5EF4-FFF2-40B4-BE49-F238E27FC236}">
                <a16:creationId xmlns:a16="http://schemas.microsoft.com/office/drawing/2014/main" id="{49BD2953-5830-DC41-A814-32EE00F9D166}"/>
              </a:ext>
            </a:extLst>
          </p:cNvPr>
          <p:cNvSpPr/>
          <p:nvPr/>
        </p:nvSpPr>
        <p:spPr>
          <a:xfrm>
            <a:off x="8136834" y="1480409"/>
            <a:ext cx="3636579" cy="183694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lang="en-US" sz="1400" dirty="0">
                <a:solidFill>
                  <a:schemeClr val="tx1">
                    <a:lumMod val="65000"/>
                    <a:lumOff val="35000"/>
                  </a:schemeClr>
                </a:solidFill>
                <a:ea typeface="Calibri"/>
                <a:cs typeface="Calibri"/>
                <a:sym typeface="Calibri"/>
              </a:rPr>
              <a:t>Describe the experiment and specified time-frame.</a:t>
            </a:r>
          </a:p>
          <a:p>
            <a:pPr marL="285750" indent="-285750">
              <a:buFont typeface="Arial" panose="020B0604020202020204" pitchFamily="34" charset="0"/>
              <a:buChar char="•"/>
            </a:pPr>
            <a:r>
              <a:rPr lang="en-US" sz="1400" dirty="0">
                <a:solidFill>
                  <a:schemeClr val="tx1">
                    <a:lumMod val="65000"/>
                    <a:lumOff val="35000"/>
                  </a:schemeClr>
                </a:solidFill>
                <a:cs typeface="Calibri"/>
                <a:sym typeface="Calibri"/>
              </a:rPr>
              <a:t> </a:t>
            </a:r>
          </a:p>
          <a:p>
            <a:pPr marL="285750" indent="-285750">
              <a:buFont typeface="Arial" panose="020B0604020202020204" pitchFamily="34" charset="0"/>
              <a:buChar char="•"/>
            </a:pPr>
            <a:r>
              <a:rPr lang="en-US" sz="1400" dirty="0">
                <a:solidFill>
                  <a:schemeClr val="tx1">
                    <a:lumMod val="65000"/>
                    <a:lumOff val="35000"/>
                  </a:schemeClr>
                </a:solidFill>
                <a:cs typeface="Calibri"/>
                <a:sym typeface="Calibri"/>
              </a:rPr>
              <a:t> </a:t>
            </a:r>
            <a:endParaRPr lang="en-US" sz="1400" dirty="0">
              <a:solidFill>
                <a:schemeClr val="tx1">
                  <a:lumMod val="65000"/>
                  <a:lumOff val="35000"/>
                </a:schemeClr>
              </a:solidFill>
            </a:endParaRPr>
          </a:p>
          <a:p>
            <a:pPr marL="285750" indent="-285750">
              <a:buFont typeface="Arial" panose="020B0604020202020204" pitchFamily="34" charset="0"/>
              <a:buChar char="•"/>
            </a:pPr>
            <a:endParaRPr lang="en-US" sz="1400" dirty="0">
              <a:solidFill>
                <a:schemeClr val="tx1">
                  <a:lumMod val="65000"/>
                  <a:lumOff val="35000"/>
                </a:schemeClr>
              </a:solidFill>
            </a:endParaRPr>
          </a:p>
        </p:txBody>
      </p:sp>
      <p:sp>
        <p:nvSpPr>
          <p:cNvPr id="17" name="TextBox 16">
            <a:extLst>
              <a:ext uri="{FF2B5EF4-FFF2-40B4-BE49-F238E27FC236}">
                <a16:creationId xmlns:a16="http://schemas.microsoft.com/office/drawing/2014/main" id="{E533FAE4-E5B7-AB49-B933-52DFA9B39DAB}"/>
              </a:ext>
            </a:extLst>
          </p:cNvPr>
          <p:cNvSpPr txBox="1"/>
          <p:nvPr/>
        </p:nvSpPr>
        <p:spPr>
          <a:xfrm>
            <a:off x="8136833" y="1111077"/>
            <a:ext cx="3636580" cy="369332"/>
          </a:xfrm>
          <a:prstGeom prst="rect">
            <a:avLst/>
          </a:prstGeom>
          <a:solidFill>
            <a:srgbClr val="488DFD"/>
          </a:solidFill>
        </p:spPr>
        <p:txBody>
          <a:bodyPr wrap="square" rtlCol="0">
            <a:spAutoFit/>
          </a:bodyPr>
          <a:lstStyle/>
          <a:p>
            <a:pPr algn="ctr"/>
            <a:r>
              <a:rPr lang="en-US" b="1" dirty="0">
                <a:solidFill>
                  <a:schemeClr val="bg1"/>
                </a:solidFill>
              </a:rPr>
              <a:t>3. Experiment To Conduct</a:t>
            </a:r>
          </a:p>
        </p:txBody>
      </p:sp>
      <p:pic>
        <p:nvPicPr>
          <p:cNvPr id="28" name="Graphic 27" descr="Help with solid fill">
            <a:extLst>
              <a:ext uri="{FF2B5EF4-FFF2-40B4-BE49-F238E27FC236}">
                <a16:creationId xmlns:a16="http://schemas.microsoft.com/office/drawing/2014/main" id="{D38039BE-EB0F-8446-A886-6C7451E2D09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835684" y="1142336"/>
            <a:ext cx="295837" cy="295837"/>
          </a:xfrm>
          <a:prstGeom prst="rect">
            <a:avLst/>
          </a:prstGeom>
        </p:spPr>
      </p:pic>
      <p:sp>
        <p:nvSpPr>
          <p:cNvPr id="29" name="Rectangle 28">
            <a:extLst>
              <a:ext uri="{FF2B5EF4-FFF2-40B4-BE49-F238E27FC236}">
                <a16:creationId xmlns:a16="http://schemas.microsoft.com/office/drawing/2014/main" id="{08372FB3-A2C7-3E44-AB07-6E33ED0F7A6E}"/>
              </a:ext>
            </a:extLst>
          </p:cNvPr>
          <p:cNvSpPr/>
          <p:nvPr/>
        </p:nvSpPr>
        <p:spPr>
          <a:xfrm>
            <a:off x="6207580" y="4324540"/>
            <a:ext cx="5579166" cy="183694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lang="en-US" sz="1400" dirty="0">
                <a:solidFill>
                  <a:schemeClr val="tx1">
                    <a:lumMod val="65000"/>
                    <a:lumOff val="35000"/>
                  </a:schemeClr>
                </a:solidFill>
                <a:ea typeface="Calibri"/>
                <a:cs typeface="Calibri"/>
                <a:sym typeface="Calibri"/>
              </a:rPr>
              <a:t>Describe conclusions including determining if a change in direction is needed regarding the product or service.</a:t>
            </a:r>
          </a:p>
          <a:p>
            <a:pPr marL="285750" indent="-285750">
              <a:buFont typeface="Arial" panose="020B0604020202020204" pitchFamily="34" charset="0"/>
              <a:buChar char="•"/>
            </a:pPr>
            <a:r>
              <a:rPr lang="en-US" sz="1400" dirty="0">
                <a:solidFill>
                  <a:schemeClr val="tx1">
                    <a:lumMod val="65000"/>
                    <a:lumOff val="35000"/>
                  </a:schemeClr>
                </a:solidFill>
                <a:cs typeface="Calibri"/>
                <a:sym typeface="Calibri"/>
              </a:rPr>
              <a:t> </a:t>
            </a:r>
          </a:p>
          <a:p>
            <a:pPr marL="285750" indent="-285750">
              <a:buFont typeface="Arial" panose="020B0604020202020204" pitchFamily="34" charset="0"/>
              <a:buChar char="•"/>
            </a:pPr>
            <a:r>
              <a:rPr lang="en-US" sz="1400" dirty="0">
                <a:solidFill>
                  <a:schemeClr val="tx1">
                    <a:lumMod val="65000"/>
                    <a:lumOff val="35000"/>
                  </a:schemeClr>
                </a:solidFill>
                <a:cs typeface="Calibri"/>
                <a:sym typeface="Calibri"/>
              </a:rPr>
              <a:t> </a:t>
            </a:r>
            <a:endParaRPr lang="en-US" sz="1400" dirty="0">
              <a:solidFill>
                <a:schemeClr val="tx1">
                  <a:lumMod val="65000"/>
                  <a:lumOff val="35000"/>
                </a:schemeClr>
              </a:solidFill>
            </a:endParaRPr>
          </a:p>
          <a:p>
            <a:pPr marL="285750" indent="-285750">
              <a:buFont typeface="Arial" panose="020B0604020202020204" pitchFamily="34" charset="0"/>
              <a:buChar char="•"/>
            </a:pPr>
            <a:endParaRPr lang="en-US" sz="1400" dirty="0">
              <a:solidFill>
                <a:schemeClr val="tx1">
                  <a:lumMod val="65000"/>
                  <a:lumOff val="35000"/>
                </a:schemeClr>
              </a:solidFill>
            </a:endParaRPr>
          </a:p>
        </p:txBody>
      </p:sp>
      <p:sp>
        <p:nvSpPr>
          <p:cNvPr id="30" name="TextBox 29">
            <a:extLst>
              <a:ext uri="{FF2B5EF4-FFF2-40B4-BE49-F238E27FC236}">
                <a16:creationId xmlns:a16="http://schemas.microsoft.com/office/drawing/2014/main" id="{1220AD7B-77BA-E448-BA89-F083D6B53C45}"/>
              </a:ext>
            </a:extLst>
          </p:cNvPr>
          <p:cNvSpPr txBox="1"/>
          <p:nvPr/>
        </p:nvSpPr>
        <p:spPr>
          <a:xfrm>
            <a:off x="6207579" y="3955208"/>
            <a:ext cx="5579168" cy="369332"/>
          </a:xfrm>
          <a:prstGeom prst="rect">
            <a:avLst/>
          </a:prstGeom>
          <a:solidFill>
            <a:srgbClr val="488DFD"/>
          </a:solidFill>
        </p:spPr>
        <p:txBody>
          <a:bodyPr wrap="square" rtlCol="0">
            <a:spAutoFit/>
          </a:bodyPr>
          <a:lstStyle/>
          <a:p>
            <a:pPr algn="ctr"/>
            <a:r>
              <a:rPr lang="en-US" b="1" dirty="0">
                <a:solidFill>
                  <a:schemeClr val="bg1"/>
                </a:solidFill>
              </a:rPr>
              <a:t>5. Key Conclusions</a:t>
            </a:r>
          </a:p>
        </p:txBody>
      </p:sp>
      <p:pic>
        <p:nvPicPr>
          <p:cNvPr id="31" name="Graphic 30" descr="Head with gears with solid fill">
            <a:extLst>
              <a:ext uri="{FF2B5EF4-FFF2-40B4-BE49-F238E27FC236}">
                <a16:creationId xmlns:a16="http://schemas.microsoft.com/office/drawing/2014/main" id="{1B6841BF-1C86-AF47-AD79-DB7C4B4742F7}"/>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7727047" y="3973211"/>
            <a:ext cx="351329" cy="351329"/>
          </a:xfrm>
          <a:prstGeom prst="rect">
            <a:avLst/>
          </a:prstGeom>
        </p:spPr>
      </p:pic>
      <p:pic>
        <p:nvPicPr>
          <p:cNvPr id="32" name="Graphic 31" descr="Beaker with solid fill">
            <a:extLst>
              <a:ext uri="{FF2B5EF4-FFF2-40B4-BE49-F238E27FC236}">
                <a16:creationId xmlns:a16="http://schemas.microsoft.com/office/drawing/2014/main" id="{B06FC80B-1166-1B4D-9789-A672BEA8D1E0}"/>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8415498" y="1116638"/>
            <a:ext cx="321535" cy="321535"/>
          </a:xfrm>
          <a:prstGeom prst="rect">
            <a:avLst/>
          </a:prstGeom>
        </p:spPr>
      </p:pic>
      <p:pic>
        <p:nvPicPr>
          <p:cNvPr id="35" name="Graphic 34" descr="Thought bubble with solid fill">
            <a:extLst>
              <a:ext uri="{FF2B5EF4-FFF2-40B4-BE49-F238E27FC236}">
                <a16:creationId xmlns:a16="http://schemas.microsoft.com/office/drawing/2014/main" id="{F6D97628-A14A-9145-9821-BC4864422946}"/>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4778918" y="1142336"/>
            <a:ext cx="324626" cy="324626"/>
          </a:xfrm>
          <a:prstGeom prst="rect">
            <a:avLst/>
          </a:prstGeom>
        </p:spPr>
      </p:pic>
      <p:pic>
        <p:nvPicPr>
          <p:cNvPr id="37" name="Graphic 36" descr="Research with solid fill">
            <a:extLst>
              <a:ext uri="{FF2B5EF4-FFF2-40B4-BE49-F238E27FC236}">
                <a16:creationId xmlns:a16="http://schemas.microsoft.com/office/drawing/2014/main" id="{61ED1912-B9E6-1B4B-9C8C-84974331D97F}"/>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2147881" y="3973211"/>
            <a:ext cx="369332" cy="369332"/>
          </a:xfrm>
          <a:prstGeom prst="rect">
            <a:avLst/>
          </a:prstGeom>
        </p:spPr>
      </p:pic>
      <p:sp>
        <p:nvSpPr>
          <p:cNvPr id="38" name="Triangle 37">
            <a:extLst>
              <a:ext uri="{FF2B5EF4-FFF2-40B4-BE49-F238E27FC236}">
                <a16:creationId xmlns:a16="http://schemas.microsoft.com/office/drawing/2014/main" id="{2BCA8CD9-4F71-9A46-842E-22CF0BE460AC}"/>
              </a:ext>
            </a:extLst>
          </p:cNvPr>
          <p:cNvSpPr/>
          <p:nvPr/>
        </p:nvSpPr>
        <p:spPr>
          <a:xfrm rot="10800000">
            <a:off x="3972910" y="3413106"/>
            <a:ext cx="516834" cy="445547"/>
          </a:xfrm>
          <a:prstGeom prst="triangl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riangle 38">
            <a:extLst>
              <a:ext uri="{FF2B5EF4-FFF2-40B4-BE49-F238E27FC236}">
                <a16:creationId xmlns:a16="http://schemas.microsoft.com/office/drawing/2014/main" id="{19BABE7B-9088-EC42-8A0F-27BFC16B65F6}"/>
              </a:ext>
            </a:extLst>
          </p:cNvPr>
          <p:cNvSpPr/>
          <p:nvPr/>
        </p:nvSpPr>
        <p:spPr>
          <a:xfrm rot="10800000">
            <a:off x="7785504" y="3429000"/>
            <a:ext cx="516834" cy="445547"/>
          </a:xfrm>
          <a:prstGeom prst="triangl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Content Placeholder 4">
            <a:extLst>
              <a:ext uri="{FF2B5EF4-FFF2-40B4-BE49-F238E27FC236}">
                <a16:creationId xmlns:a16="http://schemas.microsoft.com/office/drawing/2014/main" id="{66D0063C-DA07-DE41-A5CC-21CFD4FFFD2E}"/>
              </a:ext>
            </a:extLst>
          </p:cNvPr>
          <p:cNvSpPr txBox="1">
            <a:spLocks/>
          </p:cNvSpPr>
          <p:nvPr/>
        </p:nvSpPr>
        <p:spPr>
          <a:xfrm>
            <a:off x="6207580" y="131092"/>
            <a:ext cx="3622220" cy="711463"/>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bg2">
                    <a:lumMod val="50000"/>
                  </a:schemeClr>
                </a:solidFill>
                <a:latin typeface="Roboto" panose="02000000000000000000" pitchFamily="2" charset="0"/>
                <a:ea typeface="Roboto" panose="02000000000000000000" pitchFamily="2"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bg2">
                    <a:lumMod val="50000"/>
                  </a:schemeClr>
                </a:solidFill>
                <a:latin typeface="Roboto" panose="02000000000000000000" pitchFamily="2" charset="0"/>
                <a:ea typeface="Roboto" panose="02000000000000000000" pitchFamily="2"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bg2">
                    <a:lumMod val="50000"/>
                  </a:schemeClr>
                </a:solidFill>
                <a:latin typeface="Roboto" panose="02000000000000000000" pitchFamily="2" charset="0"/>
                <a:ea typeface="Roboto" panose="02000000000000000000" pitchFamily="2"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bg2">
                    <a:lumMod val="50000"/>
                  </a:schemeClr>
                </a:solidFill>
                <a:latin typeface="Roboto" panose="02000000000000000000" pitchFamily="2" charset="0"/>
                <a:ea typeface="Roboto" panose="02000000000000000000" pitchFamily="2"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bg2">
                    <a:lumMod val="50000"/>
                  </a:schemeClr>
                </a:solidFill>
                <a:latin typeface="Roboto" panose="02000000000000000000" pitchFamily="2" charset="0"/>
                <a:ea typeface="Roboto" panose="02000000000000000000"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20000"/>
              </a:lnSpc>
              <a:buFont typeface="Arial" panose="020B0604020202020204" pitchFamily="34" charset="0"/>
              <a:buNone/>
            </a:pPr>
            <a:r>
              <a:rPr lang="en-US" sz="1000" dirty="0">
                <a:solidFill>
                  <a:schemeClr val="tx1">
                    <a:lumMod val="50000"/>
                    <a:lumOff val="50000"/>
                  </a:schemeClr>
                </a:solidFill>
                <a:latin typeface="+mn-lt"/>
              </a:rPr>
              <a:t>Define the elements of your experiment. As you conduct your experiment and generate results, enter the data and key conclusions so that your canvas includes the key elements of what you tested and the results.</a:t>
            </a:r>
            <a:endParaRPr lang="en-US" sz="1000" b="1" dirty="0">
              <a:solidFill>
                <a:schemeClr val="tx1">
                  <a:lumMod val="50000"/>
                  <a:lumOff val="50000"/>
                </a:schemeClr>
              </a:solidFill>
              <a:latin typeface="+mn-lt"/>
            </a:endParaRPr>
          </a:p>
        </p:txBody>
      </p:sp>
    </p:spTree>
    <p:extLst>
      <p:ext uri="{BB962C8B-B14F-4D97-AF65-F5344CB8AC3E}">
        <p14:creationId xmlns:p14="http://schemas.microsoft.com/office/powerpoint/2010/main" val="5525917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3735E-CAC6-F84D-A3AE-BA514F8B47F3}"/>
              </a:ext>
            </a:extLst>
          </p:cNvPr>
          <p:cNvSpPr>
            <a:spLocks noGrp="1"/>
          </p:cNvSpPr>
          <p:nvPr>
            <p:ph type="title"/>
          </p:nvPr>
        </p:nvSpPr>
        <p:spPr/>
        <p:txBody>
          <a:bodyPr/>
          <a:lstStyle/>
          <a:p>
            <a:r>
              <a:rPr lang="en-US" dirty="0"/>
              <a:t>Actions</a:t>
            </a:r>
          </a:p>
        </p:txBody>
      </p:sp>
      <p:graphicFrame>
        <p:nvGraphicFramePr>
          <p:cNvPr id="4" name="Table 4">
            <a:extLst>
              <a:ext uri="{FF2B5EF4-FFF2-40B4-BE49-F238E27FC236}">
                <a16:creationId xmlns:a16="http://schemas.microsoft.com/office/drawing/2014/main" id="{E778038A-19BB-5E4E-A88B-114A9F3B0A2D}"/>
              </a:ext>
            </a:extLst>
          </p:cNvPr>
          <p:cNvGraphicFramePr>
            <a:graphicFrameLocks noGrp="1"/>
          </p:cNvGraphicFramePr>
          <p:nvPr>
            <p:ph idx="1"/>
            <p:extLst>
              <p:ext uri="{D42A27DB-BD31-4B8C-83A1-F6EECF244321}">
                <p14:modId xmlns:p14="http://schemas.microsoft.com/office/powerpoint/2010/main" val="2659789522"/>
              </p:ext>
            </p:extLst>
          </p:nvPr>
        </p:nvGraphicFramePr>
        <p:xfrm>
          <a:off x="590405" y="1929174"/>
          <a:ext cx="11226798" cy="2595880"/>
        </p:xfrm>
        <a:graphic>
          <a:graphicData uri="http://schemas.openxmlformats.org/drawingml/2006/table">
            <a:tbl>
              <a:tblPr firstRow="1" bandRow="1">
                <a:tableStyleId>{5A111915-BE36-4E01-A7E5-04B1672EAD32}</a:tableStyleId>
              </a:tblPr>
              <a:tblGrid>
                <a:gridCol w="6178257">
                  <a:extLst>
                    <a:ext uri="{9D8B030D-6E8A-4147-A177-3AD203B41FA5}">
                      <a16:colId xmlns:a16="http://schemas.microsoft.com/office/drawing/2014/main" val="46180726"/>
                    </a:ext>
                  </a:extLst>
                </a:gridCol>
                <a:gridCol w="2564524">
                  <a:extLst>
                    <a:ext uri="{9D8B030D-6E8A-4147-A177-3AD203B41FA5}">
                      <a16:colId xmlns:a16="http://schemas.microsoft.com/office/drawing/2014/main" val="3392008943"/>
                    </a:ext>
                  </a:extLst>
                </a:gridCol>
                <a:gridCol w="2484017">
                  <a:extLst>
                    <a:ext uri="{9D8B030D-6E8A-4147-A177-3AD203B41FA5}">
                      <a16:colId xmlns:a16="http://schemas.microsoft.com/office/drawing/2014/main" val="1406637558"/>
                    </a:ext>
                  </a:extLst>
                </a:gridCol>
              </a:tblGrid>
              <a:tr h="370840">
                <a:tc>
                  <a:txBody>
                    <a:bodyPr/>
                    <a:lstStyle/>
                    <a:p>
                      <a:r>
                        <a:rPr lang="en-US" dirty="0"/>
                        <a:t>Actions</a:t>
                      </a:r>
                    </a:p>
                  </a:txBody>
                  <a:tcPr>
                    <a:solidFill>
                      <a:srgbClr val="488EFD"/>
                    </a:solidFill>
                  </a:tcPr>
                </a:tc>
                <a:tc>
                  <a:txBody>
                    <a:bodyPr/>
                    <a:lstStyle/>
                    <a:p>
                      <a:r>
                        <a:rPr lang="en-US" dirty="0"/>
                        <a:t>Owner</a:t>
                      </a:r>
                    </a:p>
                  </a:txBody>
                  <a:tcPr>
                    <a:solidFill>
                      <a:srgbClr val="488EFD"/>
                    </a:solidFill>
                  </a:tcPr>
                </a:tc>
                <a:tc>
                  <a:txBody>
                    <a:bodyPr/>
                    <a:lstStyle/>
                    <a:p>
                      <a:r>
                        <a:rPr lang="en-US" dirty="0"/>
                        <a:t>Due Date</a:t>
                      </a:r>
                    </a:p>
                  </a:txBody>
                  <a:tcPr>
                    <a:solidFill>
                      <a:srgbClr val="488EFD"/>
                    </a:solidFill>
                  </a:tcPr>
                </a:tc>
                <a:extLst>
                  <a:ext uri="{0D108BD9-81ED-4DB2-BD59-A6C34878D82A}">
                    <a16:rowId xmlns:a16="http://schemas.microsoft.com/office/drawing/2014/main" val="2640850653"/>
                  </a:ext>
                </a:extLst>
              </a:tr>
              <a:tr h="370840">
                <a:tc>
                  <a:txBody>
                    <a:bodyPr/>
                    <a:lstStyle/>
                    <a:p>
                      <a:r>
                        <a:rPr lang="en-US" dirty="0">
                          <a:solidFill>
                            <a:schemeClr val="tx1">
                              <a:lumMod val="65000"/>
                              <a:lumOff val="35000"/>
                            </a:schemeClr>
                          </a:solidFill>
                        </a:rPr>
                        <a:t>Enter action here</a:t>
                      </a:r>
                    </a:p>
                  </a:txBody>
                  <a:tcPr/>
                </a:tc>
                <a:tc>
                  <a:txBody>
                    <a:bodyPr/>
                    <a:lstStyle/>
                    <a:p>
                      <a:r>
                        <a:rPr lang="en-US" dirty="0">
                          <a:solidFill>
                            <a:schemeClr val="tx1">
                              <a:lumMod val="65000"/>
                              <a:lumOff val="35000"/>
                            </a:schemeClr>
                          </a:solidFill>
                        </a:rPr>
                        <a:t>Enter owner</a:t>
                      </a:r>
                    </a:p>
                  </a:txBody>
                  <a:tcPr/>
                </a:tc>
                <a:tc>
                  <a:txBody>
                    <a:bodyPr/>
                    <a:lstStyle/>
                    <a:p>
                      <a:r>
                        <a:rPr lang="en-US" dirty="0">
                          <a:solidFill>
                            <a:schemeClr val="tx1">
                              <a:lumMod val="65000"/>
                              <a:lumOff val="35000"/>
                            </a:schemeClr>
                          </a:solidFill>
                        </a:rPr>
                        <a:t>Enter due date</a:t>
                      </a:r>
                    </a:p>
                  </a:txBody>
                  <a:tcPr/>
                </a:tc>
                <a:extLst>
                  <a:ext uri="{0D108BD9-81ED-4DB2-BD59-A6C34878D82A}">
                    <a16:rowId xmlns:a16="http://schemas.microsoft.com/office/drawing/2014/main" val="970708473"/>
                  </a:ext>
                </a:extLst>
              </a:tr>
              <a:tr h="370840">
                <a:tc>
                  <a:txBody>
                    <a:bodyPr/>
                    <a:lstStyle/>
                    <a:p>
                      <a:endParaRPr lang="en-US" dirty="0">
                        <a:solidFill>
                          <a:schemeClr val="tx1">
                            <a:lumMod val="65000"/>
                            <a:lumOff val="35000"/>
                          </a:schemeClr>
                        </a:solidFill>
                      </a:endParaRPr>
                    </a:p>
                  </a:txBody>
                  <a:tcPr/>
                </a:tc>
                <a:tc>
                  <a:txBody>
                    <a:bodyPr/>
                    <a:lstStyle/>
                    <a:p>
                      <a:endParaRPr lang="en-US" dirty="0">
                        <a:solidFill>
                          <a:schemeClr val="tx1">
                            <a:lumMod val="65000"/>
                            <a:lumOff val="35000"/>
                          </a:schemeClr>
                        </a:solidFill>
                      </a:endParaRPr>
                    </a:p>
                  </a:txBody>
                  <a:tcPr/>
                </a:tc>
                <a:tc>
                  <a:txBody>
                    <a:bodyPr/>
                    <a:lstStyle/>
                    <a:p>
                      <a:endParaRPr lang="en-US" dirty="0">
                        <a:solidFill>
                          <a:schemeClr val="tx1">
                            <a:lumMod val="65000"/>
                            <a:lumOff val="35000"/>
                          </a:schemeClr>
                        </a:solidFill>
                      </a:endParaRPr>
                    </a:p>
                  </a:txBody>
                  <a:tcPr/>
                </a:tc>
                <a:extLst>
                  <a:ext uri="{0D108BD9-81ED-4DB2-BD59-A6C34878D82A}">
                    <a16:rowId xmlns:a16="http://schemas.microsoft.com/office/drawing/2014/main" val="2632276119"/>
                  </a:ext>
                </a:extLst>
              </a:tr>
              <a:tr h="370840">
                <a:tc>
                  <a:txBody>
                    <a:bodyPr/>
                    <a:lstStyle/>
                    <a:p>
                      <a:endParaRPr lang="en-US" dirty="0">
                        <a:solidFill>
                          <a:schemeClr val="tx1">
                            <a:lumMod val="65000"/>
                            <a:lumOff val="35000"/>
                          </a:schemeClr>
                        </a:solidFill>
                      </a:endParaRPr>
                    </a:p>
                  </a:txBody>
                  <a:tcPr/>
                </a:tc>
                <a:tc>
                  <a:txBody>
                    <a:bodyPr/>
                    <a:lstStyle/>
                    <a:p>
                      <a:endParaRPr lang="en-US">
                        <a:solidFill>
                          <a:schemeClr val="tx1">
                            <a:lumMod val="65000"/>
                            <a:lumOff val="35000"/>
                          </a:schemeClr>
                        </a:solidFill>
                      </a:endParaRPr>
                    </a:p>
                  </a:txBody>
                  <a:tcPr/>
                </a:tc>
                <a:tc>
                  <a:txBody>
                    <a:bodyPr/>
                    <a:lstStyle/>
                    <a:p>
                      <a:endParaRPr lang="en-US" dirty="0">
                        <a:solidFill>
                          <a:schemeClr val="tx1">
                            <a:lumMod val="65000"/>
                            <a:lumOff val="35000"/>
                          </a:schemeClr>
                        </a:solidFill>
                      </a:endParaRPr>
                    </a:p>
                  </a:txBody>
                  <a:tcPr/>
                </a:tc>
                <a:extLst>
                  <a:ext uri="{0D108BD9-81ED-4DB2-BD59-A6C34878D82A}">
                    <a16:rowId xmlns:a16="http://schemas.microsoft.com/office/drawing/2014/main" val="410097746"/>
                  </a:ext>
                </a:extLst>
              </a:tr>
              <a:tr h="370840">
                <a:tc>
                  <a:txBody>
                    <a:bodyPr/>
                    <a:lstStyle/>
                    <a:p>
                      <a:endParaRPr lang="en-US">
                        <a:solidFill>
                          <a:schemeClr val="tx1">
                            <a:lumMod val="65000"/>
                            <a:lumOff val="35000"/>
                          </a:schemeClr>
                        </a:solidFill>
                      </a:endParaRPr>
                    </a:p>
                  </a:txBody>
                  <a:tcPr/>
                </a:tc>
                <a:tc>
                  <a:txBody>
                    <a:bodyPr/>
                    <a:lstStyle/>
                    <a:p>
                      <a:endParaRPr lang="en-US">
                        <a:solidFill>
                          <a:schemeClr val="tx1">
                            <a:lumMod val="65000"/>
                            <a:lumOff val="35000"/>
                          </a:schemeClr>
                        </a:solidFill>
                      </a:endParaRPr>
                    </a:p>
                  </a:txBody>
                  <a:tcPr/>
                </a:tc>
                <a:tc>
                  <a:txBody>
                    <a:bodyPr/>
                    <a:lstStyle/>
                    <a:p>
                      <a:endParaRPr lang="en-US" dirty="0">
                        <a:solidFill>
                          <a:schemeClr val="tx1">
                            <a:lumMod val="65000"/>
                            <a:lumOff val="35000"/>
                          </a:schemeClr>
                        </a:solidFill>
                      </a:endParaRPr>
                    </a:p>
                  </a:txBody>
                  <a:tcPr/>
                </a:tc>
                <a:extLst>
                  <a:ext uri="{0D108BD9-81ED-4DB2-BD59-A6C34878D82A}">
                    <a16:rowId xmlns:a16="http://schemas.microsoft.com/office/drawing/2014/main" val="2424101014"/>
                  </a:ext>
                </a:extLst>
              </a:tr>
              <a:tr h="370840">
                <a:tc>
                  <a:txBody>
                    <a:bodyPr/>
                    <a:lstStyle/>
                    <a:p>
                      <a:endParaRPr lang="en-US" dirty="0">
                        <a:solidFill>
                          <a:schemeClr val="tx1">
                            <a:lumMod val="65000"/>
                            <a:lumOff val="35000"/>
                          </a:schemeClr>
                        </a:solidFill>
                      </a:endParaRPr>
                    </a:p>
                  </a:txBody>
                  <a:tcPr/>
                </a:tc>
                <a:tc>
                  <a:txBody>
                    <a:bodyPr/>
                    <a:lstStyle/>
                    <a:p>
                      <a:endParaRPr lang="en-US" dirty="0">
                        <a:solidFill>
                          <a:schemeClr val="tx1">
                            <a:lumMod val="65000"/>
                            <a:lumOff val="35000"/>
                          </a:schemeClr>
                        </a:solidFill>
                      </a:endParaRPr>
                    </a:p>
                  </a:txBody>
                  <a:tcPr/>
                </a:tc>
                <a:tc>
                  <a:txBody>
                    <a:bodyPr/>
                    <a:lstStyle/>
                    <a:p>
                      <a:endParaRPr lang="en-US" dirty="0">
                        <a:solidFill>
                          <a:schemeClr val="tx1">
                            <a:lumMod val="65000"/>
                            <a:lumOff val="35000"/>
                          </a:schemeClr>
                        </a:solidFill>
                      </a:endParaRPr>
                    </a:p>
                  </a:txBody>
                  <a:tcPr/>
                </a:tc>
                <a:extLst>
                  <a:ext uri="{0D108BD9-81ED-4DB2-BD59-A6C34878D82A}">
                    <a16:rowId xmlns:a16="http://schemas.microsoft.com/office/drawing/2014/main" val="1854427757"/>
                  </a:ext>
                </a:extLst>
              </a:tr>
              <a:tr h="370840">
                <a:tc>
                  <a:txBody>
                    <a:bodyPr/>
                    <a:lstStyle/>
                    <a:p>
                      <a:endParaRPr lang="en-US" dirty="0">
                        <a:solidFill>
                          <a:schemeClr val="tx1">
                            <a:lumMod val="65000"/>
                            <a:lumOff val="35000"/>
                          </a:schemeClr>
                        </a:solidFill>
                      </a:endParaRPr>
                    </a:p>
                  </a:txBody>
                  <a:tcPr/>
                </a:tc>
                <a:tc>
                  <a:txBody>
                    <a:bodyPr/>
                    <a:lstStyle/>
                    <a:p>
                      <a:endParaRPr lang="en-US" dirty="0">
                        <a:solidFill>
                          <a:schemeClr val="tx1">
                            <a:lumMod val="65000"/>
                            <a:lumOff val="35000"/>
                          </a:schemeClr>
                        </a:solidFill>
                      </a:endParaRPr>
                    </a:p>
                  </a:txBody>
                  <a:tcPr/>
                </a:tc>
                <a:tc>
                  <a:txBody>
                    <a:bodyPr/>
                    <a:lstStyle/>
                    <a:p>
                      <a:endParaRPr lang="en-US" dirty="0">
                        <a:solidFill>
                          <a:schemeClr val="tx1">
                            <a:lumMod val="65000"/>
                            <a:lumOff val="35000"/>
                          </a:schemeClr>
                        </a:solidFill>
                      </a:endParaRPr>
                    </a:p>
                  </a:txBody>
                  <a:tcPr/>
                </a:tc>
                <a:extLst>
                  <a:ext uri="{0D108BD9-81ED-4DB2-BD59-A6C34878D82A}">
                    <a16:rowId xmlns:a16="http://schemas.microsoft.com/office/drawing/2014/main" val="266707357"/>
                  </a:ext>
                </a:extLst>
              </a:tr>
            </a:tbl>
          </a:graphicData>
        </a:graphic>
      </p:graphicFrame>
      <p:sp>
        <p:nvSpPr>
          <p:cNvPr id="5" name="TextBox 4">
            <a:extLst>
              <a:ext uri="{FF2B5EF4-FFF2-40B4-BE49-F238E27FC236}">
                <a16:creationId xmlns:a16="http://schemas.microsoft.com/office/drawing/2014/main" id="{9834833B-8C59-4B41-9B6A-16A8D8F867E2}"/>
              </a:ext>
            </a:extLst>
          </p:cNvPr>
          <p:cNvSpPr txBox="1"/>
          <p:nvPr/>
        </p:nvSpPr>
        <p:spPr>
          <a:xfrm>
            <a:off x="13335" y="6582975"/>
            <a:ext cx="12192000" cy="276999"/>
          </a:xfrm>
          <a:prstGeom prst="rect">
            <a:avLst/>
          </a:prstGeom>
          <a:solidFill>
            <a:schemeClr val="bg1">
              <a:lumMod val="95000"/>
            </a:schemeClr>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Want more best practices? Visit </a:t>
            </a:r>
            <a:r>
              <a:rPr kumimoji="0" lang="en-US"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hlinkClick r:id="rId2"/>
              </a:rPr>
              <a:t>Praxie.com</a:t>
            </a:r>
            <a:endParaRPr kumimoji="0" lang="en-US"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endParaRPr>
          </a:p>
        </p:txBody>
      </p:sp>
      <p:sp>
        <p:nvSpPr>
          <p:cNvPr id="6" name="Content Placeholder 4">
            <a:extLst>
              <a:ext uri="{FF2B5EF4-FFF2-40B4-BE49-F238E27FC236}">
                <a16:creationId xmlns:a16="http://schemas.microsoft.com/office/drawing/2014/main" id="{D0516FA4-100C-E54C-BDF5-78391A0A7D91}"/>
              </a:ext>
            </a:extLst>
          </p:cNvPr>
          <p:cNvSpPr txBox="1">
            <a:spLocks/>
          </p:cNvSpPr>
          <p:nvPr/>
        </p:nvSpPr>
        <p:spPr>
          <a:xfrm>
            <a:off x="590404" y="1051596"/>
            <a:ext cx="11226797" cy="70442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bg2">
                    <a:lumMod val="50000"/>
                  </a:schemeClr>
                </a:solidFill>
                <a:latin typeface="Roboto" panose="02000000000000000000" pitchFamily="2" charset="0"/>
                <a:ea typeface="Roboto" panose="02000000000000000000" pitchFamily="2"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bg2">
                    <a:lumMod val="50000"/>
                  </a:schemeClr>
                </a:solidFill>
                <a:latin typeface="Roboto" panose="02000000000000000000" pitchFamily="2" charset="0"/>
                <a:ea typeface="Roboto" panose="02000000000000000000" pitchFamily="2"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bg2">
                    <a:lumMod val="50000"/>
                  </a:schemeClr>
                </a:solidFill>
                <a:latin typeface="Roboto" panose="02000000000000000000" pitchFamily="2" charset="0"/>
                <a:ea typeface="Roboto" panose="02000000000000000000" pitchFamily="2"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bg2">
                    <a:lumMod val="50000"/>
                  </a:schemeClr>
                </a:solidFill>
                <a:latin typeface="Roboto" panose="02000000000000000000" pitchFamily="2" charset="0"/>
                <a:ea typeface="Roboto" panose="02000000000000000000" pitchFamily="2"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bg2">
                    <a:lumMod val="50000"/>
                  </a:schemeClr>
                </a:solidFill>
                <a:latin typeface="Roboto" panose="02000000000000000000" pitchFamily="2" charset="0"/>
                <a:ea typeface="Roboto" panose="02000000000000000000"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20000"/>
              </a:lnSpc>
              <a:buFont typeface="Arial" panose="020B0604020202020204" pitchFamily="34" charset="0"/>
              <a:buNone/>
            </a:pPr>
            <a:r>
              <a:rPr lang="en-US" sz="1400" dirty="0">
                <a:solidFill>
                  <a:schemeClr val="tx1">
                    <a:lumMod val="50000"/>
                    <a:lumOff val="50000"/>
                  </a:schemeClr>
                </a:solidFill>
                <a:latin typeface="+mn-lt"/>
              </a:rPr>
              <a:t>Define your Experiment Canvas research plan. Also create actions based on what you learned and how you will use your experiment’s data and insights to support your innovation efforts.</a:t>
            </a:r>
            <a:endParaRPr lang="en-US" sz="1400" b="1" dirty="0">
              <a:solidFill>
                <a:schemeClr val="tx1">
                  <a:lumMod val="50000"/>
                  <a:lumOff val="50000"/>
                </a:schemeClr>
              </a:solidFill>
              <a:latin typeface="+mn-lt"/>
            </a:endParaRPr>
          </a:p>
        </p:txBody>
      </p:sp>
    </p:spTree>
    <p:extLst>
      <p:ext uri="{BB962C8B-B14F-4D97-AF65-F5344CB8AC3E}">
        <p14:creationId xmlns:p14="http://schemas.microsoft.com/office/powerpoint/2010/main" val="21572489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Choices xmlns="2b6f4d9c-e67e-4634-a886-8566b3a998fa" xsi:nil="true"/>
    <TaxCatchAll xmlns="3c7d788f-59f0-4ee8-87d4-6b60b595ee8d" xsi:nil="true"/>
    <l818df8a0a674e35b3dc206ef12f8e81 xmlns="2b6f4d9c-e67e-4634-a886-8566b3a998fa">
      <Terms xmlns="http://schemas.microsoft.com/office/infopath/2007/PartnerControls"/>
    </l818df8a0a674e35b3dc206ef12f8e81>
    <Choice2 xmlns="2b6f4d9c-e67e-4634-a886-8566b3a998fa" xsi:nil="true"/>
    <lcf76f155ced4ddcb4097134ff3c332f xmlns="2b6f4d9c-e67e-4634-a886-8566b3a998fa">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899AB1BC93D4E4D960A38F828B74F9A" ma:contentTypeVersion="21" ma:contentTypeDescription="Create a new document." ma:contentTypeScope="" ma:versionID="020a68427f0ab554e818b577bb21e158">
  <xsd:schema xmlns:xsd="http://www.w3.org/2001/XMLSchema" xmlns:xs="http://www.w3.org/2001/XMLSchema" xmlns:p="http://schemas.microsoft.com/office/2006/metadata/properties" xmlns:ns2="3c7d788f-59f0-4ee8-87d4-6b60b595ee8d" xmlns:ns3="2b6f4d9c-e67e-4634-a886-8566b3a998fa" targetNamespace="http://schemas.microsoft.com/office/2006/metadata/properties" ma:root="true" ma:fieldsID="78fd1c00abbaadb6f161755a853fdabc" ns2:_="" ns3:_="">
    <xsd:import namespace="3c7d788f-59f0-4ee8-87d4-6b60b595ee8d"/>
    <xsd:import namespace="2b6f4d9c-e67e-4634-a886-8566b3a998fa"/>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EventHashCode" minOccurs="0"/>
                <xsd:element ref="ns3:MediaServiceGenerationTime" minOccurs="0"/>
                <xsd:element ref="ns3:MediaServiceAutoKeyPoints" minOccurs="0"/>
                <xsd:element ref="ns3:MediaServiceKeyPoints" minOccurs="0"/>
                <xsd:element ref="ns3:MediaServiceLocation" minOccurs="0"/>
                <xsd:element ref="ns3:MediaLengthInSeconds" minOccurs="0"/>
                <xsd:element ref="ns3:l818df8a0a674e35b3dc206ef12f8e81" minOccurs="0"/>
                <xsd:element ref="ns2:TaxCatchAll" minOccurs="0"/>
                <xsd:element ref="ns3:Choices" minOccurs="0"/>
                <xsd:element ref="ns3:Choice2" minOccurs="0"/>
                <xsd:element ref="ns3:lcf76f155ced4ddcb4097134ff3c332f"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7d788f-59f0-4ee8-87d4-6b60b595ee8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acb10aa8-48d9-41ba-92ef-27d574b4dc5d}" ma:internalName="TaxCatchAll" ma:showField="CatchAllData" ma:web="3c7d788f-59f0-4ee8-87d4-6b60b595ee8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2b6f4d9c-e67e-4634-a886-8566b3a998fa"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description="" ma:hidden="true" ma:internalName="MediaServiceDateTaken" ma:readOnly="true">
      <xsd:simpleType>
        <xsd:restriction base="dms:Text"/>
      </xsd:simpleType>
    </xsd:element>
    <xsd:element name="MediaServiceAutoTags" ma:index="13" nillable="true" ma:displayName="MediaServiceAutoTags" ma:description=""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818df8a0a674e35b3dc206ef12f8e81" ma:index="22" nillable="true" ma:taxonomy="true" ma:internalName="l818df8a0a674e35b3dc206ef12f8e81" ma:taxonomyFieldName="Terms" ma:displayName="Terms" ma:default="" ma:fieldId="{5818df8a-0a67-4e35-b3dc-206ef12f8e81}" ma:taxonomyMulti="true" ma:sspId="0922d35c-0ea5-414d-84ee-4be5c00ce842" ma:termSetId="378aaa4f-a544-4f46-99c4-0e39d00bb6ab" ma:anchorId="00000000-0000-0000-0000-000000000000" ma:open="false" ma:isKeyword="false">
      <xsd:complexType>
        <xsd:sequence>
          <xsd:element ref="pc:Terms" minOccurs="0" maxOccurs="1"/>
        </xsd:sequence>
      </xsd:complexType>
    </xsd:element>
    <xsd:element name="Choices" ma:index="24" nillable="true" ma:displayName="Choices" ma:format="Dropdown" ma:internalName="Choices">
      <xsd:simpleType>
        <xsd:restriction base="dms:Choice">
          <xsd:enumeration value="Choice 1"/>
          <xsd:enumeration value="Choice 2"/>
          <xsd:enumeration value="Choice 3"/>
          <xsd:enumeration value="Taggy 1"/>
          <xsd:enumeration value="Taggy 2"/>
          <xsd:enumeration value="Choice 5"/>
        </xsd:restriction>
      </xsd:simpleType>
    </xsd:element>
    <xsd:element name="Choice2" ma:index="25" nillable="true" ma:displayName="Choice 2" ma:format="Dropdown" ma:internalName="Choice2">
      <xsd:simpleType>
        <xsd:restriction base="dms:Choice">
          <xsd:enumeration value="Two 1"/>
          <xsd:enumeration value="Two 2"/>
          <xsd:enumeration value="Two 3"/>
        </xsd:restriction>
      </xsd:simpleType>
    </xsd:element>
    <xsd:element name="lcf76f155ced4ddcb4097134ff3c332f" ma:index="27" nillable="true" ma:taxonomy="true" ma:internalName="lcf76f155ced4ddcb4097134ff3c332f" ma:taxonomyFieldName="MediaServiceImageTags" ma:displayName="Image Tags" ma:readOnly="false" ma:fieldId="{5cf76f15-5ced-4ddc-b409-7134ff3c332f}" ma:taxonomyMulti="true" ma:sspId="0922d35c-0ea5-414d-84ee-4be5c00ce84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FD2720B-28F1-4100-8F03-3AFF0D1F5C1E}">
  <ds:schemaRefs>
    <ds:schemaRef ds:uri="http://purl.org/dc/dcmitype/"/>
    <ds:schemaRef ds:uri="http://www.w3.org/XML/1998/namespace"/>
    <ds:schemaRef ds:uri="http://purl.org/dc/elements/1.1/"/>
    <ds:schemaRef ds:uri="http://schemas.microsoft.com/office/2006/metadata/properties"/>
    <ds:schemaRef ds:uri="http://purl.org/dc/terms/"/>
    <ds:schemaRef ds:uri="2b6f4d9c-e67e-4634-a886-8566b3a998fa"/>
    <ds:schemaRef ds:uri="http://schemas.microsoft.com/office/2006/documentManagement/types"/>
    <ds:schemaRef ds:uri="http://schemas.microsoft.com/office/infopath/2007/PartnerControls"/>
    <ds:schemaRef ds:uri="3c7d788f-59f0-4ee8-87d4-6b60b595ee8d"/>
    <ds:schemaRef ds:uri="http://schemas.openxmlformats.org/package/2006/metadata/core-properties"/>
  </ds:schemaRefs>
</ds:datastoreItem>
</file>

<file path=customXml/itemProps2.xml><?xml version="1.0" encoding="utf-8"?>
<ds:datastoreItem xmlns:ds="http://schemas.openxmlformats.org/officeDocument/2006/customXml" ds:itemID="{1A6BB515-2F14-43B0-8DC0-FB6315D4BDBC}">
  <ds:schemaRefs>
    <ds:schemaRef ds:uri="http://schemas.microsoft.com/sharepoint/v3/contenttype/forms"/>
  </ds:schemaRefs>
</ds:datastoreItem>
</file>

<file path=customXml/itemProps3.xml><?xml version="1.0" encoding="utf-8"?>
<ds:datastoreItem xmlns:ds="http://schemas.openxmlformats.org/officeDocument/2006/customXml" ds:itemID="{19AA9212-752A-4F44-8212-A82A5DEA189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c7d788f-59f0-4ee8-87d4-6b60b595ee8d"/>
    <ds:schemaRef ds:uri="2b6f4d9c-e67e-4634-a886-8566b3a998f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4145</TotalTime>
  <Words>410</Words>
  <Application>Microsoft Macintosh PowerPoint</Application>
  <PresentationFormat>Widescreen</PresentationFormat>
  <Paragraphs>43</Paragraphs>
  <Slides>3</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Roboto</vt:lpstr>
      <vt:lpstr>Roboto Black</vt:lpstr>
      <vt:lpstr>Office Theme</vt:lpstr>
      <vt:lpstr>Experiment Canvas</vt:lpstr>
      <vt:lpstr>Experiment Canvas</vt:lpstr>
      <vt:lpstr>Actions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Soren Kaplan</dc:creator>
  <cp:lastModifiedBy>Karen Cramer</cp:lastModifiedBy>
  <cp:revision>63</cp:revision>
  <dcterms:created xsi:type="dcterms:W3CDTF">2018-02-04T00:01:51Z</dcterms:created>
  <dcterms:modified xsi:type="dcterms:W3CDTF">2025-01-21T15:07:20Z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0x010100D899AB1BC93D4E4D960A38F828B74F9A</vt:lpwstr>
  </property>
  <property fmtid="{D5CDD505-2E9C-101B-9397-08002B2CF9AE}" pid="3" name="MediaServiceImageTags">
    <vt:lpwstr/>
  </property>
  <property fmtid="{D5CDD505-2E9C-101B-9397-08002B2CF9AE}" pid="4" name="Terms">
    <vt:lpwstr/>
  </property>
</Properties>
</file>