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4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12B5FD-DED9-233A-5C64-DD008CE0EB42}" v="1" dt="2025-02-10T23:08:27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94" autoAdjust="0"/>
    <p:restoredTop sz="95846"/>
  </p:normalViewPr>
  <p:slideViewPr>
    <p:cSldViewPr snapToGrid="0">
      <p:cViewPr varScale="1">
        <p:scale>
          <a:sx n="131" d="100"/>
          <a:sy n="131" d="100"/>
        </p:scale>
        <p:origin x="432" y="5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4745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Lynch" userId="e9c092b6-72c7-49ee-9ffd-7dfbc8d47592" providerId="ADAL" clId="{5C6C55F9-C0E9-42EC-BBB8-FBD0C1D25AA4}"/>
    <pc:docChg chg="addSld delSld modSld">
      <pc:chgData name="Michael Lynch" userId="e9c092b6-72c7-49ee-9ffd-7dfbc8d47592" providerId="ADAL" clId="{5C6C55F9-C0E9-42EC-BBB8-FBD0C1D25AA4}" dt="2021-07-10T14:06:10.576" v="1"/>
      <pc:docMkLst>
        <pc:docMk/>
      </pc:docMkLst>
      <pc:sldChg chg="del">
        <pc:chgData name="Michael Lynch" userId="e9c092b6-72c7-49ee-9ffd-7dfbc8d47592" providerId="ADAL" clId="{5C6C55F9-C0E9-42EC-BBB8-FBD0C1D25AA4}" dt="2021-07-10T14:06:09.132" v="0" actId="47"/>
        <pc:sldMkLst>
          <pc:docMk/>
          <pc:sldMk cId="1955419265" sldId="269"/>
        </pc:sldMkLst>
      </pc:sldChg>
      <pc:sldChg chg="add">
        <pc:chgData name="Michael Lynch" userId="e9c092b6-72c7-49ee-9ffd-7dfbc8d47592" providerId="ADAL" clId="{5C6C55F9-C0E9-42EC-BBB8-FBD0C1D25AA4}" dt="2021-07-10T14:06:10.576" v="1"/>
        <pc:sldMkLst>
          <pc:docMk/>
          <pc:sldMk cId="2157248967" sldId="269"/>
        </pc:sldMkLst>
      </pc:sldChg>
      <pc:sldChg chg="add">
        <pc:chgData name="Michael Lynch" userId="e9c092b6-72c7-49ee-9ffd-7dfbc8d47592" providerId="ADAL" clId="{5C6C55F9-C0E9-42EC-BBB8-FBD0C1D25AA4}" dt="2021-07-10T14:06:10.576" v="1"/>
        <pc:sldMkLst>
          <pc:docMk/>
          <pc:sldMk cId="3392111703" sldId="270"/>
        </pc:sldMkLst>
      </pc:sldChg>
    </pc:docChg>
  </pc:docChgLst>
  <pc:docChgLst>
    <pc:chgData name="Stefan Ramsey" userId="S::sramsey@innovation-point.com::ec4101ff-a23d-4c99-9b28-4fa8caaa98d4" providerId="AD" clId="Web-{6012B5FD-DED9-233A-5C64-DD008CE0EB42}"/>
    <pc:docChg chg="delSld">
      <pc:chgData name="Stefan Ramsey" userId="S::sramsey@innovation-point.com::ec4101ff-a23d-4c99-9b28-4fa8caaa98d4" providerId="AD" clId="Web-{6012B5FD-DED9-233A-5C64-DD008CE0EB42}" dt="2025-02-10T23:08:27.936" v="0"/>
      <pc:docMkLst>
        <pc:docMk/>
      </pc:docMkLst>
      <pc:sldChg chg="del">
        <pc:chgData name="Stefan Ramsey" userId="S::sramsey@innovation-point.com::ec4101ff-a23d-4c99-9b28-4fa8caaa98d4" providerId="AD" clId="Web-{6012B5FD-DED9-233A-5C64-DD008CE0EB42}" dt="2025-02-10T23:08:27.936" v="0"/>
        <pc:sldMkLst>
          <pc:docMk/>
          <pc:sldMk cId="3392111703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E347D-B000-4856-8F56-2EC074928EDA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4E26F-0026-4A59-81F8-B5E2267471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0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0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30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30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56D9-B57B-47B8-87CA-79633F0AD7CB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BA1D-4A5C-4B0A-99FB-C0F42C183A7D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363B-5FA5-429F-B659-337528C5CBF6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9A2-A38F-4B69-9438-EEE5DFEF4353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rgbClr val="488EFD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1958951-78DB-564F-B470-299A0ED186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0652"/>
          <a:stretch/>
        </p:blipFill>
        <p:spPr>
          <a:xfrm>
            <a:off x="0" y="0"/>
            <a:ext cx="2144110" cy="106128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C5E12B-AF68-B442-8F4D-464D70AD7F81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noFill/>
        </p:spPr>
        <p:txBody>
          <a:bodyPr>
            <a:normAutofit/>
          </a:bodyPr>
          <a:lstStyle>
            <a:lvl1pPr algn="l">
              <a:defRPr sz="3200" b="1">
                <a:solidFill>
                  <a:srgbClr val="488EFD"/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977265"/>
            <a:ext cx="11227242" cy="49862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6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C6E5A2-DBB0-47DA-9E4E-E9AF2E01D6D0}"/>
              </a:ext>
            </a:extLst>
          </p:cNvPr>
          <p:cNvSpPr txBox="1"/>
          <p:nvPr userDrawn="1"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1B8ACE1-5771-4F04-9C11-C76F9433750F}" type="slidenum">
              <a:rPr lang="en-US" sz="1200" smtClean="0">
                <a:solidFill>
                  <a:schemeClr val="bg2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05D0F4-F4C9-4F21-82B5-8012D0A5857B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oogle Shape;20;p6">
            <a:extLst>
              <a:ext uri="{FF2B5EF4-FFF2-40B4-BE49-F238E27FC236}">
                <a16:creationId xmlns:a16="http://schemas.microsoft.com/office/drawing/2014/main" id="{AC013EE7-FE64-694F-8821-B4BB0D5423E0}"/>
              </a:ext>
            </a:extLst>
          </p:cNvPr>
          <p:cNvPicPr preferRelativeResize="0"/>
          <p:nvPr userDrawn="1"/>
        </p:nvPicPr>
        <p:blipFill rotWithShape="1">
          <a:blip r:embed="rId2" cstate="print">
            <a:alphaModFix/>
          </a:blip>
          <a:srcRect t="16483" b="18168"/>
          <a:stretch/>
        </p:blipFill>
        <p:spPr>
          <a:xfrm>
            <a:off x="10495248" y="319119"/>
            <a:ext cx="1349809" cy="3975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280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ED19-2ED8-49D3-8446-A4C9734DC346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37F5-B4A1-4E8A-9561-429286CBF75A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A064-C083-40C3-8979-95F852328F37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ACCA-E23A-4DF6-B0E4-D3624885B8EA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10F0-D9BE-49F0-8754-6A0CEC7EB1D0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5C9AE-FF8E-4DAA-9A8F-59EC7DBB9920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89F9-D843-408F-B6F0-1FAA741C7D14}" type="datetime1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axi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axie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raxie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raxie.com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Outsourcing Decision Matrix Template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A612E1-BBDD-45BF-B365-57730CE9C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85" y="1194099"/>
            <a:ext cx="11130891" cy="476937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I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An Outsourcing Decision Matrix is a tool used to identify which business processes and operations are worth outsourcing, with the goal of reducing costs, creating efficiency, and deploying more resources towards innovation.</a:t>
            </a:r>
          </a:p>
          <a:p>
            <a:pPr marL="0" indent="0" fontAlgn="base">
              <a:buNone/>
            </a:pP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Using an Outsourcing Decision Matrix is vital for identifying the strategic importance of your business processes and activities and determining the best approach for conducting each one. The matrix is a 2×2 chart, with the X-axis based on overall contribution to the company’s operational performance, and the Y-axis based on strategic value.</a:t>
            </a:r>
          </a:p>
          <a:p>
            <a:pPr marL="0" indent="0" fontAlgn="base">
              <a:buNone/>
            </a:pP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   Use the template on the next page to outline your Outsourcing Decision Matrix.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2AB14-4AB8-4657-A711-BDCA357A288E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Want more best practices? 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Praxie.com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08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Outsourcing Decision Matrix Template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2AB14-4AB8-4657-A711-BDCA357A288E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Want more best practices? 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Praxie.com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Up Arrow 10">
            <a:extLst>
              <a:ext uri="{FF2B5EF4-FFF2-40B4-BE49-F238E27FC236}">
                <a16:creationId xmlns:a16="http://schemas.microsoft.com/office/drawing/2014/main" id="{DCC2575B-7B8A-1E48-B569-61C3AC77AEEA}"/>
              </a:ext>
            </a:extLst>
          </p:cNvPr>
          <p:cNvSpPr/>
          <p:nvPr/>
        </p:nvSpPr>
        <p:spPr>
          <a:xfrm>
            <a:off x="3350617" y="1329815"/>
            <a:ext cx="102588" cy="44302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2" name="Up Arrow 11">
            <a:extLst>
              <a:ext uri="{FF2B5EF4-FFF2-40B4-BE49-F238E27FC236}">
                <a16:creationId xmlns:a16="http://schemas.microsoft.com/office/drawing/2014/main" id="{DCC2575B-7B8A-1E48-B569-61C3AC77AEEA}"/>
              </a:ext>
            </a:extLst>
          </p:cNvPr>
          <p:cNvSpPr/>
          <p:nvPr/>
        </p:nvSpPr>
        <p:spPr>
          <a:xfrm rot="5400000">
            <a:off x="6325101" y="2787364"/>
            <a:ext cx="45719" cy="59239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E1DB9F5-C36C-1A4F-B3A8-9D075CD0DE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979045"/>
              </p:ext>
            </p:extLst>
          </p:nvPr>
        </p:nvGraphicFramePr>
        <p:xfrm>
          <a:off x="3487292" y="1006115"/>
          <a:ext cx="5822648" cy="4657122"/>
        </p:xfrm>
        <a:graphic>
          <a:graphicData uri="http://schemas.openxmlformats.org/drawingml/2006/table">
            <a:tbl>
              <a:tblPr/>
              <a:tblGrid>
                <a:gridCol w="2915387">
                  <a:extLst>
                    <a:ext uri="{9D8B030D-6E8A-4147-A177-3AD203B41FA5}">
                      <a16:colId xmlns:a16="http://schemas.microsoft.com/office/drawing/2014/main" val="2931996857"/>
                    </a:ext>
                  </a:extLst>
                </a:gridCol>
                <a:gridCol w="2907261">
                  <a:extLst>
                    <a:ext uri="{9D8B030D-6E8A-4147-A177-3AD203B41FA5}">
                      <a16:colId xmlns:a16="http://schemas.microsoft.com/office/drawing/2014/main" val="704774638"/>
                    </a:ext>
                  </a:extLst>
                </a:gridCol>
              </a:tblGrid>
              <a:tr h="6049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Form a Strategic Alliance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Retain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453257"/>
                  </a:ext>
                </a:extLst>
              </a:tr>
              <a:tr h="17656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Some tasks are strategically important, but contribute little to operational performance, so could be outsourced safely to a trusted partner. A strategic alliance is a good option for these types of tasks.</a:t>
                      </a:r>
                      <a:b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Tasks in this quadrant are high in strategic importance and have a big impact on operational performance. Retain these tasks in-house, so that you keep the maximum level of control.</a:t>
                      </a:r>
                      <a:b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081751"/>
                  </a:ext>
                </a:extLst>
              </a:tr>
              <a:tr h="17793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Activities in this quadrant are important for successful operational performance but are not strategically important. These can be outsourced with little risk.</a:t>
                      </a:r>
                      <a:b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Some tasks are not important to your organization's overall strategy, and don't make a significant contribution to its day-to-day operational performance. You could think about outsourcing these tasks.</a:t>
                      </a:r>
                      <a:b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398829"/>
                  </a:ext>
                </a:extLst>
              </a:tr>
              <a:tr h="50711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Eliminate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Outsource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719869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1170AF24-D083-A348-AF83-F78F2F37D2FA}"/>
              </a:ext>
            </a:extLst>
          </p:cNvPr>
          <p:cNvSpPr/>
          <p:nvPr/>
        </p:nvSpPr>
        <p:spPr>
          <a:xfrm rot="16200000">
            <a:off x="2062179" y="3386104"/>
            <a:ext cx="2139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Strategic Importance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54096D-0916-EF43-96EA-B2F7B4D8DBA2}"/>
              </a:ext>
            </a:extLst>
          </p:cNvPr>
          <p:cNvSpPr/>
          <p:nvPr/>
        </p:nvSpPr>
        <p:spPr>
          <a:xfrm>
            <a:off x="3823757" y="5760077"/>
            <a:ext cx="4049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Contribution to Operational Performance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70602B-39F2-E542-B493-A90CC134B014}"/>
              </a:ext>
            </a:extLst>
          </p:cNvPr>
          <p:cNvSpPr txBox="1"/>
          <p:nvPr/>
        </p:nvSpPr>
        <p:spPr>
          <a:xfrm>
            <a:off x="5056094" y="63106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0086EE-9FF7-CB46-B0D3-7F3E964439A3}"/>
              </a:ext>
            </a:extLst>
          </p:cNvPr>
          <p:cNvSpPr/>
          <p:nvPr/>
        </p:nvSpPr>
        <p:spPr>
          <a:xfrm>
            <a:off x="3487292" y="6065590"/>
            <a:ext cx="59593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How much does the task contribute to the smooth running of your organization? And how much disruption does it cause if it's done badly?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A31AFF0-7F36-5C45-9E5B-41BD025F3492}"/>
              </a:ext>
            </a:extLst>
          </p:cNvPr>
          <p:cNvSpPr/>
          <p:nvPr/>
        </p:nvSpPr>
        <p:spPr>
          <a:xfrm rot="16200000">
            <a:off x="609208" y="3414139"/>
            <a:ext cx="443026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Does the task in question give your business a competitive advantage?</a:t>
            </a:r>
          </a:p>
        </p:txBody>
      </p:sp>
    </p:spTree>
    <p:extLst>
      <p:ext uri="{BB962C8B-B14F-4D97-AF65-F5344CB8AC3E}">
        <p14:creationId xmlns:p14="http://schemas.microsoft.com/office/powerpoint/2010/main" val="896249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Outsourcing Decision Matrix Template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2AB14-4AB8-4657-A711-BDCA357A288E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Want more best practices? 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Praxie.com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Up Arrow 12">
            <a:extLst>
              <a:ext uri="{FF2B5EF4-FFF2-40B4-BE49-F238E27FC236}">
                <a16:creationId xmlns:a16="http://schemas.microsoft.com/office/drawing/2014/main" id="{1AD7A455-CEB4-41D7-A77A-6E1C305F7E43}"/>
              </a:ext>
            </a:extLst>
          </p:cNvPr>
          <p:cNvSpPr/>
          <p:nvPr/>
        </p:nvSpPr>
        <p:spPr>
          <a:xfrm>
            <a:off x="3350617" y="1315747"/>
            <a:ext cx="102588" cy="44302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6" name="Up Arrow 15">
            <a:extLst>
              <a:ext uri="{FF2B5EF4-FFF2-40B4-BE49-F238E27FC236}">
                <a16:creationId xmlns:a16="http://schemas.microsoft.com/office/drawing/2014/main" id="{CBFAD0AF-1F18-4314-AC2E-BEDC1E9702ED}"/>
              </a:ext>
            </a:extLst>
          </p:cNvPr>
          <p:cNvSpPr/>
          <p:nvPr/>
        </p:nvSpPr>
        <p:spPr>
          <a:xfrm rot="5400000">
            <a:off x="6003673" y="3099942"/>
            <a:ext cx="96819" cy="5266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4A4F6AE-373C-406E-9B97-C5A98880B4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732426"/>
              </p:ext>
            </p:extLst>
          </p:nvPr>
        </p:nvGraphicFramePr>
        <p:xfrm>
          <a:off x="3487292" y="1378633"/>
          <a:ext cx="5129582" cy="4270535"/>
        </p:xfrm>
        <a:graphic>
          <a:graphicData uri="http://schemas.openxmlformats.org/drawingml/2006/table">
            <a:tbl>
              <a:tblPr/>
              <a:tblGrid>
                <a:gridCol w="2568370">
                  <a:extLst>
                    <a:ext uri="{9D8B030D-6E8A-4147-A177-3AD203B41FA5}">
                      <a16:colId xmlns:a16="http://schemas.microsoft.com/office/drawing/2014/main" val="2931996857"/>
                    </a:ext>
                  </a:extLst>
                </a:gridCol>
                <a:gridCol w="2561212">
                  <a:extLst>
                    <a:ext uri="{9D8B030D-6E8A-4147-A177-3AD203B41FA5}">
                      <a16:colId xmlns:a16="http://schemas.microsoft.com/office/drawing/2014/main" val="704774638"/>
                    </a:ext>
                  </a:extLst>
                </a:gridCol>
              </a:tblGrid>
              <a:tr h="5547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Form a Strategic Alliance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Retain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453257"/>
                  </a:ext>
                </a:extLst>
              </a:tr>
              <a:tr h="1619093"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10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 here</a:t>
                      </a:r>
                    </a:p>
                    <a:p>
                      <a:pPr algn="ctr" fontAlgn="ctr"/>
                      <a:endParaRPr lang="en-US" sz="1100" b="0" i="1" u="none" strike="noStrike" dirty="0">
                        <a:solidFill>
                          <a:srgbClr val="75717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10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 here</a:t>
                      </a:r>
                    </a:p>
                    <a:p>
                      <a:pPr algn="ctr" fontAlgn="ctr"/>
                      <a:endParaRPr lang="en-US" sz="1100" b="0" i="1" u="none" strike="noStrike" dirty="0">
                        <a:solidFill>
                          <a:srgbClr val="75717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081751"/>
                  </a:ext>
                </a:extLst>
              </a:tr>
              <a:tr h="1631657"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10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 here</a:t>
                      </a:r>
                    </a:p>
                    <a:p>
                      <a:pPr algn="ctr" fontAlgn="ctr"/>
                      <a:endParaRPr lang="en-US" sz="1100" b="0" i="1" u="none" strike="noStrike" dirty="0">
                        <a:solidFill>
                          <a:srgbClr val="75717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100" b="0" i="1" u="none" strike="noStrike" dirty="0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Enter Ideas here</a:t>
                      </a:r>
                    </a:p>
                    <a:p>
                      <a:pPr algn="ctr" fontAlgn="ctr"/>
                      <a:endParaRPr lang="en-US" sz="1100" b="0" i="1" u="none" strike="noStrike" dirty="0">
                        <a:solidFill>
                          <a:srgbClr val="75717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398829"/>
                  </a:ext>
                </a:extLst>
              </a:tr>
              <a:tr h="4650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Eliminate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Outsource</a:t>
                      </a:r>
                    </a:p>
                  </a:txBody>
                  <a:tcPr marL="6216" marR="6216" marT="62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71986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49B7F02-109D-4AAD-B7D2-D075959A9C60}"/>
              </a:ext>
            </a:extLst>
          </p:cNvPr>
          <p:cNvSpPr/>
          <p:nvPr/>
        </p:nvSpPr>
        <p:spPr>
          <a:xfrm rot="16200000">
            <a:off x="2062179" y="3372036"/>
            <a:ext cx="2139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Strategic Importance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8A8281-0CC3-40E8-9A10-C182B7A9E066}"/>
              </a:ext>
            </a:extLst>
          </p:cNvPr>
          <p:cNvSpPr/>
          <p:nvPr/>
        </p:nvSpPr>
        <p:spPr>
          <a:xfrm>
            <a:off x="3823757" y="5746009"/>
            <a:ext cx="4049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Contribution to Operational Performance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F460EE-0605-4DF2-9A39-87039ED29B35}"/>
              </a:ext>
            </a:extLst>
          </p:cNvPr>
          <p:cNvSpPr txBox="1"/>
          <p:nvPr/>
        </p:nvSpPr>
        <p:spPr>
          <a:xfrm>
            <a:off x="5056094" y="62965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720E54-E4B9-42F3-8D6F-5085BE8237BA}"/>
              </a:ext>
            </a:extLst>
          </p:cNvPr>
          <p:cNvSpPr/>
          <p:nvPr/>
        </p:nvSpPr>
        <p:spPr>
          <a:xfrm>
            <a:off x="3647783" y="6126209"/>
            <a:ext cx="489643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How much does the task contribute to the smooth running of your organization? And how much disruption does it cause if it's done badly?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40BAE0-804A-40C5-9748-9F0152D065E4}"/>
              </a:ext>
            </a:extLst>
          </p:cNvPr>
          <p:cNvSpPr/>
          <p:nvPr/>
        </p:nvSpPr>
        <p:spPr>
          <a:xfrm>
            <a:off x="1160682" y="3169957"/>
            <a:ext cx="171009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Does the task in question give your business a competitive advantage?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787167-877C-4785-94C7-235DBD6A9F64}"/>
              </a:ext>
            </a:extLst>
          </p:cNvPr>
          <p:cNvSpPr/>
          <p:nvPr/>
        </p:nvSpPr>
        <p:spPr>
          <a:xfrm>
            <a:off x="3131862" y="1006384"/>
            <a:ext cx="58068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Use the table below to create your Decision Matrix using the strategies for each quadrant</a:t>
            </a:r>
          </a:p>
        </p:txBody>
      </p:sp>
    </p:spTree>
    <p:extLst>
      <p:ext uri="{BB962C8B-B14F-4D97-AF65-F5344CB8AC3E}">
        <p14:creationId xmlns:p14="http://schemas.microsoft.com/office/powerpoint/2010/main" val="89624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735E-CAC6-F84D-A3AE-BA514F8B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778038A-19BB-5E4E-A88B-114A9F3B0A2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6833" y="1203960"/>
          <a:ext cx="11226798" cy="25958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178257">
                  <a:extLst>
                    <a:ext uri="{9D8B030D-6E8A-4147-A177-3AD203B41FA5}">
                      <a16:colId xmlns:a16="http://schemas.microsoft.com/office/drawing/2014/main" val="46180726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3392008943"/>
                    </a:ext>
                  </a:extLst>
                </a:gridCol>
                <a:gridCol w="2484017">
                  <a:extLst>
                    <a:ext uri="{9D8B030D-6E8A-4147-A177-3AD203B41FA5}">
                      <a16:colId xmlns:a16="http://schemas.microsoft.com/office/drawing/2014/main" val="1406637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50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action 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due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0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276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97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101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27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0735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834833B-8C59-4B41-9B6A-16A8D8F867E2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Want more best practices? 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2"/>
              </a:rPr>
              <a:t>Praxie.com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24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13" ma:contentTypeDescription="Create a new document." ma:contentTypeScope="" ma:versionID="a88a6ab46f220f60dea8fd8f42668df4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679b4c48e51d6c842be239b55f6b5ef3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D2720B-28F1-4100-8F03-3AFF0D1F5C1E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3c7d788f-59f0-4ee8-87d4-6b60b595ee8d"/>
    <ds:schemaRef ds:uri="http://schemas.microsoft.com/office/2006/metadata/properties"/>
    <ds:schemaRef ds:uri="2b6f4d9c-e67e-4634-a886-8566b3a998f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95BF12-F1FC-4879-B8DB-85156B22F7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4138</TotalTime>
  <Words>462</Words>
  <Application>Microsoft Office PowerPoint</Application>
  <PresentationFormat>Widescreen</PresentationFormat>
  <Paragraphs>48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Outsourcing Decision Matrix Template</vt:lpstr>
      <vt:lpstr>Outsourcing Decision Matrix Template</vt:lpstr>
      <vt:lpstr>Outsourcing Decision Matrix Template</vt:lpstr>
      <vt:lpstr>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michael lynch</cp:lastModifiedBy>
  <cp:revision>66</cp:revision>
  <dcterms:created xsi:type="dcterms:W3CDTF">2018-02-04T00:01:51Z</dcterms:created>
  <dcterms:modified xsi:type="dcterms:W3CDTF">2025-02-10T23:08:28Z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