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8" r:id="rId7"/>
    <p:sldId id="27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C6A440-1838-9A61-F407-E3417677F927}" v="1" dt="2025-02-10T20:52:58.2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782"/>
  </p:normalViewPr>
  <p:slideViewPr>
    <p:cSldViewPr snapToGrid="0">
      <p:cViewPr varScale="1">
        <p:scale>
          <a:sx n="118" d="100"/>
          <a:sy n="118" d="100"/>
        </p:scale>
        <p:origin x="440" y="200"/>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Ramsey" userId="S::sramsey@innovation-point.com::ec4101ff-a23d-4c99-9b28-4fa8caaa98d4" providerId="AD" clId="Web-{B9C6A440-1838-9A61-F407-E3417677F927}"/>
    <pc:docChg chg="delSld">
      <pc:chgData name="Stefan Ramsey" userId="S::sramsey@innovation-point.com::ec4101ff-a23d-4c99-9b28-4fa8caaa98d4" providerId="AD" clId="Web-{B9C6A440-1838-9A61-F407-E3417677F927}" dt="2025-02-10T20:52:58.240" v="0"/>
      <pc:docMkLst>
        <pc:docMk/>
      </pc:docMkLst>
      <pc:sldChg chg="del">
        <pc:chgData name="Stefan Ramsey" userId="S::sramsey@innovation-point.com::ec4101ff-a23d-4c99-9b28-4fa8caaa98d4" providerId="AD" clId="Web-{B9C6A440-1838-9A61-F407-E3417677F927}" dt="2025-02-10T20:52:58.240"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2/10/2025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2/10/2025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2/10/2025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2/10/2025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2/10/2025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pic>
        <p:nvPicPr>
          <p:cNvPr id="20" name="Google Shape;20;p6"/>
          <p:cNvPicPr preferRelativeResize="0"/>
          <p:nvPr/>
        </p:nvPicPr>
        <p:blipFill rotWithShape="1">
          <a:blip r:embed="rId2">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40361825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359694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071598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9"/>
          <p:cNvPicPr preferRelativeResize="0"/>
          <p:nvPr/>
        </p:nvPicPr>
        <p:blipFill rotWithShape="1">
          <a:blip r:embed="rId2">
            <a:alphaModFix/>
          </a:blip>
          <a:srcRect t="10652"/>
          <a:stretch/>
        </p:blipFill>
        <p:spPr>
          <a:xfrm>
            <a:off x="0" y="0"/>
            <a:ext cx="2144110" cy="1061284"/>
          </a:xfrm>
          <a:prstGeom prst="rect">
            <a:avLst/>
          </a:prstGeom>
          <a:noFill/>
          <a:ln>
            <a:noFill/>
          </a:ln>
        </p:spPr>
      </p:pic>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4134645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48565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91570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026278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419113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691154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9498512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5647104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53761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2/10/2025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2/10/2025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2/10/2025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2/10/2025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2/10/2025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2/10/2025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2/10/2025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01659434"/>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Pay-Per-Click (PPC) Strategy</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a:buNone/>
            </a:pPr>
            <a:r>
              <a:rPr lang="en-IN" dirty="0">
                <a:solidFill>
                  <a:schemeClr val="tx1">
                    <a:lumMod val="50000"/>
                    <a:lumOff val="50000"/>
                  </a:schemeClr>
                </a:solidFill>
                <a:latin typeface="+mn-lt"/>
              </a:rPr>
              <a:t>PPC is a form of internet marketing in which advertisers provide a search engine with a fee whenever one of their ads are clicked. Generally, the fees are worthwhile to pay as the sale that can arise from the site visit is worth far more. However, in order to design a successful PPC campaign and pay a smaller fee, it is important to think about what keywords the landing page will come up under and create a user-friendly landing page to turn site visits into sales. </a:t>
            </a:r>
          </a:p>
          <a:p>
            <a:pPr marL="0" indent="0">
              <a:buNone/>
            </a:pPr>
            <a:r>
              <a:rPr lang="en-IN" dirty="0">
                <a:solidFill>
                  <a:schemeClr val="tx1">
                    <a:lumMod val="50000"/>
                    <a:lumOff val="50000"/>
                  </a:schemeClr>
                </a:solidFill>
                <a:latin typeface="+mn-lt"/>
              </a:rPr>
              <a:t>The keywords that are used should be Relevant, Exhaustive and Expansive. Negative keywords should also be included. Keywords should be monitored for their conversions and removed if no sales arise from their use. </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Pay-Per-Click (PPC) Strategy</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graphicFrame>
        <p:nvGraphicFramePr>
          <p:cNvPr id="2" name="Table 2">
            <a:extLst>
              <a:ext uri="{FF2B5EF4-FFF2-40B4-BE49-F238E27FC236}">
                <a16:creationId xmlns:a16="http://schemas.microsoft.com/office/drawing/2014/main" id="{A76130DF-E84E-FF43-A930-F66DBCE343E4}"/>
              </a:ext>
            </a:extLst>
          </p:cNvPr>
          <p:cNvGraphicFramePr>
            <a:graphicFrameLocks noGrp="1"/>
          </p:cNvGraphicFramePr>
          <p:nvPr>
            <p:extLst>
              <p:ext uri="{D42A27DB-BD31-4B8C-83A1-F6EECF244321}">
                <p14:modId xmlns:p14="http://schemas.microsoft.com/office/powerpoint/2010/main" val="456547927"/>
              </p:ext>
            </p:extLst>
          </p:nvPr>
        </p:nvGraphicFramePr>
        <p:xfrm>
          <a:off x="599350" y="1101808"/>
          <a:ext cx="11019970" cy="4994194"/>
        </p:xfrm>
        <a:graphic>
          <a:graphicData uri="http://schemas.openxmlformats.org/drawingml/2006/table">
            <a:tbl>
              <a:tblPr firstRow="1" bandRow="1">
                <a:tableStyleId>{5C22544A-7EE6-4342-B048-85BDC9FD1C3A}</a:tableStyleId>
              </a:tblPr>
              <a:tblGrid>
                <a:gridCol w="2203994">
                  <a:extLst>
                    <a:ext uri="{9D8B030D-6E8A-4147-A177-3AD203B41FA5}">
                      <a16:colId xmlns:a16="http://schemas.microsoft.com/office/drawing/2014/main" val="879697120"/>
                    </a:ext>
                  </a:extLst>
                </a:gridCol>
                <a:gridCol w="2203994">
                  <a:extLst>
                    <a:ext uri="{9D8B030D-6E8A-4147-A177-3AD203B41FA5}">
                      <a16:colId xmlns:a16="http://schemas.microsoft.com/office/drawing/2014/main" val="2025117829"/>
                    </a:ext>
                  </a:extLst>
                </a:gridCol>
                <a:gridCol w="2203994">
                  <a:extLst>
                    <a:ext uri="{9D8B030D-6E8A-4147-A177-3AD203B41FA5}">
                      <a16:colId xmlns:a16="http://schemas.microsoft.com/office/drawing/2014/main" val="1178565445"/>
                    </a:ext>
                  </a:extLst>
                </a:gridCol>
                <a:gridCol w="2203994">
                  <a:extLst>
                    <a:ext uri="{9D8B030D-6E8A-4147-A177-3AD203B41FA5}">
                      <a16:colId xmlns:a16="http://schemas.microsoft.com/office/drawing/2014/main" val="2864672345"/>
                    </a:ext>
                  </a:extLst>
                </a:gridCol>
                <a:gridCol w="2203994">
                  <a:extLst>
                    <a:ext uri="{9D8B030D-6E8A-4147-A177-3AD203B41FA5}">
                      <a16:colId xmlns:a16="http://schemas.microsoft.com/office/drawing/2014/main" val="3326073134"/>
                    </a:ext>
                  </a:extLst>
                </a:gridCol>
              </a:tblGrid>
              <a:tr h="421916">
                <a:tc>
                  <a:txBody>
                    <a:bodyPr/>
                    <a:lstStyle/>
                    <a:p>
                      <a:r>
                        <a:rPr lang="en-US" dirty="0"/>
                        <a:t>Audience</a:t>
                      </a:r>
                    </a:p>
                  </a:txBody>
                  <a:tcPr anchor="ctr">
                    <a:solidFill>
                      <a:schemeClr val="bg1">
                        <a:lumMod val="50000"/>
                      </a:schemeClr>
                    </a:solidFill>
                  </a:tcPr>
                </a:tc>
                <a:tc>
                  <a:txBody>
                    <a:bodyPr/>
                    <a:lstStyle/>
                    <a:p>
                      <a:r>
                        <a:rPr lang="en-US" dirty="0"/>
                        <a:t>Keywords</a:t>
                      </a:r>
                    </a:p>
                  </a:txBody>
                  <a:tcPr anchor="ctr">
                    <a:solidFill>
                      <a:srgbClr val="488EFD"/>
                    </a:solidFill>
                  </a:tcPr>
                </a:tc>
                <a:tc>
                  <a:txBody>
                    <a:bodyPr/>
                    <a:lstStyle/>
                    <a:p>
                      <a:r>
                        <a:rPr lang="en-US" dirty="0"/>
                        <a:t>Content Focus</a:t>
                      </a:r>
                    </a:p>
                  </a:txBody>
                  <a:tcPr anchor="ctr">
                    <a:solidFill>
                      <a:srgbClr val="488EFD"/>
                    </a:solidFill>
                  </a:tcPr>
                </a:tc>
                <a:tc>
                  <a:txBody>
                    <a:bodyPr/>
                    <a:lstStyle/>
                    <a:p>
                      <a:r>
                        <a:rPr lang="en-US" dirty="0"/>
                        <a:t>Channel(s)</a:t>
                      </a:r>
                    </a:p>
                  </a:txBody>
                  <a:tcPr anchor="ctr">
                    <a:solidFill>
                      <a:srgbClr val="488EFD"/>
                    </a:solidFill>
                  </a:tcPr>
                </a:tc>
                <a:tc>
                  <a:txBody>
                    <a:bodyPr/>
                    <a:lstStyle/>
                    <a:p>
                      <a:r>
                        <a:rPr lang="en-US" dirty="0"/>
                        <a:t>Metrics</a:t>
                      </a:r>
                    </a:p>
                  </a:txBody>
                  <a:tcPr anchor="ctr">
                    <a:solidFill>
                      <a:srgbClr val="488EFD"/>
                    </a:solidFill>
                  </a:tcPr>
                </a:tc>
                <a:extLst>
                  <a:ext uri="{0D108BD9-81ED-4DB2-BD59-A6C34878D82A}">
                    <a16:rowId xmlns:a16="http://schemas.microsoft.com/office/drawing/2014/main" val="3957306307"/>
                  </a:ext>
                </a:extLst>
              </a:tr>
              <a:tr h="738353">
                <a:tc>
                  <a:txBody>
                    <a:bodyPr/>
                    <a:lstStyle/>
                    <a:p>
                      <a:r>
                        <a:rPr lang="en-US" sz="1200" dirty="0">
                          <a:solidFill>
                            <a:schemeClr val="bg1"/>
                          </a:solidFill>
                        </a:rPr>
                        <a:t>What are your</a:t>
                      </a:r>
                    </a:p>
                    <a:p>
                      <a:r>
                        <a:rPr lang="en-US" sz="1200" dirty="0">
                          <a:solidFill>
                            <a:schemeClr val="bg1"/>
                          </a:solidFill>
                        </a:rPr>
                        <a:t>target market segment(s)?</a:t>
                      </a:r>
                    </a:p>
                  </a:txBody>
                  <a:tcPr anchor="b">
                    <a:solidFill>
                      <a:schemeClr val="bg1">
                        <a:lumMod val="65000"/>
                      </a:schemeClr>
                    </a:solidFill>
                  </a:tcPr>
                </a:tc>
                <a:tc>
                  <a:txBody>
                    <a:bodyPr/>
                    <a:lstStyle/>
                    <a:p>
                      <a:r>
                        <a:rPr lang="en-US" sz="1200" dirty="0">
                          <a:solidFill>
                            <a:schemeClr val="tx1">
                              <a:lumMod val="65000"/>
                              <a:lumOff val="35000"/>
                            </a:schemeClr>
                          </a:solidFill>
                        </a:rPr>
                        <a:t>What keywords do they use when searching?</a:t>
                      </a:r>
                    </a:p>
                  </a:txBody>
                  <a:tcPr anchor="ctr">
                    <a:solidFill>
                      <a:schemeClr val="accent5">
                        <a:lumMod val="20000"/>
                        <a:lumOff val="80000"/>
                      </a:schemeClr>
                    </a:solidFill>
                  </a:tcPr>
                </a:tc>
                <a:tc>
                  <a:txBody>
                    <a:bodyPr/>
                    <a:lstStyle/>
                    <a:p>
                      <a:r>
                        <a:rPr lang="en-US" sz="1200" dirty="0">
                          <a:solidFill>
                            <a:schemeClr val="tx1">
                              <a:lumMod val="65000"/>
                              <a:lumOff val="35000"/>
                            </a:schemeClr>
                          </a:solidFill>
                        </a:rPr>
                        <a:t>What ads or content will you deliver using they keywords?</a:t>
                      </a:r>
                    </a:p>
                  </a:txBody>
                  <a:tcPr anchor="ctr">
                    <a:solidFill>
                      <a:schemeClr val="accent5">
                        <a:lumMod val="20000"/>
                        <a:lumOff val="80000"/>
                      </a:schemeClr>
                    </a:solidFill>
                  </a:tcPr>
                </a:tc>
                <a:tc>
                  <a:txBody>
                    <a:bodyPr/>
                    <a:lstStyle/>
                    <a:p>
                      <a:r>
                        <a:rPr lang="en-US" sz="1200" dirty="0">
                          <a:solidFill>
                            <a:schemeClr val="tx1">
                              <a:lumMod val="65000"/>
                              <a:lumOff val="35000"/>
                            </a:schemeClr>
                          </a:solidFill>
                        </a:rPr>
                        <a:t>Where will you deliver this content to your audience (e.g., platforms, websites, etc.)?</a:t>
                      </a:r>
                    </a:p>
                  </a:txBody>
                  <a:tcPr anchor="ctr">
                    <a:solidFill>
                      <a:schemeClr val="accent5">
                        <a:lumMod val="20000"/>
                        <a:lumOff val="80000"/>
                      </a:schemeClr>
                    </a:solidFill>
                  </a:tcPr>
                </a:tc>
                <a:tc>
                  <a:txBody>
                    <a:bodyPr/>
                    <a:lstStyle/>
                    <a:p>
                      <a:r>
                        <a:rPr lang="en-US" sz="1200" dirty="0">
                          <a:solidFill>
                            <a:schemeClr val="tx1">
                              <a:lumMod val="65000"/>
                              <a:lumOff val="35000"/>
                            </a:schemeClr>
                          </a:solidFill>
                        </a:rPr>
                        <a:t>How will you measure success (e.g., engagement, downloads, etc.)</a:t>
                      </a:r>
                    </a:p>
                  </a:txBody>
                  <a:tcPr anchor="ctr">
                    <a:solidFill>
                      <a:schemeClr val="accent5">
                        <a:lumMod val="20000"/>
                        <a:lumOff val="80000"/>
                      </a:schemeClr>
                    </a:solidFill>
                  </a:tcPr>
                </a:tc>
                <a:extLst>
                  <a:ext uri="{0D108BD9-81ED-4DB2-BD59-A6C34878D82A}">
                    <a16:rowId xmlns:a16="http://schemas.microsoft.com/office/drawing/2014/main" val="1559141156"/>
                  </a:ext>
                </a:extLst>
              </a:tr>
              <a:tr h="766785">
                <a:tc>
                  <a:txBody>
                    <a:bodyPr/>
                    <a:lstStyle/>
                    <a:p>
                      <a:pPr algn="l"/>
                      <a:r>
                        <a:rPr lang="en-US" sz="1400" b="1" dirty="0">
                          <a:solidFill>
                            <a:schemeClr val="bg1"/>
                          </a:solidFill>
                        </a:rPr>
                        <a:t>Audience Segment #1</a:t>
                      </a:r>
                    </a:p>
                  </a:txBody>
                  <a:tcPr anchor="ctr">
                    <a:solidFill>
                      <a:schemeClr val="bg1">
                        <a:lumMod val="6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extLst>
                  <a:ext uri="{0D108BD9-81ED-4DB2-BD59-A6C34878D82A}">
                    <a16:rowId xmlns:a16="http://schemas.microsoft.com/office/drawing/2014/main" val="462345247"/>
                  </a:ext>
                </a:extLst>
              </a:tr>
              <a:tr h="766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a:ea typeface="+mn-ea"/>
                          <a:cs typeface="+mn-cs"/>
                        </a:rPr>
                        <a:t>Audience Segment #2</a:t>
                      </a:r>
                    </a:p>
                  </a:txBody>
                  <a:tcPr anchor="ctr">
                    <a:solidFill>
                      <a:schemeClr val="bg1">
                        <a:lumMod val="6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extLst>
                  <a:ext uri="{0D108BD9-81ED-4DB2-BD59-A6C34878D82A}">
                    <a16:rowId xmlns:a16="http://schemas.microsoft.com/office/drawing/2014/main" val="109311894"/>
                  </a:ext>
                </a:extLst>
              </a:tr>
              <a:tr h="766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a:ea typeface="+mn-ea"/>
                          <a:cs typeface="+mn-cs"/>
                        </a:rPr>
                        <a:t>Audience Segment #3</a:t>
                      </a:r>
                    </a:p>
                  </a:txBody>
                  <a:tcPr anchor="ctr">
                    <a:solidFill>
                      <a:schemeClr val="bg1">
                        <a:lumMod val="6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extLst>
                  <a:ext uri="{0D108BD9-81ED-4DB2-BD59-A6C34878D82A}">
                    <a16:rowId xmlns:a16="http://schemas.microsoft.com/office/drawing/2014/main" val="3374192639"/>
                  </a:ext>
                </a:extLst>
              </a:tr>
              <a:tr h="766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a:ea typeface="+mn-ea"/>
                          <a:cs typeface="+mn-cs"/>
                        </a:rPr>
                        <a:t>Audience Segment #4</a:t>
                      </a:r>
                    </a:p>
                  </a:txBody>
                  <a:tcPr anchor="ctr">
                    <a:solidFill>
                      <a:schemeClr val="bg1">
                        <a:lumMod val="6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extLst>
                  <a:ext uri="{0D108BD9-81ED-4DB2-BD59-A6C34878D82A}">
                    <a16:rowId xmlns:a16="http://schemas.microsoft.com/office/drawing/2014/main" val="1755960301"/>
                  </a:ext>
                </a:extLst>
              </a:tr>
              <a:tr h="7667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a:ea typeface="+mn-ea"/>
                          <a:cs typeface="+mn-cs"/>
                        </a:rPr>
                        <a:t>Audience Segment #5</a:t>
                      </a:r>
                    </a:p>
                  </a:txBody>
                  <a:tcPr anchor="ctr">
                    <a:solidFill>
                      <a:schemeClr val="bg1">
                        <a:lumMod val="6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tc>
                  <a:txBody>
                    <a:bodyPr/>
                    <a:lstStyle/>
                    <a:p>
                      <a:pPr marL="171450" indent="-171450">
                        <a:buFont typeface="Arial" panose="020B0604020202020204" pitchFamily="34" charset="0"/>
                        <a:buChar char="•"/>
                      </a:pPr>
                      <a:endParaRPr lang="en-US" sz="1200" dirty="0"/>
                    </a:p>
                  </a:txBody>
                  <a:tcPr>
                    <a:solidFill>
                      <a:schemeClr val="bg1">
                        <a:lumMod val="95000"/>
                      </a:schemeClr>
                    </a:solidFill>
                  </a:tcPr>
                </a:tc>
                <a:extLst>
                  <a:ext uri="{0D108BD9-81ED-4DB2-BD59-A6C34878D82A}">
                    <a16:rowId xmlns:a16="http://schemas.microsoft.com/office/drawing/2014/main" val="1911803799"/>
                  </a:ext>
                </a:extLst>
              </a:tr>
            </a:tbl>
          </a:graphicData>
        </a:graphic>
      </p:graphicFrame>
      <p:sp>
        <p:nvSpPr>
          <p:cNvPr id="5" name="TextBox 4">
            <a:extLst>
              <a:ext uri="{FF2B5EF4-FFF2-40B4-BE49-F238E27FC236}">
                <a16:creationId xmlns:a16="http://schemas.microsoft.com/office/drawing/2014/main" id="{3D9FA9F5-DB1B-4A42-AADE-73C3A83D8F71}"/>
              </a:ext>
            </a:extLst>
          </p:cNvPr>
          <p:cNvSpPr txBox="1"/>
          <p:nvPr/>
        </p:nvSpPr>
        <p:spPr>
          <a:xfrm>
            <a:off x="5431971" y="150436"/>
            <a:ext cx="4921636"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a:ea typeface="+mn-ea"/>
                <a:cs typeface="+mn-cs"/>
              </a:rPr>
              <a:t>List your target audience segments. For each, identify their key interests around the specific keywords they use when searching, content focus related to the format of the content you will deliver, the channels related to how and where you will deliver this content, and the metrics you will track to measure success.</a:t>
            </a:r>
          </a:p>
        </p:txBody>
      </p:sp>
    </p:spTree>
    <p:extLst>
      <p:ext uri="{BB962C8B-B14F-4D97-AF65-F5344CB8AC3E}">
        <p14:creationId xmlns:p14="http://schemas.microsoft.com/office/powerpoint/2010/main" val="3673722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624374"/>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sp>
        <p:nvSpPr>
          <p:cNvPr id="6" name="TextBox 5">
            <a:extLst>
              <a:ext uri="{FF2B5EF4-FFF2-40B4-BE49-F238E27FC236}">
                <a16:creationId xmlns:a16="http://schemas.microsoft.com/office/drawing/2014/main" id="{3795ADE7-E953-304F-85C3-C59B82367434}"/>
              </a:ext>
            </a:extLst>
          </p:cNvPr>
          <p:cNvSpPr txBox="1"/>
          <p:nvPr/>
        </p:nvSpPr>
        <p:spPr>
          <a:xfrm>
            <a:off x="643717" y="919100"/>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mn-cs"/>
              </a:rPr>
              <a:t>Create an action plan to address your top opportunities and gaps to fill related to each market segment and your PPC strategy. Also list actions for gaining alignment from your key stakeholders and implementing the strategies.</a:t>
            </a:r>
          </a:p>
        </p:txBody>
      </p:sp>
    </p:spTree>
    <p:extLst>
      <p:ext uri="{BB962C8B-B14F-4D97-AF65-F5344CB8AC3E}">
        <p14:creationId xmlns:p14="http://schemas.microsoft.com/office/powerpoint/2010/main" val="1754123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13" ma:contentTypeDescription="Create a new document." ma:contentTypeScope="" ma:versionID="a88a6ab46f220f60dea8fd8f42668df4">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679b4c48e51d6c842be239b55f6b5ef3"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95BF12-F1FC-4879-B8DB-85156B22F7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D2720B-28F1-4100-8F03-3AFF0D1F5C1E}">
  <ds:schemaRef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http://purl.org/dc/elements/1.1/"/>
    <ds:schemaRef ds:uri="http://purl.org/dc/dcmitype/"/>
    <ds:schemaRef ds:uri="3c7d788f-59f0-4ee8-87d4-6b60b595ee8d"/>
    <ds:schemaRef ds:uri="http://schemas.microsoft.com/office/2006/metadata/properties"/>
    <ds:schemaRef ds:uri="2b6f4d9c-e67e-4634-a886-8566b3a998fa"/>
    <ds:schemaRef ds:uri="http://www.w3.org/XML/1998/namespace"/>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4134</TotalTime>
  <Words>396</Words>
  <Application>Microsoft Office PowerPoint</Application>
  <PresentationFormat>Widescreen</PresentationFormat>
  <Paragraphs>37</Paragraphs>
  <Slides>3</Slides>
  <Notes>2</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Office Theme</vt:lpstr>
      <vt:lpstr>2_Office Theme</vt:lpstr>
      <vt:lpstr>Pay-Per-Click (PPC) Strategy</vt:lpstr>
      <vt:lpstr>Pay-Per-Click (PPC) Strategy</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Soren Kaplan</cp:lastModifiedBy>
  <cp:revision>65</cp:revision>
  <dcterms:created xsi:type="dcterms:W3CDTF">2018-02-04T00:01:51Z</dcterms:created>
  <dcterms:modified xsi:type="dcterms:W3CDTF">2025-02-10T20:52:58Z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