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0"/>
  </p:notesMasterIdLst>
  <p:sldIdLst>
    <p:sldId id="264" r:id="rId6"/>
    <p:sldId id="268" r:id="rId7"/>
    <p:sldId id="273" r:id="rId8"/>
    <p:sldId id="27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EAF425-D696-8F4D-8D09-2ED8BBA3EB68}" v="1" dt="2025-02-03T19:02:44.3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79" autoAdjust="0"/>
    <p:restoredTop sz="95782"/>
  </p:normalViewPr>
  <p:slideViewPr>
    <p:cSldViewPr snapToGrid="0">
      <p:cViewPr varScale="1">
        <p:scale>
          <a:sx n="122" d="100"/>
          <a:sy n="122" d="100"/>
        </p:scale>
        <p:origin x="376"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 Ramsey" userId="S::sramsey@innovation-point.com::ec4101ff-a23d-4c99-9b28-4fa8caaa98d4" providerId="AD" clId="Web-{0CEAF425-D696-8F4D-8D09-2ED8BBA3EB68}"/>
    <pc:docChg chg="delSld">
      <pc:chgData name="Stefan Ramsey" userId="S::sramsey@innovation-point.com::ec4101ff-a23d-4c99-9b28-4fa8caaa98d4" providerId="AD" clId="Web-{0CEAF425-D696-8F4D-8D09-2ED8BBA3EB68}" dt="2025-02-03T19:02:44.386" v="0"/>
      <pc:docMkLst>
        <pc:docMk/>
      </pc:docMkLst>
      <pc:sldChg chg="del">
        <pc:chgData name="Stefan Ramsey" userId="S::sramsey@innovation-point.com::ec4101ff-a23d-4c99-9b28-4fa8caaa98d4" providerId="AD" clId="Web-{0CEAF425-D696-8F4D-8D09-2ED8BBA3EB68}" dt="2025-02-03T19:02:44.386" v="0"/>
        <pc:sldMkLst>
          <pc:docMk/>
          <pc:sldMk cId="3230871284" sldId="271"/>
        </pc:sldMkLst>
      </pc:sldChg>
    </pc:docChg>
  </pc:docChgLst>
  <pc:docChgLst>
    <pc:chgData name="Gabriel Mendoza" userId="1db57bf0-472e-4f10-9c09-fbc986dd95a0" providerId="ADAL" clId="{0ABCD035-4BB3-46AD-95CA-A6A56E5AA663}"/>
    <pc:docChg chg="custSel modSld">
      <pc:chgData name="Gabriel Mendoza" userId="1db57bf0-472e-4f10-9c09-fbc986dd95a0" providerId="ADAL" clId="{0ABCD035-4BB3-46AD-95CA-A6A56E5AA663}" dt="2021-07-14T19:36:23.077" v="82" actId="1035"/>
      <pc:docMkLst>
        <pc:docMk/>
      </pc:docMkLst>
      <pc:sldChg chg="modSp mod">
        <pc:chgData name="Gabriel Mendoza" userId="1db57bf0-472e-4f10-9c09-fbc986dd95a0" providerId="ADAL" clId="{0ABCD035-4BB3-46AD-95CA-A6A56E5AA663}" dt="2021-07-14T19:34:58.529" v="48" actId="20577"/>
        <pc:sldMkLst>
          <pc:docMk/>
          <pc:sldMk cId="896249539" sldId="268"/>
        </pc:sldMkLst>
        <pc:spChg chg="mod">
          <ac:chgData name="Gabriel Mendoza" userId="1db57bf0-472e-4f10-9c09-fbc986dd95a0" providerId="ADAL" clId="{0ABCD035-4BB3-46AD-95CA-A6A56E5AA663}" dt="2021-07-14T19:34:58.529" v="48" actId="20577"/>
          <ac:spMkLst>
            <pc:docMk/>
            <pc:sldMk cId="896249539" sldId="268"/>
            <ac:spMk id="4" creationId="{1BFAD05F-BB7B-435F-99B2-4C4FF65A4604}"/>
          </ac:spMkLst>
        </pc:spChg>
        <pc:graphicFrameChg chg="modGraphic">
          <ac:chgData name="Gabriel Mendoza" userId="1db57bf0-472e-4f10-9c09-fbc986dd95a0" providerId="ADAL" clId="{0ABCD035-4BB3-46AD-95CA-A6A56E5AA663}" dt="2021-07-14T19:34:37.231" v="16" actId="20577"/>
          <ac:graphicFrameMkLst>
            <pc:docMk/>
            <pc:sldMk cId="896249539" sldId="268"/>
            <ac:graphicFrameMk id="6" creationId="{D24BB4C6-D05B-43EB-8A67-99C6C8972A78}"/>
          </ac:graphicFrameMkLst>
        </pc:graphicFrameChg>
        <pc:graphicFrameChg chg="modGraphic">
          <ac:chgData name="Gabriel Mendoza" userId="1db57bf0-472e-4f10-9c09-fbc986dd95a0" providerId="ADAL" clId="{0ABCD035-4BB3-46AD-95CA-A6A56E5AA663}" dt="2021-07-14T19:34:18.176" v="7" actId="242"/>
          <ac:graphicFrameMkLst>
            <pc:docMk/>
            <pc:sldMk cId="896249539" sldId="268"/>
            <ac:graphicFrameMk id="8" creationId="{F5539D37-B6D0-4BE1-B5CF-760DB94104B3}"/>
          </ac:graphicFrameMkLst>
        </pc:graphicFrameChg>
        <pc:graphicFrameChg chg="modGraphic">
          <ac:chgData name="Gabriel Mendoza" userId="1db57bf0-472e-4f10-9c09-fbc986dd95a0" providerId="ADAL" clId="{0ABCD035-4BB3-46AD-95CA-A6A56E5AA663}" dt="2021-07-14T19:34:22.821" v="12" actId="6549"/>
          <ac:graphicFrameMkLst>
            <pc:docMk/>
            <pc:sldMk cId="896249539" sldId="268"/>
            <ac:graphicFrameMk id="9" creationId="{48325F10-FAB1-496F-B2B7-FCBD34B54423}"/>
          </ac:graphicFrameMkLst>
        </pc:graphicFrameChg>
        <pc:graphicFrameChg chg="modGraphic">
          <ac:chgData name="Gabriel Mendoza" userId="1db57bf0-472e-4f10-9c09-fbc986dd95a0" providerId="ADAL" clId="{0ABCD035-4BB3-46AD-95CA-A6A56E5AA663}" dt="2021-07-14T19:34:30.696" v="14" actId="20577"/>
          <ac:graphicFrameMkLst>
            <pc:docMk/>
            <pc:sldMk cId="896249539" sldId="268"/>
            <ac:graphicFrameMk id="10" creationId="{45BA6E88-D9B3-45E3-ADF1-C5081435AD04}"/>
          </ac:graphicFrameMkLst>
        </pc:graphicFrameChg>
        <pc:graphicFrameChg chg="modGraphic">
          <ac:chgData name="Gabriel Mendoza" userId="1db57bf0-472e-4f10-9c09-fbc986dd95a0" providerId="ADAL" clId="{0ABCD035-4BB3-46AD-95CA-A6A56E5AA663}" dt="2021-07-14T19:34:31.759" v="15" actId="20577"/>
          <ac:graphicFrameMkLst>
            <pc:docMk/>
            <pc:sldMk cId="896249539" sldId="268"/>
            <ac:graphicFrameMk id="11" creationId="{4792BCDE-17C2-4DCC-9F2B-2E6F93A94D8A}"/>
          </ac:graphicFrameMkLst>
        </pc:graphicFrameChg>
        <pc:graphicFrameChg chg="modGraphic">
          <ac:chgData name="Gabriel Mendoza" userId="1db57bf0-472e-4f10-9c09-fbc986dd95a0" providerId="ADAL" clId="{0ABCD035-4BB3-46AD-95CA-A6A56E5AA663}" dt="2021-07-14T19:34:20.559" v="11" actId="242"/>
          <ac:graphicFrameMkLst>
            <pc:docMk/>
            <pc:sldMk cId="896249539" sldId="268"/>
            <ac:graphicFrameMk id="12" creationId="{3747D4A3-4D14-48D4-A354-07A17FE90D45}"/>
          </ac:graphicFrameMkLst>
        </pc:graphicFrameChg>
      </pc:sldChg>
      <pc:sldChg chg="modSp mod">
        <pc:chgData name="Gabriel Mendoza" userId="1db57bf0-472e-4f10-9c09-fbc986dd95a0" providerId="ADAL" clId="{0ABCD035-4BB3-46AD-95CA-A6A56E5AA663}" dt="2021-07-14T19:35:45.085" v="74" actId="207"/>
        <pc:sldMkLst>
          <pc:docMk/>
          <pc:sldMk cId="1754123013" sldId="272"/>
        </pc:sldMkLst>
        <pc:graphicFrameChg chg="modGraphic">
          <ac:chgData name="Gabriel Mendoza" userId="1db57bf0-472e-4f10-9c09-fbc986dd95a0" providerId="ADAL" clId="{0ABCD035-4BB3-46AD-95CA-A6A56E5AA663}" dt="2021-07-14T19:35:45.085" v="74" actId="207"/>
          <ac:graphicFrameMkLst>
            <pc:docMk/>
            <pc:sldMk cId="1754123013" sldId="272"/>
            <ac:graphicFrameMk id="4" creationId="{E778038A-19BB-5E4E-A88B-114A9F3B0A2D}"/>
          </ac:graphicFrameMkLst>
        </pc:graphicFrameChg>
      </pc:sldChg>
      <pc:sldChg chg="modSp mod">
        <pc:chgData name="Gabriel Mendoza" userId="1db57bf0-472e-4f10-9c09-fbc986dd95a0" providerId="ADAL" clId="{0ABCD035-4BB3-46AD-95CA-A6A56E5AA663}" dt="2021-07-14T19:36:23.077" v="82" actId="1035"/>
        <pc:sldMkLst>
          <pc:docMk/>
          <pc:sldMk cId="4238778942" sldId="273"/>
        </pc:sldMkLst>
        <pc:spChg chg="mod">
          <ac:chgData name="Gabriel Mendoza" userId="1db57bf0-472e-4f10-9c09-fbc986dd95a0" providerId="ADAL" clId="{0ABCD035-4BB3-46AD-95CA-A6A56E5AA663}" dt="2021-07-14T19:34:59.857" v="49" actId="20577"/>
          <ac:spMkLst>
            <pc:docMk/>
            <pc:sldMk cId="4238778942" sldId="273"/>
            <ac:spMk id="4" creationId="{1BFAD05F-BB7B-435F-99B2-4C4FF65A4604}"/>
          </ac:spMkLst>
        </pc:spChg>
        <pc:spChg chg="mod">
          <ac:chgData name="Gabriel Mendoza" userId="1db57bf0-472e-4f10-9c09-fbc986dd95a0" providerId="ADAL" clId="{0ABCD035-4BB3-46AD-95CA-A6A56E5AA663}" dt="2021-07-14T19:36:23.077" v="82" actId="1035"/>
          <ac:spMkLst>
            <pc:docMk/>
            <pc:sldMk cId="4238778942" sldId="273"/>
            <ac:spMk id="19" creationId="{232D6276-FAC8-7844-83EC-C43D6C8CDD87}"/>
          </ac:spMkLst>
        </pc:spChg>
        <pc:graphicFrameChg chg="modGraphic">
          <ac:chgData name="Gabriel Mendoza" userId="1db57bf0-472e-4f10-9c09-fbc986dd95a0" providerId="ADAL" clId="{0ABCD035-4BB3-46AD-95CA-A6A56E5AA663}" dt="2021-07-14T19:35:22.719" v="66" actId="207"/>
          <ac:graphicFrameMkLst>
            <pc:docMk/>
            <pc:sldMk cId="4238778942" sldId="273"/>
            <ac:graphicFrameMk id="6" creationId="{D24BB4C6-D05B-43EB-8A67-99C6C8972A78}"/>
          </ac:graphicFrameMkLst>
        </pc:graphicFrameChg>
        <pc:graphicFrameChg chg="mod">
          <ac:chgData name="Gabriel Mendoza" userId="1db57bf0-472e-4f10-9c09-fbc986dd95a0" providerId="ADAL" clId="{0ABCD035-4BB3-46AD-95CA-A6A56E5AA663}" dt="2021-07-14T19:35:28.144" v="67"/>
          <ac:graphicFrameMkLst>
            <pc:docMk/>
            <pc:sldMk cId="4238778942" sldId="273"/>
            <ac:graphicFrameMk id="8" creationId="{F5539D37-B6D0-4BE1-B5CF-760DB94104B3}"/>
          </ac:graphicFrameMkLst>
        </pc:graphicFrameChg>
        <pc:graphicFrameChg chg="mod">
          <ac:chgData name="Gabriel Mendoza" userId="1db57bf0-472e-4f10-9c09-fbc986dd95a0" providerId="ADAL" clId="{0ABCD035-4BB3-46AD-95CA-A6A56E5AA663}" dt="2021-07-14T19:35:30.242" v="68"/>
          <ac:graphicFrameMkLst>
            <pc:docMk/>
            <pc:sldMk cId="4238778942" sldId="273"/>
            <ac:graphicFrameMk id="9" creationId="{48325F10-FAB1-496F-B2B7-FCBD34B54423}"/>
          </ac:graphicFrameMkLst>
        </pc:graphicFrameChg>
        <pc:graphicFrameChg chg="mod modGraphic">
          <ac:chgData name="Gabriel Mendoza" userId="1db57bf0-472e-4f10-9c09-fbc986dd95a0" providerId="ADAL" clId="{0ABCD035-4BB3-46AD-95CA-A6A56E5AA663}" dt="2021-07-14T19:35:34.694" v="71" actId="20577"/>
          <ac:graphicFrameMkLst>
            <pc:docMk/>
            <pc:sldMk cId="4238778942" sldId="273"/>
            <ac:graphicFrameMk id="10" creationId="{45BA6E88-D9B3-45E3-ADF1-C5081435AD04}"/>
          </ac:graphicFrameMkLst>
        </pc:graphicFrameChg>
        <pc:graphicFrameChg chg="mod">
          <ac:chgData name="Gabriel Mendoza" userId="1db57bf0-472e-4f10-9c09-fbc986dd95a0" providerId="ADAL" clId="{0ABCD035-4BB3-46AD-95CA-A6A56E5AA663}" dt="2021-07-14T19:35:36.912" v="72"/>
          <ac:graphicFrameMkLst>
            <pc:docMk/>
            <pc:sldMk cId="4238778942" sldId="273"/>
            <ac:graphicFrameMk id="11" creationId="{4792BCDE-17C2-4DCC-9F2B-2E6F93A94D8A}"/>
          </ac:graphicFrameMkLst>
        </pc:graphicFrameChg>
        <pc:graphicFrameChg chg="mod">
          <ac:chgData name="Gabriel Mendoza" userId="1db57bf0-472e-4f10-9c09-fbc986dd95a0" providerId="ADAL" clId="{0ABCD035-4BB3-46AD-95CA-A6A56E5AA663}" dt="2021-07-14T19:35:38.831" v="73"/>
          <ac:graphicFrameMkLst>
            <pc:docMk/>
            <pc:sldMk cId="4238778942" sldId="273"/>
            <ac:graphicFrameMk id="12" creationId="{3747D4A3-4D14-48D4-A354-07A17FE90D45}"/>
          </ac:graphicFrameMkLst>
        </pc:graphicFrameChg>
      </pc:sldChg>
    </pc:docChg>
  </pc:docChgLst>
  <pc:docChgLst>
    <pc:chgData name="Karen Cramer" userId="6f45dc0a-8301-4568-85ab-e443a52a7875" providerId="ADAL" clId="{C1DA36AE-2BF5-AA4E-BF93-0317C3D4E90A}"/>
    <pc:docChg chg="modSld">
      <pc:chgData name="Karen Cramer" userId="6f45dc0a-8301-4568-85ab-e443a52a7875" providerId="ADAL" clId="{C1DA36AE-2BF5-AA4E-BF93-0317C3D4E90A}" dt="2022-06-10T19:36:16.449" v="7" actId="20577"/>
      <pc:docMkLst>
        <pc:docMk/>
      </pc:docMkLst>
      <pc:sldChg chg="modSp mod">
        <pc:chgData name="Karen Cramer" userId="6f45dc0a-8301-4568-85ab-e443a52a7875" providerId="ADAL" clId="{C1DA36AE-2BF5-AA4E-BF93-0317C3D4E90A}" dt="2022-06-10T19:34:34.745" v="1" actId="20577"/>
        <pc:sldMkLst>
          <pc:docMk/>
          <pc:sldMk cId="896249539" sldId="268"/>
        </pc:sldMkLst>
        <pc:graphicFrameChg chg="modGraphic">
          <ac:chgData name="Karen Cramer" userId="6f45dc0a-8301-4568-85ab-e443a52a7875" providerId="ADAL" clId="{C1DA36AE-2BF5-AA4E-BF93-0317C3D4E90A}" dt="2022-06-10T19:34:17.328" v="0" actId="20577"/>
          <ac:graphicFrameMkLst>
            <pc:docMk/>
            <pc:sldMk cId="896249539" sldId="268"/>
            <ac:graphicFrameMk id="6" creationId="{D24BB4C6-D05B-43EB-8A67-99C6C8972A78}"/>
          </ac:graphicFrameMkLst>
        </pc:graphicFrameChg>
        <pc:graphicFrameChg chg="modGraphic">
          <ac:chgData name="Karen Cramer" userId="6f45dc0a-8301-4568-85ab-e443a52a7875" providerId="ADAL" clId="{C1DA36AE-2BF5-AA4E-BF93-0317C3D4E90A}" dt="2022-06-10T19:34:34.745" v="1" actId="20577"/>
          <ac:graphicFrameMkLst>
            <pc:docMk/>
            <pc:sldMk cId="896249539" sldId="268"/>
            <ac:graphicFrameMk id="8" creationId="{F5539D37-B6D0-4BE1-B5CF-760DB94104B3}"/>
          </ac:graphicFrameMkLst>
        </pc:graphicFrameChg>
      </pc:sldChg>
      <pc:sldChg chg="modSp mod">
        <pc:chgData name="Karen Cramer" userId="6f45dc0a-8301-4568-85ab-e443a52a7875" providerId="ADAL" clId="{C1DA36AE-2BF5-AA4E-BF93-0317C3D4E90A}" dt="2022-06-10T19:36:16.449" v="7" actId="20577"/>
        <pc:sldMkLst>
          <pc:docMk/>
          <pc:sldMk cId="4238778942" sldId="273"/>
        </pc:sldMkLst>
        <pc:graphicFrameChg chg="modGraphic">
          <ac:chgData name="Karen Cramer" userId="6f45dc0a-8301-4568-85ab-e443a52a7875" providerId="ADAL" clId="{C1DA36AE-2BF5-AA4E-BF93-0317C3D4E90A}" dt="2022-06-10T19:36:06.020" v="2" actId="20577"/>
          <ac:graphicFrameMkLst>
            <pc:docMk/>
            <pc:sldMk cId="4238778942" sldId="273"/>
            <ac:graphicFrameMk id="6" creationId="{D24BB4C6-D05B-43EB-8A67-99C6C8972A78}"/>
          </ac:graphicFrameMkLst>
        </pc:graphicFrameChg>
        <pc:graphicFrameChg chg="modGraphic">
          <ac:chgData name="Karen Cramer" userId="6f45dc0a-8301-4568-85ab-e443a52a7875" providerId="ADAL" clId="{C1DA36AE-2BF5-AA4E-BF93-0317C3D4E90A}" dt="2022-06-10T19:36:07.831" v="3" actId="20577"/>
          <ac:graphicFrameMkLst>
            <pc:docMk/>
            <pc:sldMk cId="4238778942" sldId="273"/>
            <ac:graphicFrameMk id="8" creationId="{F5539D37-B6D0-4BE1-B5CF-760DB94104B3}"/>
          </ac:graphicFrameMkLst>
        </pc:graphicFrameChg>
        <pc:graphicFrameChg chg="modGraphic">
          <ac:chgData name="Karen Cramer" userId="6f45dc0a-8301-4568-85ab-e443a52a7875" providerId="ADAL" clId="{C1DA36AE-2BF5-AA4E-BF93-0317C3D4E90A}" dt="2022-06-10T19:36:10.172" v="4" actId="20577"/>
          <ac:graphicFrameMkLst>
            <pc:docMk/>
            <pc:sldMk cId="4238778942" sldId="273"/>
            <ac:graphicFrameMk id="9" creationId="{48325F10-FAB1-496F-B2B7-FCBD34B54423}"/>
          </ac:graphicFrameMkLst>
        </pc:graphicFrameChg>
        <pc:graphicFrameChg chg="modGraphic">
          <ac:chgData name="Karen Cramer" userId="6f45dc0a-8301-4568-85ab-e443a52a7875" providerId="ADAL" clId="{C1DA36AE-2BF5-AA4E-BF93-0317C3D4E90A}" dt="2022-06-10T19:36:16.449" v="7" actId="20577"/>
          <ac:graphicFrameMkLst>
            <pc:docMk/>
            <pc:sldMk cId="4238778942" sldId="273"/>
            <ac:graphicFrameMk id="10" creationId="{45BA6E88-D9B3-45E3-ADF1-C5081435AD04}"/>
          </ac:graphicFrameMkLst>
        </pc:graphicFrameChg>
        <pc:graphicFrameChg chg="modGraphic">
          <ac:chgData name="Karen Cramer" userId="6f45dc0a-8301-4568-85ab-e443a52a7875" providerId="ADAL" clId="{C1DA36AE-2BF5-AA4E-BF93-0317C3D4E90A}" dt="2022-06-10T19:36:14.654" v="6" actId="20577"/>
          <ac:graphicFrameMkLst>
            <pc:docMk/>
            <pc:sldMk cId="4238778942" sldId="273"/>
            <ac:graphicFrameMk id="11" creationId="{4792BCDE-17C2-4DCC-9F2B-2E6F93A94D8A}"/>
          </ac:graphicFrameMkLst>
        </pc:graphicFrameChg>
        <pc:graphicFrameChg chg="modGraphic">
          <ac:chgData name="Karen Cramer" userId="6f45dc0a-8301-4568-85ab-e443a52a7875" providerId="ADAL" clId="{C1DA36AE-2BF5-AA4E-BF93-0317C3D4E90A}" dt="2022-06-10T19:36:12.851" v="5" actId="20577"/>
          <ac:graphicFrameMkLst>
            <pc:docMk/>
            <pc:sldMk cId="4238778942" sldId="273"/>
            <ac:graphicFrameMk id="12" creationId="{3747D4A3-4D14-48D4-A354-07A17FE90D45}"/>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1292630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3</a:t>
            </a:fld>
            <a:endParaRPr lang="en-US"/>
          </a:p>
        </p:txBody>
      </p:sp>
    </p:spTree>
    <p:extLst>
      <p:ext uri="{BB962C8B-B14F-4D97-AF65-F5344CB8AC3E}">
        <p14:creationId xmlns:p14="http://schemas.microsoft.com/office/powerpoint/2010/main" val="1848257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2/3/2025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2/3/2025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2/3/2025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2/3/2025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pic>
        <p:nvPicPr>
          <p:cNvPr id="20" name="Google Shape;20;p6"/>
          <p:cNvPicPr preferRelativeResize="0"/>
          <p:nvPr/>
        </p:nvPicPr>
        <p:blipFill rotWithShape="1">
          <a:blip r:embed="rId2">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793115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62251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1134801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 name="Google Shape;34;p9"/>
          <p:cNvPicPr preferRelativeResize="0"/>
          <p:nvPr/>
        </p:nvPicPr>
        <p:blipFill rotWithShape="1">
          <a:blip r:embed="rId2">
            <a:alphaModFix/>
          </a:blip>
          <a:srcRect t="10652"/>
          <a:stretch/>
        </p:blipFill>
        <p:spPr>
          <a:xfrm>
            <a:off x="0" y="0"/>
            <a:ext cx="2144110" cy="1061284"/>
          </a:xfrm>
          <a:prstGeom prst="rect">
            <a:avLst/>
          </a:prstGeom>
          <a:noFill/>
          <a:ln>
            <a:noFill/>
          </a:ln>
        </p:spPr>
      </p:pic>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4213349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0101453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9759428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85677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9534361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7028793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6005904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892022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528901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 name="Google Shape;20;p6">
            <a:extLst>
              <a:ext uri="{FF2B5EF4-FFF2-40B4-BE49-F238E27FC236}">
                <a16:creationId xmlns:a16="http://schemas.microsoft.com/office/drawing/2014/main" id="{AC013EE7-FE64-694F-8821-B4BB0D5423E0}"/>
              </a:ext>
            </a:extLst>
          </p:cNvPr>
          <p:cNvPicPr preferRelativeResize="0"/>
          <p:nvPr userDrawn="1"/>
        </p:nvPicPr>
        <p:blipFill rotWithShape="1">
          <a:blip r:embed="rId2" cstate="print">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2/3/2025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2/3/2025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2/3/2025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2/3/2025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2/3/2025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2/3/2025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2/3/2025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296528080"/>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hyperlink" Target="https://praxie.com/" TargetMode="External"/><Relationship Id="rId7" Type="http://schemas.openxmlformats.org/officeDocument/2006/relationships/image" Target="../media/image9.svg"/><Relationship Id="rId12"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hyperlink" Target="https://praxie.com/" TargetMode="External"/><Relationship Id="rId7" Type="http://schemas.openxmlformats.org/officeDocument/2006/relationships/image" Target="../media/image9.svg"/><Relationship Id="rId12"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Six Thinking &amp; Listening Hats</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dirty="0">
                <a:solidFill>
                  <a:schemeClr val="tx1">
                    <a:lumMod val="50000"/>
                    <a:lumOff val="50000"/>
                  </a:schemeClr>
                </a:solidFill>
                <a:latin typeface="+mn-lt"/>
              </a:rPr>
              <a:t>Six Thinking Hats (also known as Listening Hats) is a strategic tool that can be used while generating ideas for a new product or service. This tool is especially useful because it forces individuals on the innovation team to consider options from a completely different perspective from which they normally would. Additionally, in a group setting, the Listening Hats tool allows every member of the team to view each option from many different perspectives at the same time. Each hat represents a different way of looking at the same idea.</a:t>
            </a:r>
          </a:p>
          <a:p>
            <a:pPr marL="0" indent="0" fontAlgn="base">
              <a:buNone/>
            </a:pPr>
            <a:br>
              <a:rPr lang="en-IN" dirty="0">
                <a:solidFill>
                  <a:schemeClr val="tx1">
                    <a:lumMod val="50000"/>
                    <a:lumOff val="50000"/>
                  </a:schemeClr>
                </a:solidFill>
                <a:latin typeface="+mn-lt"/>
              </a:rPr>
            </a:br>
            <a:r>
              <a:rPr lang="en-IN" dirty="0">
                <a:solidFill>
                  <a:schemeClr val="tx1">
                    <a:lumMod val="50000"/>
                    <a:lumOff val="50000"/>
                  </a:schemeClr>
                </a:solidFill>
                <a:latin typeface="+mn-lt"/>
              </a:rPr>
              <a:t>Using the Thinking Hats model will ultimately help your team come up with a carefully thought out, well-rounded idea that avoids potential pitfalls later such as a lack of support from organizational members, an absence of a back-up plan or an idea devoid of creativity. Listening Hats is best used during meetings, though it can be a solitary activity.</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Six Thinking &amp; Listening Hats</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graphicFrame>
        <p:nvGraphicFramePr>
          <p:cNvPr id="6" name="Table 5">
            <a:extLst>
              <a:ext uri="{FF2B5EF4-FFF2-40B4-BE49-F238E27FC236}">
                <a16:creationId xmlns:a16="http://schemas.microsoft.com/office/drawing/2014/main" id="{D24BB4C6-D05B-43EB-8A67-99C6C8972A78}"/>
              </a:ext>
            </a:extLst>
          </p:cNvPr>
          <p:cNvGraphicFramePr>
            <a:graphicFrameLocks noGrp="1"/>
          </p:cNvGraphicFramePr>
          <p:nvPr>
            <p:extLst>
              <p:ext uri="{D42A27DB-BD31-4B8C-83A1-F6EECF244321}">
                <p14:modId xmlns:p14="http://schemas.microsoft.com/office/powerpoint/2010/main" val="4008898584"/>
              </p:ext>
            </p:extLst>
          </p:nvPr>
        </p:nvGraphicFramePr>
        <p:xfrm>
          <a:off x="546974" y="1573152"/>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tx1"/>
                          </a:solidFill>
                          <a:effectLst/>
                          <a:latin typeface="+mn-lt"/>
                        </a:rPr>
                        <a:t>White Hat</a:t>
                      </a:r>
                    </a:p>
                    <a:p>
                      <a:pPr algn="ctr" fontAlgn="ctr"/>
                      <a:r>
                        <a:rPr lang="en-US" sz="1100" b="1" i="0" u="none" strike="noStrike" dirty="0">
                          <a:solidFill>
                            <a:srgbClr val="000000"/>
                          </a:solidFill>
                          <a:effectLst/>
                          <a:latin typeface="Calibri" panose="020F0502020204030204" pitchFamily="34" charset="0"/>
                        </a:rPr>
                        <a:t>What do we know? What does this tell us?</a:t>
                      </a:r>
                      <a:endParaRPr lang="en-US" sz="1100" b="1" i="0" u="none" strike="noStrike" dirty="0">
                        <a:solidFill>
                          <a:schemeClr val="tx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8215963"/>
                  </a:ext>
                </a:extLst>
              </a:tr>
              <a:tr h="1869060">
                <a:tc>
                  <a:txBody>
                    <a:bodyPr/>
                    <a:lstStyle/>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dirty="0">
                          <a:solidFill>
                            <a:schemeClr val="tx1">
                              <a:lumMod val="65000"/>
                              <a:lumOff val="35000"/>
                            </a:schemeClr>
                          </a:solidFill>
                          <a:effectLst/>
                          <a:latin typeface="+mn-lt"/>
                        </a:rPr>
                        <a:t>This hat requires the team to concentrate its effort on gathering the information currently available about prior products and services. With this information, consider what can be improved upon, changed or learned. Establish ways to fill the gaps in existing products or services</a:t>
                      </a:r>
                    </a:p>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endParaRPr lang="en-US" sz="1200" b="0" i="0" u="none" strike="noStrike" dirty="0">
                        <a:solidFill>
                          <a:schemeClr val="tx1">
                            <a:lumMod val="65000"/>
                            <a:lumOff val="35000"/>
                          </a:schemeClr>
                        </a:solidFill>
                        <a:effectLst/>
                        <a:latin typeface="+mn-lt"/>
                      </a:endParaRPr>
                    </a:p>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endParaRPr lang="en-US" sz="1200" b="0" i="0" u="none" strike="noStrike" dirty="0">
                        <a:solidFill>
                          <a:schemeClr val="tx1">
                            <a:lumMod val="65000"/>
                            <a:lumOff val="35000"/>
                          </a:schemeClr>
                        </a:solidFill>
                        <a:effectLst/>
                        <a:latin typeface="+mn-lt"/>
                      </a:endParaRPr>
                    </a:p>
                  </a:txBody>
                  <a:tcPr marT="7966"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8" name="Table 7">
            <a:extLst>
              <a:ext uri="{FF2B5EF4-FFF2-40B4-BE49-F238E27FC236}">
                <a16:creationId xmlns:a16="http://schemas.microsoft.com/office/drawing/2014/main" id="{F5539D37-B6D0-4BE1-B5CF-760DB94104B3}"/>
              </a:ext>
            </a:extLst>
          </p:cNvPr>
          <p:cNvGraphicFramePr>
            <a:graphicFrameLocks noGrp="1"/>
          </p:cNvGraphicFramePr>
          <p:nvPr>
            <p:extLst>
              <p:ext uri="{D42A27DB-BD31-4B8C-83A1-F6EECF244321}">
                <p14:modId xmlns:p14="http://schemas.microsoft.com/office/powerpoint/2010/main" val="1115365379"/>
              </p:ext>
            </p:extLst>
          </p:nvPr>
        </p:nvGraphicFramePr>
        <p:xfrm>
          <a:off x="4281474" y="1573152"/>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bg1"/>
                          </a:solidFill>
                          <a:effectLst/>
                          <a:latin typeface="+mn-lt"/>
                        </a:rPr>
                        <a:t>Red Hat</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1" i="0" u="none" strike="noStrike" dirty="0">
                          <a:solidFill>
                            <a:schemeClr val="bg1"/>
                          </a:solidFill>
                          <a:effectLst/>
                          <a:latin typeface="Calibri" panose="020F0502020204030204" pitchFamily="34" charset="0"/>
                        </a:rPr>
                        <a:t>How does this make us feel? How does the customer feel?</a:t>
                      </a:r>
                      <a:endParaRPr lang="en-US" sz="1600" b="1" i="0" u="none" strike="noStrike" dirty="0">
                        <a:solidFill>
                          <a:schemeClr val="bg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rgbClr val="EA8282"/>
                    </a:solidFill>
                  </a:tcPr>
                </a:tc>
                <a:extLst>
                  <a:ext uri="{0D108BD9-81ED-4DB2-BD59-A6C34878D82A}">
                    <a16:rowId xmlns:a16="http://schemas.microsoft.com/office/drawing/2014/main" val="978215963"/>
                  </a:ext>
                </a:extLst>
              </a:tr>
              <a:tr h="1869060">
                <a:tc>
                  <a:txBody>
                    <a:bodyPr/>
                    <a:lstStyle/>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dirty="0">
                          <a:solidFill>
                            <a:schemeClr val="tx1">
                              <a:lumMod val="65000"/>
                              <a:lumOff val="35000"/>
                            </a:schemeClr>
                          </a:solidFill>
                          <a:effectLst/>
                          <a:latin typeface="+mn-lt"/>
                        </a:rPr>
                        <a:t>This hat allows your team to use their gut-sense or intuition regarding the developing idea. Additionally, consider the emotional reactions of customers to your product or service, specifically thinking about how they would react to the product without knowing the reasoning and planning behind it. List the ways in which your customer might react emotionally to your new idea, concept or product</a:t>
                      </a:r>
                      <a:r>
                        <a:rPr lang="en-US" sz="1200" b="0" i="0" u="none" strike="noStrike" dirty="0">
                          <a:solidFill>
                            <a:schemeClr val="tx1">
                              <a:lumMod val="50000"/>
                              <a:lumOff val="50000"/>
                            </a:schemeClr>
                          </a:solidFill>
                          <a:effectLst/>
                          <a:latin typeface="+mn-lt"/>
                        </a:rPr>
                        <a:t>.</a:t>
                      </a:r>
                    </a:p>
                  </a:txBody>
                  <a:tcPr marT="7966"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9" name="Table 8">
            <a:extLst>
              <a:ext uri="{FF2B5EF4-FFF2-40B4-BE49-F238E27FC236}">
                <a16:creationId xmlns:a16="http://schemas.microsoft.com/office/drawing/2014/main" id="{48325F10-FAB1-496F-B2B7-FCBD34B54423}"/>
              </a:ext>
            </a:extLst>
          </p:cNvPr>
          <p:cNvGraphicFramePr>
            <a:graphicFrameLocks noGrp="1"/>
          </p:cNvGraphicFramePr>
          <p:nvPr>
            <p:extLst>
              <p:ext uri="{D42A27DB-BD31-4B8C-83A1-F6EECF244321}">
                <p14:modId xmlns:p14="http://schemas.microsoft.com/office/powerpoint/2010/main" val="2722245432"/>
              </p:ext>
            </p:extLst>
          </p:nvPr>
        </p:nvGraphicFramePr>
        <p:xfrm>
          <a:off x="8015974" y="1573152"/>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bg1"/>
                          </a:solidFill>
                          <a:effectLst/>
                          <a:latin typeface="+mn-lt"/>
                        </a:rPr>
                        <a:t>Black Hat</a:t>
                      </a:r>
                    </a:p>
                    <a:p>
                      <a:pPr algn="ctr" fontAlgn="ctr"/>
                      <a:r>
                        <a:rPr lang="en-US" sz="1100" b="1" i="0" u="none" strike="noStrike" dirty="0">
                          <a:solidFill>
                            <a:schemeClr val="bg1"/>
                          </a:solidFill>
                          <a:effectLst/>
                          <a:latin typeface="Calibri" panose="020F0502020204030204" pitchFamily="34" charset="0"/>
                        </a:rPr>
                        <a:t>What could go wrong? What doesn’t work?</a:t>
                      </a:r>
                      <a:endParaRPr lang="en-US" sz="1100" b="1" i="0" u="none" strike="noStrike" dirty="0">
                        <a:solidFill>
                          <a:schemeClr val="bg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978215963"/>
                  </a:ext>
                </a:extLst>
              </a:tr>
              <a:tr h="1869060">
                <a:tc>
                  <a:txBody>
                    <a:bodyPr/>
                    <a:lstStyle/>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dirty="0">
                          <a:solidFill>
                            <a:schemeClr val="tx1">
                              <a:lumMod val="65000"/>
                              <a:lumOff val="35000"/>
                            </a:schemeClr>
                          </a:solidFill>
                          <a:effectLst/>
                          <a:latin typeface="+mn-lt"/>
                        </a:rPr>
                        <a:t>This hat forces your team to think about the negative ramifications of the product or service. Spend time thinking about the product with this perspective because it will allow the team to identify the substandard features of the product and eliminate, change or create backup plans for them before they become problematic on the market. List the real or possible negative ramifications of your new idea, concept or product.</a:t>
                      </a:r>
                      <a:endParaRPr lang="en-US" sz="1200" b="0" i="0" u="none" strike="noStrike" dirty="0">
                        <a:solidFill>
                          <a:srgbClr val="000000"/>
                        </a:solidFill>
                        <a:effectLst/>
                        <a:latin typeface="+mn-lt"/>
                      </a:endParaRPr>
                    </a:p>
                  </a:txBody>
                  <a:tcPr marT="7966"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10" name="Table 9">
            <a:extLst>
              <a:ext uri="{FF2B5EF4-FFF2-40B4-BE49-F238E27FC236}">
                <a16:creationId xmlns:a16="http://schemas.microsoft.com/office/drawing/2014/main" id="{45BA6E88-D9B3-45E3-ADF1-C5081435AD04}"/>
              </a:ext>
            </a:extLst>
          </p:cNvPr>
          <p:cNvGraphicFramePr>
            <a:graphicFrameLocks noGrp="1"/>
          </p:cNvGraphicFramePr>
          <p:nvPr>
            <p:extLst>
              <p:ext uri="{D42A27DB-BD31-4B8C-83A1-F6EECF244321}">
                <p14:modId xmlns:p14="http://schemas.microsoft.com/office/powerpoint/2010/main" val="2827439306"/>
              </p:ext>
            </p:extLst>
          </p:nvPr>
        </p:nvGraphicFramePr>
        <p:xfrm>
          <a:off x="546974" y="4023355"/>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tx1"/>
                          </a:solidFill>
                          <a:effectLst/>
                          <a:latin typeface="+mn-lt"/>
                        </a:rPr>
                        <a:t>Blue Hat</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1" i="0" u="none" strike="noStrike" dirty="0">
                          <a:solidFill>
                            <a:srgbClr val="000000"/>
                          </a:solidFill>
                          <a:effectLst/>
                          <a:latin typeface="Calibri" panose="020F0502020204030204" pitchFamily="34" charset="0"/>
                        </a:rPr>
                        <a:t>How do we approach this? What are the ground rules?</a:t>
                      </a:r>
                      <a:endParaRPr lang="en-US" sz="1600" b="1" i="0" u="none" strike="noStrike" dirty="0">
                        <a:solidFill>
                          <a:srgbClr val="000000"/>
                        </a:solidFill>
                        <a:effectLst/>
                        <a:latin typeface="+mn-lt"/>
                      </a:endParaRPr>
                    </a:p>
                  </a:txBody>
                  <a:tcPr marL="7966" marR="7966"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78215963"/>
                  </a:ext>
                </a:extLst>
              </a:tr>
              <a:tr h="1869060">
                <a:tc>
                  <a:txBody>
                    <a:bodyPr/>
                    <a:lstStyle/>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dirty="0">
                          <a:solidFill>
                            <a:schemeClr val="tx1">
                              <a:lumMod val="65000"/>
                              <a:lumOff val="35000"/>
                            </a:schemeClr>
                          </a:solidFill>
                          <a:effectLst/>
                          <a:latin typeface="+mn-lt"/>
                        </a:rPr>
                        <a:t>This is the hat worn by the head of the innovation team. In particular, the individual who wears this hat is held responsible for directing the line of thinking to whatever color is needed at the time (i.e., black, green, etc.) and defines the ground rules for the team to evaluate the idea using this technique.</a:t>
                      </a:r>
                    </a:p>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endParaRPr lang="en-US" sz="1200" b="0" i="0" u="none" strike="noStrike" dirty="0">
                        <a:solidFill>
                          <a:schemeClr val="tx1">
                            <a:lumMod val="65000"/>
                            <a:lumOff val="35000"/>
                          </a:schemeClr>
                        </a:solidFill>
                        <a:effectLst/>
                        <a:latin typeface="+mn-lt"/>
                      </a:endParaRPr>
                    </a:p>
                  </a:txBody>
                  <a:tcPr marL="7966" marR="7966" marT="7966"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11" name="Table 10">
            <a:extLst>
              <a:ext uri="{FF2B5EF4-FFF2-40B4-BE49-F238E27FC236}">
                <a16:creationId xmlns:a16="http://schemas.microsoft.com/office/drawing/2014/main" id="{4792BCDE-17C2-4DCC-9F2B-2E6F93A94D8A}"/>
              </a:ext>
            </a:extLst>
          </p:cNvPr>
          <p:cNvGraphicFramePr>
            <a:graphicFrameLocks noGrp="1"/>
          </p:cNvGraphicFramePr>
          <p:nvPr>
            <p:extLst>
              <p:ext uri="{D42A27DB-BD31-4B8C-83A1-F6EECF244321}">
                <p14:modId xmlns:p14="http://schemas.microsoft.com/office/powerpoint/2010/main" val="915237609"/>
              </p:ext>
            </p:extLst>
          </p:nvPr>
        </p:nvGraphicFramePr>
        <p:xfrm>
          <a:off x="4281474" y="4023355"/>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tx1"/>
                          </a:solidFill>
                          <a:effectLst/>
                          <a:latin typeface="+mn-lt"/>
                        </a:rPr>
                        <a:t>Green Hat</a:t>
                      </a:r>
                    </a:p>
                    <a:p>
                      <a:pPr algn="ctr" fontAlgn="ctr"/>
                      <a:r>
                        <a:rPr lang="en-US" sz="1100" b="1" i="0" u="none" strike="noStrike" dirty="0">
                          <a:solidFill>
                            <a:srgbClr val="000000"/>
                          </a:solidFill>
                          <a:effectLst/>
                          <a:latin typeface="Calibri" panose="020F0502020204030204" pitchFamily="34" charset="0"/>
                        </a:rPr>
                        <a:t>How can we innovate? What are some alternatives?</a:t>
                      </a:r>
                      <a:endParaRPr lang="en-US" sz="1100" b="1" i="0" u="none" strike="noStrike" dirty="0">
                        <a:solidFill>
                          <a:schemeClr val="tx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rgbClr val="E2EFDA"/>
                    </a:solidFill>
                  </a:tcPr>
                </a:tc>
                <a:extLst>
                  <a:ext uri="{0D108BD9-81ED-4DB2-BD59-A6C34878D82A}">
                    <a16:rowId xmlns:a16="http://schemas.microsoft.com/office/drawing/2014/main" val="978215963"/>
                  </a:ext>
                </a:extLst>
              </a:tr>
              <a:tr h="1869060">
                <a:tc>
                  <a:txBody>
                    <a:bodyPr/>
                    <a:lstStyle/>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dirty="0">
                          <a:solidFill>
                            <a:schemeClr val="tx1">
                              <a:lumMod val="65000"/>
                              <a:lumOff val="35000"/>
                            </a:schemeClr>
                          </a:solidFill>
                          <a:effectLst/>
                          <a:latin typeface="+mn-lt"/>
                        </a:rPr>
                        <a:t>This hat allows your team to creatively think about the developing product or service. Specifically, your team can think about solutions to potential problems in a freeform manner; team members should not pass judgment on each other’s ideas. List creative, out-of-the-box ideas.</a:t>
                      </a:r>
                    </a:p>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endParaRPr lang="en-US" sz="1200" b="0" i="0" u="none" strike="noStrike" dirty="0">
                        <a:solidFill>
                          <a:schemeClr val="tx1">
                            <a:lumMod val="65000"/>
                            <a:lumOff val="35000"/>
                          </a:schemeClr>
                        </a:solidFill>
                        <a:effectLst/>
                        <a:latin typeface="+mn-lt"/>
                      </a:endParaRPr>
                    </a:p>
                  </a:txBody>
                  <a:tcPr marT="7966"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12" name="Table 11">
            <a:extLst>
              <a:ext uri="{FF2B5EF4-FFF2-40B4-BE49-F238E27FC236}">
                <a16:creationId xmlns:a16="http://schemas.microsoft.com/office/drawing/2014/main" id="{3747D4A3-4D14-48D4-A354-07A17FE90D45}"/>
              </a:ext>
            </a:extLst>
          </p:cNvPr>
          <p:cNvGraphicFramePr>
            <a:graphicFrameLocks noGrp="1"/>
          </p:cNvGraphicFramePr>
          <p:nvPr>
            <p:extLst>
              <p:ext uri="{D42A27DB-BD31-4B8C-83A1-F6EECF244321}">
                <p14:modId xmlns:p14="http://schemas.microsoft.com/office/powerpoint/2010/main" val="1359758875"/>
              </p:ext>
            </p:extLst>
          </p:nvPr>
        </p:nvGraphicFramePr>
        <p:xfrm>
          <a:off x="8015974" y="4023355"/>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tx1"/>
                          </a:solidFill>
                          <a:effectLst/>
                          <a:latin typeface="+mn-lt"/>
                        </a:rPr>
                        <a:t>Yellow Hat</a:t>
                      </a:r>
                    </a:p>
                    <a:p>
                      <a:pPr algn="ctr" fontAlgn="ctr"/>
                      <a:r>
                        <a:rPr lang="en-US" sz="1100" b="1" i="0" u="none" strike="noStrike" dirty="0">
                          <a:solidFill>
                            <a:srgbClr val="000000"/>
                          </a:solidFill>
                          <a:effectLst/>
                          <a:latin typeface="Calibri" panose="020F0502020204030204" pitchFamily="34" charset="0"/>
                        </a:rPr>
                        <a:t>What works? What are the benefits?</a:t>
                      </a:r>
                      <a:endParaRPr lang="en-US" sz="1100" b="1" i="0" u="none" strike="noStrike" dirty="0">
                        <a:solidFill>
                          <a:schemeClr val="tx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rgbClr val="FFF2CC"/>
                    </a:solidFill>
                  </a:tcPr>
                </a:tc>
                <a:extLst>
                  <a:ext uri="{0D108BD9-81ED-4DB2-BD59-A6C34878D82A}">
                    <a16:rowId xmlns:a16="http://schemas.microsoft.com/office/drawing/2014/main" val="978215963"/>
                  </a:ext>
                </a:extLst>
              </a:tr>
              <a:tr h="1869060">
                <a:tc>
                  <a:txBody>
                    <a:bodyPr/>
                    <a:lstStyle/>
                    <a:p>
                      <a:pPr marL="171450" marR="0" lvl="0" indent="-1714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dirty="0">
                          <a:solidFill>
                            <a:schemeClr val="tx1">
                              <a:lumMod val="65000"/>
                              <a:lumOff val="35000"/>
                            </a:schemeClr>
                          </a:solidFill>
                          <a:effectLst/>
                          <a:latin typeface="+mn-lt"/>
                        </a:rPr>
                        <a:t>This hat focuses on the advantageous aspects of the product or service being developed. In particular, think through the value added by the product as well as what benefits could be derived from it. This perspective will be especially helpful in keeping team morale high when the idea development process becomes grim. List benefits and value to the new idea, concept or product.</a:t>
                      </a:r>
                    </a:p>
                  </a:txBody>
                  <a:tcPr marT="7966"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pic>
        <p:nvPicPr>
          <p:cNvPr id="13" name="Graphic 22" descr="Baseball hat">
            <a:extLst>
              <a:ext uri="{FF2B5EF4-FFF2-40B4-BE49-F238E27FC236}">
                <a16:creationId xmlns:a16="http://schemas.microsoft.com/office/drawing/2014/main" id="{CB230BF1-E9E7-41B1-8F64-D465205FE664}"/>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887545" y="1322773"/>
            <a:ext cx="627776" cy="627776"/>
          </a:xfrm>
          <a:prstGeom prst="rect">
            <a:avLst/>
          </a:prstGeom>
        </p:spPr>
      </p:pic>
      <p:pic>
        <p:nvPicPr>
          <p:cNvPr id="14" name="Graphic 23" descr="Baseball hat">
            <a:extLst>
              <a:ext uri="{FF2B5EF4-FFF2-40B4-BE49-F238E27FC236}">
                <a16:creationId xmlns:a16="http://schemas.microsoft.com/office/drawing/2014/main" id="{AE6651B2-96A1-4743-A176-157E3F77A95C}"/>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153045" y="1322773"/>
            <a:ext cx="627776" cy="627776"/>
          </a:xfrm>
          <a:prstGeom prst="rect">
            <a:avLst/>
          </a:prstGeom>
        </p:spPr>
      </p:pic>
      <p:pic>
        <p:nvPicPr>
          <p:cNvPr id="15" name="Graphic 24" descr="Baseball hat">
            <a:extLst>
              <a:ext uri="{FF2B5EF4-FFF2-40B4-BE49-F238E27FC236}">
                <a16:creationId xmlns:a16="http://schemas.microsoft.com/office/drawing/2014/main" id="{7EE6EFE4-BA51-406F-8F0A-79263FEDEDAE}"/>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350663" y="1322773"/>
            <a:ext cx="627776" cy="627776"/>
          </a:xfrm>
          <a:prstGeom prst="rect">
            <a:avLst/>
          </a:prstGeom>
        </p:spPr>
      </p:pic>
      <p:pic>
        <p:nvPicPr>
          <p:cNvPr id="16" name="Graphic 25" descr="Baseball hat">
            <a:extLst>
              <a:ext uri="{FF2B5EF4-FFF2-40B4-BE49-F238E27FC236}">
                <a16:creationId xmlns:a16="http://schemas.microsoft.com/office/drawing/2014/main" id="{17376894-1AFE-4127-B508-E174B5D0F8FF}"/>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791802" y="3766805"/>
            <a:ext cx="627776" cy="627776"/>
          </a:xfrm>
          <a:prstGeom prst="rect">
            <a:avLst/>
          </a:prstGeom>
        </p:spPr>
      </p:pic>
      <p:pic>
        <p:nvPicPr>
          <p:cNvPr id="17" name="Graphic 26" descr="Baseball hat">
            <a:extLst>
              <a:ext uri="{FF2B5EF4-FFF2-40B4-BE49-F238E27FC236}">
                <a16:creationId xmlns:a16="http://schemas.microsoft.com/office/drawing/2014/main" id="{D1CEC8ED-D267-4BF0-A697-9729E01E3187}"/>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057302" y="3767966"/>
            <a:ext cx="627776" cy="627776"/>
          </a:xfrm>
          <a:prstGeom prst="rect">
            <a:avLst/>
          </a:prstGeom>
        </p:spPr>
      </p:pic>
      <p:pic>
        <p:nvPicPr>
          <p:cNvPr id="18" name="Graphic 27" descr="Baseball hat">
            <a:extLst>
              <a:ext uri="{FF2B5EF4-FFF2-40B4-BE49-F238E27FC236}">
                <a16:creationId xmlns:a16="http://schemas.microsoft.com/office/drawing/2014/main" id="{D8CDD349-200F-4E6E-A278-BCB9DC08B851}"/>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385727" y="3766805"/>
            <a:ext cx="627776" cy="627776"/>
          </a:xfrm>
          <a:prstGeom prst="rect">
            <a:avLst/>
          </a:prstGeom>
        </p:spPr>
      </p:pic>
      <p:sp>
        <p:nvSpPr>
          <p:cNvPr id="19" name="TextBox 18">
            <a:extLst>
              <a:ext uri="{FF2B5EF4-FFF2-40B4-BE49-F238E27FC236}">
                <a16:creationId xmlns:a16="http://schemas.microsoft.com/office/drawing/2014/main" id="{232D6276-FAC8-7844-83EC-C43D6C8CDD87}"/>
              </a:ext>
            </a:extLst>
          </p:cNvPr>
          <p:cNvSpPr txBox="1"/>
          <p:nvPr/>
        </p:nvSpPr>
        <p:spPr>
          <a:xfrm>
            <a:off x="546974" y="1001740"/>
            <a:ext cx="11098051" cy="276999"/>
          </a:xfrm>
          <a:prstGeom prst="rect">
            <a:avLst/>
          </a:prstGeom>
          <a:noFill/>
        </p:spPr>
        <p:txBody>
          <a:bodyPr wrap="square" rtlCol="0">
            <a:spAutoFit/>
          </a:bodyPr>
          <a:lstStyle/>
          <a:p>
            <a:pPr lvl="0">
              <a:defRPr/>
            </a:pPr>
            <a:r>
              <a:rPr lang="en-US" sz="1200" dirty="0">
                <a:solidFill>
                  <a:srgbClr val="000000">
                    <a:lumMod val="50000"/>
                    <a:lumOff val="50000"/>
                  </a:srgbClr>
                </a:solidFill>
                <a:latin typeface="Arial"/>
              </a:rPr>
              <a:t>Review the different Thinking Hats below. Then move to the next page and define your focus (a problem, challenge, or idea) and enter your thoughts for each hat.</a:t>
            </a:r>
          </a:p>
        </p:txBody>
      </p:sp>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Six Thinking &amp; Listening Hats</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graphicFrame>
        <p:nvGraphicFramePr>
          <p:cNvPr id="6" name="Table 5">
            <a:extLst>
              <a:ext uri="{FF2B5EF4-FFF2-40B4-BE49-F238E27FC236}">
                <a16:creationId xmlns:a16="http://schemas.microsoft.com/office/drawing/2014/main" id="{D24BB4C6-D05B-43EB-8A67-99C6C8972A78}"/>
              </a:ext>
            </a:extLst>
          </p:cNvPr>
          <p:cNvGraphicFramePr>
            <a:graphicFrameLocks noGrp="1"/>
          </p:cNvGraphicFramePr>
          <p:nvPr>
            <p:extLst>
              <p:ext uri="{D42A27DB-BD31-4B8C-83A1-F6EECF244321}">
                <p14:modId xmlns:p14="http://schemas.microsoft.com/office/powerpoint/2010/main" val="1905981459"/>
              </p:ext>
            </p:extLst>
          </p:nvPr>
        </p:nvGraphicFramePr>
        <p:xfrm>
          <a:off x="546974" y="1573152"/>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tx1"/>
                          </a:solidFill>
                          <a:effectLst/>
                          <a:latin typeface="+mn-lt"/>
                        </a:rPr>
                        <a:t>White Hat</a:t>
                      </a:r>
                    </a:p>
                    <a:p>
                      <a:pPr algn="ctr" fontAlgn="ctr"/>
                      <a:r>
                        <a:rPr lang="en-US" sz="1100" b="1" i="0" u="none" strike="noStrike" dirty="0">
                          <a:solidFill>
                            <a:srgbClr val="000000"/>
                          </a:solidFill>
                          <a:effectLst/>
                          <a:latin typeface="Calibri" panose="020F0502020204030204" pitchFamily="34" charset="0"/>
                        </a:rPr>
                        <a:t>What do we know? What does this tell us?</a:t>
                      </a:r>
                      <a:endParaRPr lang="en-US" sz="1100" b="1" i="0" u="none" strike="noStrike" dirty="0">
                        <a:solidFill>
                          <a:schemeClr val="tx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8215963"/>
                  </a:ext>
                </a:extLst>
              </a:tr>
              <a:tr h="1869060">
                <a:tc>
                  <a:txBody>
                    <a:bodyPr/>
                    <a:lstStyle/>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This text can be edited to add new ideas</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8" name="Table 7">
            <a:extLst>
              <a:ext uri="{FF2B5EF4-FFF2-40B4-BE49-F238E27FC236}">
                <a16:creationId xmlns:a16="http://schemas.microsoft.com/office/drawing/2014/main" id="{F5539D37-B6D0-4BE1-B5CF-760DB94104B3}"/>
              </a:ext>
            </a:extLst>
          </p:cNvPr>
          <p:cNvGraphicFramePr>
            <a:graphicFrameLocks noGrp="1"/>
          </p:cNvGraphicFramePr>
          <p:nvPr>
            <p:extLst>
              <p:ext uri="{D42A27DB-BD31-4B8C-83A1-F6EECF244321}">
                <p14:modId xmlns:p14="http://schemas.microsoft.com/office/powerpoint/2010/main" val="3214434533"/>
              </p:ext>
            </p:extLst>
          </p:nvPr>
        </p:nvGraphicFramePr>
        <p:xfrm>
          <a:off x="4281474" y="1573152"/>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bg1"/>
                          </a:solidFill>
                          <a:effectLst/>
                          <a:latin typeface="+mn-lt"/>
                        </a:rPr>
                        <a:t>Red Hat</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1" i="0" u="none" strike="noStrike" dirty="0">
                          <a:solidFill>
                            <a:schemeClr val="bg1"/>
                          </a:solidFill>
                          <a:effectLst/>
                          <a:latin typeface="Calibri" panose="020F0502020204030204" pitchFamily="34" charset="0"/>
                        </a:rPr>
                        <a:t>How does this make us feel? How does the customer feel?</a:t>
                      </a:r>
                      <a:endParaRPr lang="en-US" sz="1600" b="1" i="0" u="none" strike="noStrike" dirty="0">
                        <a:solidFill>
                          <a:schemeClr val="bg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rgbClr val="EA8282"/>
                    </a:solidFill>
                  </a:tcPr>
                </a:tc>
                <a:extLst>
                  <a:ext uri="{0D108BD9-81ED-4DB2-BD59-A6C34878D82A}">
                    <a16:rowId xmlns:a16="http://schemas.microsoft.com/office/drawing/2014/main" val="978215963"/>
                  </a:ext>
                </a:extLst>
              </a:tr>
              <a:tr h="1869060">
                <a:tc>
                  <a:txBody>
                    <a:bodyPr/>
                    <a:lstStyle/>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This text can be edited to add new ideas</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9" name="Table 8">
            <a:extLst>
              <a:ext uri="{FF2B5EF4-FFF2-40B4-BE49-F238E27FC236}">
                <a16:creationId xmlns:a16="http://schemas.microsoft.com/office/drawing/2014/main" id="{48325F10-FAB1-496F-B2B7-FCBD34B54423}"/>
              </a:ext>
            </a:extLst>
          </p:cNvPr>
          <p:cNvGraphicFramePr>
            <a:graphicFrameLocks noGrp="1"/>
          </p:cNvGraphicFramePr>
          <p:nvPr>
            <p:extLst>
              <p:ext uri="{D42A27DB-BD31-4B8C-83A1-F6EECF244321}">
                <p14:modId xmlns:p14="http://schemas.microsoft.com/office/powerpoint/2010/main" val="3388974663"/>
              </p:ext>
            </p:extLst>
          </p:nvPr>
        </p:nvGraphicFramePr>
        <p:xfrm>
          <a:off x="8015974" y="1573152"/>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bg1"/>
                          </a:solidFill>
                          <a:effectLst/>
                          <a:latin typeface="+mn-lt"/>
                        </a:rPr>
                        <a:t>Black Hat</a:t>
                      </a:r>
                    </a:p>
                    <a:p>
                      <a:pPr algn="ctr" fontAlgn="ctr"/>
                      <a:r>
                        <a:rPr lang="en-US" sz="1100" b="1" i="0" u="none" strike="noStrike" dirty="0">
                          <a:solidFill>
                            <a:schemeClr val="bg1"/>
                          </a:solidFill>
                          <a:effectLst/>
                          <a:latin typeface="Calibri" panose="020F0502020204030204" pitchFamily="34" charset="0"/>
                        </a:rPr>
                        <a:t>What could go wrong? What doesn’t work?</a:t>
                      </a:r>
                      <a:endParaRPr lang="en-US" sz="1100" b="1" i="0" u="none" strike="noStrike" dirty="0">
                        <a:solidFill>
                          <a:schemeClr val="bg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978215963"/>
                  </a:ext>
                </a:extLst>
              </a:tr>
              <a:tr h="1869060">
                <a:tc>
                  <a:txBody>
                    <a:bodyPr/>
                    <a:lstStyle/>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This text can be edited to add new ideas</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10" name="Table 9">
            <a:extLst>
              <a:ext uri="{FF2B5EF4-FFF2-40B4-BE49-F238E27FC236}">
                <a16:creationId xmlns:a16="http://schemas.microsoft.com/office/drawing/2014/main" id="{45BA6E88-D9B3-45E3-ADF1-C5081435AD04}"/>
              </a:ext>
            </a:extLst>
          </p:cNvPr>
          <p:cNvGraphicFramePr>
            <a:graphicFrameLocks noGrp="1"/>
          </p:cNvGraphicFramePr>
          <p:nvPr>
            <p:extLst>
              <p:ext uri="{D42A27DB-BD31-4B8C-83A1-F6EECF244321}">
                <p14:modId xmlns:p14="http://schemas.microsoft.com/office/powerpoint/2010/main" val="590798030"/>
              </p:ext>
            </p:extLst>
          </p:nvPr>
        </p:nvGraphicFramePr>
        <p:xfrm>
          <a:off x="546974" y="4023355"/>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tx1"/>
                          </a:solidFill>
                          <a:effectLst/>
                          <a:latin typeface="+mn-lt"/>
                        </a:rPr>
                        <a:t>Blue Hat</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1" i="0" u="none" strike="noStrike" dirty="0">
                          <a:solidFill>
                            <a:srgbClr val="000000"/>
                          </a:solidFill>
                          <a:effectLst/>
                          <a:latin typeface="Calibri" panose="020F0502020204030204" pitchFamily="34" charset="0"/>
                        </a:rPr>
                        <a:t>How do we approach this? What are the ground rules?</a:t>
                      </a:r>
                      <a:endParaRPr lang="en-US" sz="1600" b="1" i="0" u="none" strike="noStrike" dirty="0">
                        <a:solidFill>
                          <a:srgbClr val="000000"/>
                        </a:solidFill>
                        <a:effectLst/>
                        <a:latin typeface="+mn-lt"/>
                      </a:endParaRPr>
                    </a:p>
                  </a:txBody>
                  <a:tcPr marL="7966" marR="7966"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78215963"/>
                  </a:ext>
                </a:extLst>
              </a:tr>
              <a:tr h="1869060">
                <a:tc>
                  <a:txBody>
                    <a:bodyPr/>
                    <a:lstStyle/>
                    <a:p>
                      <a:pPr marL="119063" indent="-119063" algn="l" fontAlgn="b">
                        <a:buFont typeface="Arial" panose="020B0604020202020204" pitchFamily="34" charset="0"/>
                        <a:buChar char="•"/>
                      </a:pPr>
                      <a:r>
                        <a:rPr lang="en-US" sz="1200" b="0" i="0" u="none" strike="noStrike" dirty="0">
                          <a:solidFill>
                            <a:srgbClr val="000000"/>
                          </a:solidFill>
                          <a:effectLst/>
                          <a:latin typeface="+mn-lt"/>
                        </a:rPr>
                        <a:t> </a:t>
                      </a:r>
                      <a:r>
                        <a:rPr lang="en-US" sz="1200" b="0" i="0" u="none" strike="noStrike" dirty="0">
                          <a:solidFill>
                            <a:schemeClr val="tx1">
                              <a:lumMod val="65000"/>
                              <a:lumOff val="35000"/>
                            </a:schemeClr>
                          </a:solidFill>
                          <a:effectLst/>
                          <a:latin typeface="+mn-lt"/>
                        </a:rPr>
                        <a:t>This text can be edited to </a:t>
                      </a:r>
                      <a:r>
                        <a:rPr lang="en-US" sz="1200" b="0" i="0" u="none" strike="noStrike">
                          <a:solidFill>
                            <a:schemeClr val="tx1">
                              <a:lumMod val="65000"/>
                              <a:lumOff val="35000"/>
                            </a:schemeClr>
                          </a:solidFill>
                          <a:effectLst/>
                          <a:latin typeface="+mn-lt"/>
                        </a:rPr>
                        <a:t>add new </a:t>
                      </a:r>
                      <a:r>
                        <a:rPr lang="en-US" sz="1200" b="0" i="0" u="none" strike="noStrike" dirty="0">
                          <a:solidFill>
                            <a:schemeClr val="tx1">
                              <a:lumMod val="65000"/>
                              <a:lumOff val="35000"/>
                            </a:schemeClr>
                          </a:solidFill>
                          <a:effectLst/>
                          <a:latin typeface="+mn-lt"/>
                        </a:rPr>
                        <a:t>ideas</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txBody>
                  <a:tcPr marL="7966" marR="7966"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11" name="Table 10">
            <a:extLst>
              <a:ext uri="{FF2B5EF4-FFF2-40B4-BE49-F238E27FC236}">
                <a16:creationId xmlns:a16="http://schemas.microsoft.com/office/drawing/2014/main" id="{4792BCDE-17C2-4DCC-9F2B-2E6F93A94D8A}"/>
              </a:ext>
            </a:extLst>
          </p:cNvPr>
          <p:cNvGraphicFramePr>
            <a:graphicFrameLocks noGrp="1"/>
          </p:cNvGraphicFramePr>
          <p:nvPr>
            <p:extLst>
              <p:ext uri="{D42A27DB-BD31-4B8C-83A1-F6EECF244321}">
                <p14:modId xmlns:p14="http://schemas.microsoft.com/office/powerpoint/2010/main" val="1557014372"/>
              </p:ext>
            </p:extLst>
          </p:nvPr>
        </p:nvGraphicFramePr>
        <p:xfrm>
          <a:off x="4281474" y="4023355"/>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tx1"/>
                          </a:solidFill>
                          <a:effectLst/>
                          <a:latin typeface="+mn-lt"/>
                        </a:rPr>
                        <a:t>Green Hat</a:t>
                      </a:r>
                    </a:p>
                    <a:p>
                      <a:pPr algn="ctr" fontAlgn="ctr"/>
                      <a:r>
                        <a:rPr lang="en-US" sz="1100" b="1" i="0" u="none" strike="noStrike" dirty="0">
                          <a:solidFill>
                            <a:srgbClr val="000000"/>
                          </a:solidFill>
                          <a:effectLst/>
                          <a:latin typeface="Calibri" panose="020F0502020204030204" pitchFamily="34" charset="0"/>
                        </a:rPr>
                        <a:t>How can we innovate? What are some alternatives?</a:t>
                      </a:r>
                      <a:endParaRPr lang="en-US" sz="1100" b="1" i="0" u="none" strike="noStrike" dirty="0">
                        <a:solidFill>
                          <a:schemeClr val="tx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rgbClr val="E2EFDA"/>
                    </a:solidFill>
                  </a:tcPr>
                </a:tc>
                <a:extLst>
                  <a:ext uri="{0D108BD9-81ED-4DB2-BD59-A6C34878D82A}">
                    <a16:rowId xmlns:a16="http://schemas.microsoft.com/office/drawing/2014/main" val="978215963"/>
                  </a:ext>
                </a:extLst>
              </a:tr>
              <a:tr h="1869060">
                <a:tc>
                  <a:txBody>
                    <a:bodyPr/>
                    <a:lstStyle/>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This text can be edited to add new ideas</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graphicFrame>
        <p:nvGraphicFramePr>
          <p:cNvPr id="12" name="Table 11">
            <a:extLst>
              <a:ext uri="{FF2B5EF4-FFF2-40B4-BE49-F238E27FC236}">
                <a16:creationId xmlns:a16="http://schemas.microsoft.com/office/drawing/2014/main" id="{3747D4A3-4D14-48D4-A354-07A17FE90D45}"/>
              </a:ext>
            </a:extLst>
          </p:cNvPr>
          <p:cNvGraphicFramePr>
            <a:graphicFrameLocks noGrp="1"/>
          </p:cNvGraphicFramePr>
          <p:nvPr>
            <p:extLst>
              <p:ext uri="{D42A27DB-BD31-4B8C-83A1-F6EECF244321}">
                <p14:modId xmlns:p14="http://schemas.microsoft.com/office/powerpoint/2010/main" val="2752471254"/>
              </p:ext>
            </p:extLst>
          </p:nvPr>
        </p:nvGraphicFramePr>
        <p:xfrm>
          <a:off x="8015974" y="4023355"/>
          <a:ext cx="3629051" cy="2258026"/>
        </p:xfrm>
        <a:graphic>
          <a:graphicData uri="http://schemas.openxmlformats.org/drawingml/2006/table">
            <a:tbl>
              <a:tblPr/>
              <a:tblGrid>
                <a:gridCol w="3629051">
                  <a:extLst>
                    <a:ext uri="{9D8B030D-6E8A-4147-A177-3AD203B41FA5}">
                      <a16:colId xmlns:a16="http://schemas.microsoft.com/office/drawing/2014/main" val="754934176"/>
                    </a:ext>
                  </a:extLst>
                </a:gridCol>
              </a:tblGrid>
              <a:tr h="0">
                <a:tc>
                  <a:txBody>
                    <a:bodyPr/>
                    <a:lstStyle/>
                    <a:p>
                      <a:pPr algn="ctr" fontAlgn="ctr"/>
                      <a:r>
                        <a:rPr lang="en-US" sz="1400" b="1" i="0" u="none" strike="noStrike" dirty="0">
                          <a:solidFill>
                            <a:schemeClr val="tx1"/>
                          </a:solidFill>
                          <a:effectLst/>
                          <a:latin typeface="+mn-lt"/>
                        </a:rPr>
                        <a:t>Yellow Hat</a:t>
                      </a:r>
                    </a:p>
                    <a:p>
                      <a:pPr algn="ctr" fontAlgn="ctr"/>
                      <a:r>
                        <a:rPr lang="en-US" sz="1100" b="1" i="0" u="none" strike="noStrike" dirty="0">
                          <a:solidFill>
                            <a:srgbClr val="000000"/>
                          </a:solidFill>
                          <a:effectLst/>
                          <a:latin typeface="Calibri" panose="020F0502020204030204" pitchFamily="34" charset="0"/>
                        </a:rPr>
                        <a:t>What works? What are the benefits?</a:t>
                      </a:r>
                      <a:endParaRPr lang="en-US" sz="1100" b="1" i="0" u="none" strike="noStrike" dirty="0">
                        <a:solidFill>
                          <a:schemeClr val="tx1"/>
                        </a:solidFill>
                        <a:effectLst/>
                        <a:latin typeface="+mn-lt"/>
                      </a:endParaRP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rgbClr val="FFF2CC"/>
                    </a:solidFill>
                  </a:tcPr>
                </a:tc>
                <a:extLst>
                  <a:ext uri="{0D108BD9-81ED-4DB2-BD59-A6C34878D82A}">
                    <a16:rowId xmlns:a16="http://schemas.microsoft.com/office/drawing/2014/main" val="978215963"/>
                  </a:ext>
                </a:extLst>
              </a:tr>
              <a:tr h="1869060">
                <a:tc>
                  <a:txBody>
                    <a:bodyPr/>
                    <a:lstStyle/>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This text can be edited to add new ideas</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p>
                      <a:pPr marL="119063" indent="-119063" algn="l" fontAlgn="b">
                        <a:buFont typeface="Arial" panose="020B0604020202020204" pitchFamily="34" charset="0"/>
                        <a:buChar char="•"/>
                      </a:pPr>
                      <a:r>
                        <a:rPr lang="en-US" sz="1200" b="0" i="0" u="none" strike="noStrike" dirty="0">
                          <a:solidFill>
                            <a:schemeClr val="tx1">
                              <a:lumMod val="65000"/>
                              <a:lumOff val="35000"/>
                            </a:schemeClr>
                          </a:solidFill>
                          <a:effectLst/>
                          <a:latin typeface="+mn-lt"/>
                        </a:rPr>
                        <a:t> </a:t>
                      </a:r>
                    </a:p>
                  </a:txBody>
                  <a:tcPr marT="7966" marB="0">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0330991"/>
                  </a:ext>
                </a:extLst>
              </a:tr>
            </a:tbl>
          </a:graphicData>
        </a:graphic>
      </p:graphicFrame>
      <p:pic>
        <p:nvPicPr>
          <p:cNvPr id="13" name="Graphic 22" descr="Baseball hat">
            <a:extLst>
              <a:ext uri="{FF2B5EF4-FFF2-40B4-BE49-F238E27FC236}">
                <a16:creationId xmlns:a16="http://schemas.microsoft.com/office/drawing/2014/main" id="{CB230BF1-E9E7-41B1-8F64-D465205FE664}"/>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887545" y="1322773"/>
            <a:ext cx="627776" cy="627776"/>
          </a:xfrm>
          <a:prstGeom prst="rect">
            <a:avLst/>
          </a:prstGeom>
        </p:spPr>
      </p:pic>
      <p:pic>
        <p:nvPicPr>
          <p:cNvPr id="14" name="Graphic 23" descr="Baseball hat">
            <a:extLst>
              <a:ext uri="{FF2B5EF4-FFF2-40B4-BE49-F238E27FC236}">
                <a16:creationId xmlns:a16="http://schemas.microsoft.com/office/drawing/2014/main" id="{AE6651B2-96A1-4743-A176-157E3F77A95C}"/>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153045" y="1322773"/>
            <a:ext cx="627776" cy="627776"/>
          </a:xfrm>
          <a:prstGeom prst="rect">
            <a:avLst/>
          </a:prstGeom>
        </p:spPr>
      </p:pic>
      <p:pic>
        <p:nvPicPr>
          <p:cNvPr id="15" name="Graphic 24" descr="Baseball hat">
            <a:extLst>
              <a:ext uri="{FF2B5EF4-FFF2-40B4-BE49-F238E27FC236}">
                <a16:creationId xmlns:a16="http://schemas.microsoft.com/office/drawing/2014/main" id="{7EE6EFE4-BA51-406F-8F0A-79263FEDEDAE}"/>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350663" y="1322773"/>
            <a:ext cx="627776" cy="627776"/>
          </a:xfrm>
          <a:prstGeom prst="rect">
            <a:avLst/>
          </a:prstGeom>
        </p:spPr>
      </p:pic>
      <p:pic>
        <p:nvPicPr>
          <p:cNvPr id="16" name="Graphic 25" descr="Baseball hat">
            <a:extLst>
              <a:ext uri="{FF2B5EF4-FFF2-40B4-BE49-F238E27FC236}">
                <a16:creationId xmlns:a16="http://schemas.microsoft.com/office/drawing/2014/main" id="{17376894-1AFE-4127-B508-E174B5D0F8FF}"/>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791802" y="3766805"/>
            <a:ext cx="627776" cy="627776"/>
          </a:xfrm>
          <a:prstGeom prst="rect">
            <a:avLst/>
          </a:prstGeom>
        </p:spPr>
      </p:pic>
      <p:pic>
        <p:nvPicPr>
          <p:cNvPr id="17" name="Graphic 26" descr="Baseball hat">
            <a:extLst>
              <a:ext uri="{FF2B5EF4-FFF2-40B4-BE49-F238E27FC236}">
                <a16:creationId xmlns:a16="http://schemas.microsoft.com/office/drawing/2014/main" id="{D1CEC8ED-D267-4BF0-A697-9729E01E3187}"/>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057302" y="3767966"/>
            <a:ext cx="627776" cy="627776"/>
          </a:xfrm>
          <a:prstGeom prst="rect">
            <a:avLst/>
          </a:prstGeom>
        </p:spPr>
      </p:pic>
      <p:pic>
        <p:nvPicPr>
          <p:cNvPr id="18" name="Graphic 27" descr="Baseball hat">
            <a:extLst>
              <a:ext uri="{FF2B5EF4-FFF2-40B4-BE49-F238E27FC236}">
                <a16:creationId xmlns:a16="http://schemas.microsoft.com/office/drawing/2014/main" id="{D8CDD349-200F-4E6E-A278-BCB9DC08B851}"/>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385727" y="3766805"/>
            <a:ext cx="627776" cy="627776"/>
          </a:xfrm>
          <a:prstGeom prst="rect">
            <a:avLst/>
          </a:prstGeom>
        </p:spPr>
      </p:pic>
      <p:sp>
        <p:nvSpPr>
          <p:cNvPr id="19" name="TextBox 18">
            <a:extLst>
              <a:ext uri="{FF2B5EF4-FFF2-40B4-BE49-F238E27FC236}">
                <a16:creationId xmlns:a16="http://schemas.microsoft.com/office/drawing/2014/main" id="{232D6276-FAC8-7844-83EC-C43D6C8CDD87}"/>
              </a:ext>
            </a:extLst>
          </p:cNvPr>
          <p:cNvSpPr txBox="1"/>
          <p:nvPr/>
        </p:nvSpPr>
        <p:spPr>
          <a:xfrm>
            <a:off x="516834" y="1001574"/>
            <a:ext cx="11128192" cy="307777"/>
          </a:xfrm>
          <a:prstGeom prst="rect">
            <a:avLst/>
          </a:prstGeom>
          <a:solidFill>
            <a:srgbClr val="488EFD"/>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bg1"/>
                </a:solidFill>
                <a:effectLst/>
                <a:uLnTx/>
                <a:uFillTx/>
                <a:latin typeface="Arial"/>
                <a:ea typeface="+mn-ea"/>
                <a:cs typeface="+mn-cs"/>
              </a:rPr>
              <a:t>Topic Focus:  </a:t>
            </a:r>
            <a:r>
              <a:rPr kumimoji="0" lang="en-US" sz="1400" b="0" i="0" u="none" strike="noStrike" kern="1200" cap="none" spc="0" normalizeH="0" baseline="0" noProof="0" dirty="0">
                <a:ln>
                  <a:noFill/>
                </a:ln>
                <a:solidFill>
                  <a:schemeClr val="bg1"/>
                </a:solidFill>
                <a:effectLst/>
                <a:uLnTx/>
                <a:uFillTx/>
                <a:latin typeface="Arial"/>
                <a:ea typeface="+mn-ea"/>
                <a:cs typeface="+mn-cs"/>
              </a:rPr>
              <a:t>Enter </a:t>
            </a:r>
            <a:r>
              <a:rPr lang="en-US" sz="1400" dirty="0">
                <a:solidFill>
                  <a:schemeClr val="bg1"/>
                </a:solidFill>
                <a:latin typeface="Arial"/>
              </a:rPr>
              <a:t>problem or challenge statement here</a:t>
            </a:r>
            <a:endParaRPr kumimoji="0" lang="en-US" sz="1400" b="0" i="0" u="none" strike="noStrike" kern="1200" cap="none" spc="0" normalizeH="0" baseline="0" noProof="0" dirty="0">
              <a:ln>
                <a:noFill/>
              </a:ln>
              <a:solidFill>
                <a:schemeClr val="bg1"/>
              </a:solidFill>
              <a:effectLst/>
              <a:uLnTx/>
              <a:uFillTx/>
              <a:latin typeface="Arial"/>
              <a:ea typeface="+mn-ea"/>
              <a:cs typeface="+mn-cs"/>
            </a:endParaRPr>
          </a:p>
        </p:txBody>
      </p:sp>
    </p:spTree>
    <p:extLst>
      <p:ext uri="{BB962C8B-B14F-4D97-AF65-F5344CB8AC3E}">
        <p14:creationId xmlns:p14="http://schemas.microsoft.com/office/powerpoint/2010/main" val="4238778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extLst>
              <p:ext uri="{D42A27DB-BD31-4B8C-83A1-F6EECF244321}">
                <p14:modId xmlns:p14="http://schemas.microsoft.com/office/powerpoint/2010/main" val="865200192"/>
              </p:ext>
            </p:extLst>
          </p:nvPr>
        </p:nvGraphicFramePr>
        <p:xfrm>
          <a:off x="516833" y="1624374"/>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65000"/>
                              <a:lumOff val="35000"/>
                            </a:schemeClr>
                          </a:solidFill>
                        </a:rPr>
                        <a:t>Enter action here</a:t>
                      </a:r>
                    </a:p>
                  </a:txBody>
                  <a:tcPr/>
                </a:tc>
                <a:tc>
                  <a:txBody>
                    <a:bodyPr/>
                    <a:lstStyle/>
                    <a:p>
                      <a:r>
                        <a:rPr lang="en-US" dirty="0">
                          <a:solidFill>
                            <a:schemeClr val="tx1">
                              <a:lumMod val="65000"/>
                              <a:lumOff val="35000"/>
                            </a:schemeClr>
                          </a:solidFill>
                        </a:rPr>
                        <a:t>Enter owner</a:t>
                      </a:r>
                    </a:p>
                  </a:txBody>
                  <a:tcPr/>
                </a:tc>
                <a:tc>
                  <a:txBody>
                    <a:bodyPr/>
                    <a:lstStyle/>
                    <a:p>
                      <a:r>
                        <a:rPr lang="en-US" dirty="0">
                          <a:solidFill>
                            <a:schemeClr val="tx1">
                              <a:lumMod val="65000"/>
                              <a:lumOff val="3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65000"/>
                            <a:lumOff val="35000"/>
                          </a:schemeClr>
                        </a:solidFill>
                      </a:endParaRPr>
                    </a:p>
                  </a:txBody>
                  <a:tcPr/>
                </a:tc>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410097746"/>
                  </a:ext>
                </a:extLst>
              </a:tr>
              <a:tr h="370840">
                <a:tc>
                  <a:txBody>
                    <a:bodyPr/>
                    <a:lstStyle/>
                    <a:p>
                      <a:endParaRPr lang="en-US" dirty="0">
                        <a:solidFill>
                          <a:schemeClr val="tx1">
                            <a:lumMod val="65000"/>
                            <a:lumOff val="35000"/>
                          </a:schemeClr>
                        </a:solidFill>
                      </a:endParaRPr>
                    </a:p>
                  </a:txBody>
                  <a:tcPr/>
                </a:tc>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6707357"/>
                  </a:ext>
                </a:extLst>
              </a:tr>
            </a:tbl>
          </a:graphicData>
        </a:graphic>
      </p:graphicFrame>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endParaRPr>
          </a:p>
        </p:txBody>
      </p:sp>
      <p:sp>
        <p:nvSpPr>
          <p:cNvPr id="6" name="TextBox 5">
            <a:extLst>
              <a:ext uri="{FF2B5EF4-FFF2-40B4-BE49-F238E27FC236}">
                <a16:creationId xmlns:a16="http://schemas.microsoft.com/office/drawing/2014/main" id="{3795ADE7-E953-304F-85C3-C59B82367434}"/>
              </a:ext>
            </a:extLst>
          </p:cNvPr>
          <p:cNvSpPr txBox="1"/>
          <p:nvPr/>
        </p:nvSpPr>
        <p:spPr>
          <a:xfrm>
            <a:off x="643717" y="919100"/>
            <a:ext cx="1090456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mn-cs"/>
              </a:rPr>
              <a:t>Based on your Thinking Hats brainstorm, enter your action plan to address your problem or challenge.</a:t>
            </a:r>
          </a:p>
        </p:txBody>
      </p:sp>
    </p:spTree>
    <p:extLst>
      <p:ext uri="{BB962C8B-B14F-4D97-AF65-F5344CB8AC3E}">
        <p14:creationId xmlns:p14="http://schemas.microsoft.com/office/powerpoint/2010/main" val="17541230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Props1.xml><?xml version="1.0" encoding="utf-8"?>
<ds:datastoreItem xmlns:ds="http://schemas.openxmlformats.org/officeDocument/2006/customXml" ds:itemID="{7F9CEBDD-1B22-4971-B5B7-DB17738968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1FD2720B-28F1-4100-8F03-3AFF0D1F5C1E}">
  <ds:schemaRefs>
    <ds:schemaRef ds:uri="http://purl.org/dc/elements/1.1/"/>
    <ds:schemaRef ds:uri="http://www.w3.org/XML/1998/namespace"/>
    <ds:schemaRef ds:uri="http://purl.org/dc/dcmitype/"/>
    <ds:schemaRef ds:uri="http://schemas.microsoft.com/office/2006/documentManagement/types"/>
    <ds:schemaRef ds:uri="http://purl.org/dc/terms/"/>
    <ds:schemaRef ds:uri="3c7d788f-59f0-4ee8-87d4-6b60b595ee8d"/>
    <ds:schemaRef ds:uri="http://schemas.microsoft.com/office/infopath/2007/PartnerControls"/>
    <ds:schemaRef ds:uri="http://schemas.openxmlformats.org/package/2006/metadata/core-properties"/>
    <ds:schemaRef ds:uri="2b6f4d9c-e67e-4634-a886-8566b3a998fa"/>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4153</TotalTime>
  <Words>906</Words>
  <Application>Microsoft Office PowerPoint</Application>
  <PresentationFormat>Widescreen</PresentationFormat>
  <Paragraphs>73</Paragraphs>
  <Slides>4</Slides>
  <Notes>3</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Office Theme</vt:lpstr>
      <vt:lpstr>2_Office Theme</vt:lpstr>
      <vt:lpstr>Six Thinking &amp; Listening Hats</vt:lpstr>
      <vt:lpstr>Six Thinking &amp; Listening Hats</vt:lpstr>
      <vt:lpstr>Six Thinking &amp; Listening Hats</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67</cp:revision>
  <dcterms:created xsi:type="dcterms:W3CDTF">2018-02-04T00:01:51Z</dcterms:created>
  <dcterms:modified xsi:type="dcterms:W3CDTF">2025-02-03T19:02:45Z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