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9"/>
  </p:notesMasterIdLst>
  <p:sldIdLst>
    <p:sldId id="264" r:id="rId6"/>
    <p:sldId id="268" r:id="rId7"/>
    <p:sldId id="27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79" autoAdjust="0"/>
    <p:restoredTop sz="95850"/>
  </p:normalViewPr>
  <p:slideViewPr>
    <p:cSldViewPr snapToGrid="0">
      <p:cViewPr varScale="1">
        <p:scale>
          <a:sx n="122" d="100"/>
          <a:sy n="122" d="100"/>
        </p:scale>
        <p:origin x="376" y="208"/>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Cramer" userId="aede53a7-72c9-42f8-9033-e091be3de375" providerId="ADAL" clId="{D647A7D9-7409-8643-98E1-0486D4C8C559}"/>
    <pc:docChg chg="custSel modSld modMainMaster">
      <pc:chgData name="Karen Cramer" userId="aede53a7-72c9-42f8-9033-e091be3de375" providerId="ADAL" clId="{D647A7D9-7409-8643-98E1-0486D4C8C559}" dt="2025-05-01T18:08:18.574" v="7" actId="478"/>
      <pc:docMkLst>
        <pc:docMk/>
      </pc:docMkLst>
      <pc:sldChg chg="delSp modSp mod">
        <pc:chgData name="Karen Cramer" userId="aede53a7-72c9-42f8-9033-e091be3de375" providerId="ADAL" clId="{D647A7D9-7409-8643-98E1-0486D4C8C559}" dt="2025-05-01T18:08:18.574" v="7" actId="478"/>
        <pc:sldMkLst>
          <pc:docMk/>
          <pc:sldMk cId="3941081118" sldId="264"/>
        </pc:sldMkLst>
        <pc:spChg chg="mod">
          <ac:chgData name="Karen Cramer" userId="aede53a7-72c9-42f8-9033-e091be3de375" providerId="ADAL" clId="{D647A7D9-7409-8643-98E1-0486D4C8C559}" dt="2025-05-01T18:07:47.486" v="4" actId="20577"/>
          <ac:spMkLst>
            <pc:docMk/>
            <pc:sldMk cId="3941081118" sldId="264"/>
            <ac:spMk id="5" creationId="{B0A612E1-BBDD-45BF-B365-57730CE9CD64}"/>
          </ac:spMkLst>
        </pc:spChg>
        <pc:spChg chg="del">
          <ac:chgData name="Karen Cramer" userId="aede53a7-72c9-42f8-9033-e091be3de375" providerId="ADAL" clId="{D647A7D9-7409-8643-98E1-0486D4C8C559}" dt="2025-05-01T18:08:18.574" v="7" actId="478"/>
          <ac:spMkLst>
            <pc:docMk/>
            <pc:sldMk cId="3941081118" sldId="264"/>
            <ac:spMk id="7" creationId="{FFB2AB14-4AB8-4657-A711-BDCA357A288E}"/>
          </ac:spMkLst>
        </pc:spChg>
      </pc:sldChg>
      <pc:sldChg chg="delSp mod">
        <pc:chgData name="Karen Cramer" userId="aede53a7-72c9-42f8-9033-e091be3de375" providerId="ADAL" clId="{D647A7D9-7409-8643-98E1-0486D4C8C559}" dt="2025-05-01T18:07:57.142" v="5" actId="478"/>
        <pc:sldMkLst>
          <pc:docMk/>
          <pc:sldMk cId="1743415706" sldId="268"/>
        </pc:sldMkLst>
        <pc:spChg chg="del">
          <ac:chgData name="Karen Cramer" userId="aede53a7-72c9-42f8-9033-e091be3de375" providerId="ADAL" clId="{D647A7D9-7409-8643-98E1-0486D4C8C559}" dt="2025-05-01T18:07:57.142" v="5" actId="478"/>
          <ac:spMkLst>
            <pc:docMk/>
            <pc:sldMk cId="1743415706" sldId="268"/>
            <ac:spMk id="7" creationId="{FFB2AB14-4AB8-4657-A711-BDCA357A288E}"/>
          </ac:spMkLst>
        </pc:spChg>
      </pc:sldChg>
      <pc:sldChg chg="delSp mod">
        <pc:chgData name="Karen Cramer" userId="aede53a7-72c9-42f8-9033-e091be3de375" providerId="ADAL" clId="{D647A7D9-7409-8643-98E1-0486D4C8C559}" dt="2025-05-01T18:08:06.258" v="6" actId="478"/>
        <pc:sldMkLst>
          <pc:docMk/>
          <pc:sldMk cId="1754123013" sldId="272"/>
        </pc:sldMkLst>
        <pc:spChg chg="del">
          <ac:chgData name="Karen Cramer" userId="aede53a7-72c9-42f8-9033-e091be3de375" providerId="ADAL" clId="{D647A7D9-7409-8643-98E1-0486D4C8C559}" dt="2025-05-01T18:08:06.258" v="6" actId="478"/>
          <ac:spMkLst>
            <pc:docMk/>
            <pc:sldMk cId="1754123013" sldId="272"/>
            <ac:spMk id="5" creationId="{9834833B-8C59-4B41-9B6A-16A8D8F867E2}"/>
          </ac:spMkLst>
        </pc:spChg>
      </pc:sldChg>
      <pc:sldMasterChg chg="modSldLayout">
        <pc:chgData name="Karen Cramer" userId="aede53a7-72c9-42f8-9033-e091be3de375" providerId="ADAL" clId="{D647A7D9-7409-8643-98E1-0486D4C8C559}" dt="2025-05-01T18:07:11.471" v="1" actId="478"/>
        <pc:sldMasterMkLst>
          <pc:docMk/>
          <pc:sldMasterMk cId="2711881703" sldId="2147483648"/>
        </pc:sldMasterMkLst>
        <pc:sldLayoutChg chg="delSp mod">
          <pc:chgData name="Karen Cramer" userId="aede53a7-72c9-42f8-9033-e091be3de375" providerId="ADAL" clId="{D647A7D9-7409-8643-98E1-0486D4C8C559}" dt="2025-05-01T18:07:11.471" v="1" actId="478"/>
          <pc:sldLayoutMkLst>
            <pc:docMk/>
            <pc:sldMasterMk cId="2711881703" sldId="2147483648"/>
            <pc:sldLayoutMk cId="1149268650" sldId="2147483650"/>
          </pc:sldLayoutMkLst>
          <pc:picChg chg="del">
            <ac:chgData name="Karen Cramer" userId="aede53a7-72c9-42f8-9033-e091be3de375" providerId="ADAL" clId="{D647A7D9-7409-8643-98E1-0486D4C8C559}" dt="2025-05-01T18:07:11.471" v="1"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D647A7D9-7409-8643-98E1-0486D4C8C559}" dt="2025-05-01T18:07:08.872" v="0" actId="478"/>
          <pc:sldLayoutMkLst>
            <pc:docMk/>
            <pc:sldMasterMk cId="2711881703" sldId="2147483648"/>
            <pc:sldLayoutMk cId="832806540" sldId="2147483660"/>
          </pc:sldLayoutMkLst>
          <pc:picChg chg="del">
            <ac:chgData name="Karen Cramer" userId="aede53a7-72c9-42f8-9033-e091be3de375" providerId="ADAL" clId="{D647A7D9-7409-8643-98E1-0486D4C8C559}" dt="2025-05-01T18:07:08.872" v="0" actId="478"/>
            <ac:picMkLst>
              <pc:docMk/>
              <pc:sldMasterMk cId="2711881703" sldId="2147483648"/>
              <pc:sldLayoutMk cId="832806540" sldId="2147483660"/>
              <ac:picMk id="7" creationId="{AC013EE7-FE64-694F-8821-B4BB0D5423E0}"/>
            </ac:picMkLst>
          </pc:picChg>
        </pc:sldLayoutChg>
      </pc:sldMasterChg>
      <pc:sldMasterChg chg="modSldLayout">
        <pc:chgData name="Karen Cramer" userId="aede53a7-72c9-42f8-9033-e091be3de375" providerId="ADAL" clId="{D647A7D9-7409-8643-98E1-0486D4C8C559}" dt="2025-05-01T18:07:23.872" v="3" actId="478"/>
        <pc:sldMasterMkLst>
          <pc:docMk/>
          <pc:sldMasterMk cId="549575056" sldId="2147483661"/>
        </pc:sldMasterMkLst>
        <pc:sldLayoutChg chg="delSp mod">
          <pc:chgData name="Karen Cramer" userId="aede53a7-72c9-42f8-9033-e091be3de375" providerId="ADAL" clId="{D647A7D9-7409-8643-98E1-0486D4C8C559}" dt="2025-05-01T18:07:18.123" v="2" actId="478"/>
          <pc:sldLayoutMkLst>
            <pc:docMk/>
            <pc:sldMasterMk cId="549575056" sldId="2147483661"/>
            <pc:sldLayoutMk cId="3446847314" sldId="2147483662"/>
          </pc:sldLayoutMkLst>
          <pc:picChg chg="del">
            <ac:chgData name="Karen Cramer" userId="aede53a7-72c9-42f8-9033-e091be3de375" providerId="ADAL" clId="{D647A7D9-7409-8643-98E1-0486D4C8C559}" dt="2025-05-01T18:07:18.123" v="2" actId="478"/>
            <ac:picMkLst>
              <pc:docMk/>
              <pc:sldMasterMk cId="549575056" sldId="2147483661"/>
              <pc:sldLayoutMk cId="3446847314" sldId="2147483662"/>
              <ac:picMk id="20" creationId="{00000000-0000-0000-0000-000000000000}"/>
            </ac:picMkLst>
          </pc:picChg>
        </pc:sldLayoutChg>
        <pc:sldLayoutChg chg="delSp mod">
          <pc:chgData name="Karen Cramer" userId="aede53a7-72c9-42f8-9033-e091be3de375" providerId="ADAL" clId="{D647A7D9-7409-8643-98E1-0486D4C8C559}" dt="2025-05-01T18:07:23.872" v="3" actId="478"/>
          <pc:sldLayoutMkLst>
            <pc:docMk/>
            <pc:sldMasterMk cId="549575056" sldId="2147483661"/>
            <pc:sldLayoutMk cId="3341705046" sldId="2147483665"/>
          </pc:sldLayoutMkLst>
          <pc:picChg chg="del">
            <ac:chgData name="Karen Cramer" userId="aede53a7-72c9-42f8-9033-e091be3de375" providerId="ADAL" clId="{D647A7D9-7409-8643-98E1-0486D4C8C559}" dt="2025-05-01T18:07:23.872" v="3" actId="478"/>
            <ac:picMkLst>
              <pc:docMk/>
              <pc:sldMasterMk cId="549575056" sldId="2147483661"/>
              <pc:sldLayoutMk cId="3341705046" sldId="2147483665"/>
              <ac:picMk id="34" creationId="{00000000-0000-0000-0000-000000000000}"/>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F4E26F-0026-4A59-81F8-B5E2267471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34468473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726387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224398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3341705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1824784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1737614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924054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6680654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449398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4278044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9404357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005760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549575056"/>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Value Disciplines Model</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a:buNone/>
            </a:pPr>
            <a:r>
              <a:rPr lang="en-US" dirty="0">
                <a:solidFill>
                  <a:schemeClr val="tx1">
                    <a:lumMod val="50000"/>
                    <a:lumOff val="50000"/>
                  </a:schemeClr>
                </a:solidFill>
                <a:latin typeface="+mn-lt"/>
                <a:cs typeface="Calibri" panose="020F0502020204030204" pitchFamily="34" charset="0"/>
              </a:rPr>
              <a:t>The </a:t>
            </a:r>
            <a:r>
              <a:rPr lang="en-US" b="1" dirty="0">
                <a:solidFill>
                  <a:schemeClr val="tx1">
                    <a:lumMod val="50000"/>
                    <a:lumOff val="50000"/>
                  </a:schemeClr>
                </a:solidFill>
                <a:latin typeface="+mn-lt"/>
                <a:cs typeface="Calibri" panose="020F0502020204030204" pitchFamily="34" charset="0"/>
              </a:rPr>
              <a:t>Value Disciplines Model </a:t>
            </a:r>
            <a:r>
              <a:rPr lang="en-US" dirty="0">
                <a:solidFill>
                  <a:schemeClr val="tx1">
                    <a:lumMod val="50000"/>
                    <a:lumOff val="50000"/>
                  </a:schemeClr>
                </a:solidFill>
                <a:latin typeface="+mn-lt"/>
                <a:cs typeface="Calibri" panose="020F0502020204030204" pitchFamily="34" charset="0"/>
              </a:rPr>
              <a:t>was developed by Michael Treacy and Fred Wiersema in their book </a:t>
            </a:r>
            <a:r>
              <a:rPr lang="en-US" i="1" dirty="0">
                <a:solidFill>
                  <a:schemeClr val="tx1">
                    <a:lumMod val="50000"/>
                    <a:lumOff val="50000"/>
                  </a:schemeClr>
                </a:solidFill>
                <a:latin typeface="+mn-lt"/>
                <a:cs typeface="Calibri" panose="020F0502020204030204" pitchFamily="34" charset="0"/>
              </a:rPr>
              <a:t>The Discipline of Market Leaders </a:t>
            </a:r>
            <a:r>
              <a:rPr lang="en-US" dirty="0">
                <a:solidFill>
                  <a:schemeClr val="tx1">
                    <a:lumMod val="50000"/>
                    <a:lumOff val="50000"/>
                  </a:schemeClr>
                </a:solidFill>
                <a:latin typeface="+mn-lt"/>
                <a:cs typeface="Calibri" panose="020F0502020204030204" pitchFamily="34" charset="0"/>
              </a:rPr>
              <a:t>and suggests that in order to be viable a business must be successful in three key areas: Customer Intimacy, Product Leadership, and Operational Excellence. If an organization wants to become a market leader, it must excel in one of these areas.												</a:t>
            </a:r>
          </a:p>
          <a:p>
            <a:r>
              <a:rPr lang="en-US" b="1" dirty="0">
                <a:solidFill>
                  <a:schemeClr val="tx1">
                    <a:lumMod val="50000"/>
                    <a:lumOff val="50000"/>
                  </a:schemeClr>
                </a:solidFill>
                <a:latin typeface="+mn-lt"/>
                <a:cs typeface="Calibri" panose="020F0502020204030204" pitchFamily="34" charset="0"/>
              </a:rPr>
              <a:t>Product Leadership </a:t>
            </a:r>
            <a:r>
              <a:rPr lang="en-US" dirty="0">
                <a:solidFill>
                  <a:schemeClr val="tx1">
                    <a:lumMod val="50000"/>
                    <a:lumOff val="50000"/>
                  </a:schemeClr>
                </a:solidFill>
                <a:latin typeface="+mn-lt"/>
                <a:cs typeface="Calibri" panose="020F0502020204030204" pitchFamily="34" charset="0"/>
              </a:rPr>
              <a:t>– The Product Leadership discipline is about leading the category in product development. Often this discipline is a challenge for companies because it requires significant investment in product research and development, as well as continued investment in order to stay a step ahead of the competition. </a:t>
            </a:r>
          </a:p>
          <a:p>
            <a:r>
              <a:rPr lang="en-US" b="1" dirty="0">
                <a:solidFill>
                  <a:schemeClr val="tx1">
                    <a:lumMod val="50000"/>
                    <a:lumOff val="50000"/>
                  </a:schemeClr>
                </a:solidFill>
                <a:latin typeface="+mn-lt"/>
                <a:cs typeface="Calibri" panose="020F0502020204030204" pitchFamily="34" charset="0"/>
              </a:rPr>
              <a:t>Operational Excellence </a:t>
            </a:r>
            <a:r>
              <a:rPr lang="en-US" dirty="0">
                <a:solidFill>
                  <a:schemeClr val="tx1">
                    <a:lumMod val="50000"/>
                    <a:lumOff val="50000"/>
                  </a:schemeClr>
                </a:solidFill>
                <a:latin typeface="+mn-lt"/>
                <a:cs typeface="Calibri" panose="020F0502020204030204" pitchFamily="34" charset="0"/>
              </a:rPr>
              <a:t>– This discipline centers around the principal of low price and hassle-free service. Basically, the company aspires to be the market leader through a combination of price and convenience. </a:t>
            </a:r>
          </a:p>
          <a:p>
            <a:r>
              <a:rPr lang="en-US" b="1" dirty="0">
                <a:solidFill>
                  <a:schemeClr val="tx1">
                    <a:lumMod val="50000"/>
                    <a:lumOff val="50000"/>
                  </a:schemeClr>
                </a:solidFill>
                <a:latin typeface="+mn-lt"/>
                <a:cs typeface="Calibri" panose="020F0502020204030204" pitchFamily="34" charset="0"/>
              </a:rPr>
              <a:t>Customer Intimacy </a:t>
            </a:r>
            <a:r>
              <a:rPr lang="en-US" dirty="0">
                <a:solidFill>
                  <a:schemeClr val="tx1">
                    <a:lumMod val="50000"/>
                    <a:lumOff val="50000"/>
                  </a:schemeClr>
                </a:solidFill>
                <a:latin typeface="+mn-lt"/>
                <a:cs typeface="Calibri" panose="020F0502020204030204" pitchFamily="34" charset="0"/>
              </a:rPr>
              <a:t>– This discipline is about not only understanding the customer’s needs and wants, rather going beyond that by providing a full range of services to help customers on demand. </a:t>
            </a: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Value Disciplines Model</a:t>
            </a:r>
          </a:p>
        </p:txBody>
      </p:sp>
      <p:graphicFrame>
        <p:nvGraphicFramePr>
          <p:cNvPr id="2" name="Table 2">
            <a:extLst>
              <a:ext uri="{FF2B5EF4-FFF2-40B4-BE49-F238E27FC236}">
                <a16:creationId xmlns:a16="http://schemas.microsoft.com/office/drawing/2014/main" id="{1FB58B89-B5A0-4C41-9FEA-1592E231C7BB}"/>
              </a:ext>
            </a:extLst>
          </p:cNvPr>
          <p:cNvGraphicFramePr>
            <a:graphicFrameLocks noGrp="1"/>
          </p:cNvGraphicFramePr>
          <p:nvPr>
            <p:extLst>
              <p:ext uri="{D42A27DB-BD31-4B8C-83A1-F6EECF244321}">
                <p14:modId xmlns:p14="http://schemas.microsoft.com/office/powerpoint/2010/main" val="1669543800"/>
              </p:ext>
            </p:extLst>
          </p:nvPr>
        </p:nvGraphicFramePr>
        <p:xfrm>
          <a:off x="3657600" y="1090339"/>
          <a:ext cx="8022771" cy="5183711"/>
        </p:xfrm>
        <a:graphic>
          <a:graphicData uri="http://schemas.openxmlformats.org/drawingml/2006/table">
            <a:tbl>
              <a:tblPr firstRow="1" bandRow="1">
                <a:tableStyleId>{5C22544A-7EE6-4342-B048-85BDC9FD1C3A}</a:tableStyleId>
              </a:tblPr>
              <a:tblGrid>
                <a:gridCol w="2674257">
                  <a:extLst>
                    <a:ext uri="{9D8B030D-6E8A-4147-A177-3AD203B41FA5}">
                      <a16:colId xmlns:a16="http://schemas.microsoft.com/office/drawing/2014/main" val="2389884997"/>
                    </a:ext>
                  </a:extLst>
                </a:gridCol>
                <a:gridCol w="2674257">
                  <a:extLst>
                    <a:ext uri="{9D8B030D-6E8A-4147-A177-3AD203B41FA5}">
                      <a16:colId xmlns:a16="http://schemas.microsoft.com/office/drawing/2014/main" val="2179300994"/>
                    </a:ext>
                  </a:extLst>
                </a:gridCol>
                <a:gridCol w="2674257">
                  <a:extLst>
                    <a:ext uri="{9D8B030D-6E8A-4147-A177-3AD203B41FA5}">
                      <a16:colId xmlns:a16="http://schemas.microsoft.com/office/drawing/2014/main" val="1624625104"/>
                    </a:ext>
                  </a:extLst>
                </a:gridCol>
              </a:tblGrid>
              <a:tr h="593277">
                <a:tc>
                  <a:txBody>
                    <a:bodyPr/>
                    <a:lstStyle/>
                    <a:p>
                      <a:pPr algn="ctr"/>
                      <a:r>
                        <a:rPr lang="en-US" sz="1400" dirty="0"/>
                        <a:t>Product Leadership</a:t>
                      </a:r>
                    </a:p>
                  </a:txBody>
                  <a:tcPr anchor="ctr">
                    <a:lnB w="12700" cap="flat" cmpd="sng" algn="ctr">
                      <a:solidFill>
                        <a:schemeClr val="bg1">
                          <a:lumMod val="75000"/>
                        </a:schemeClr>
                      </a:solidFill>
                      <a:prstDash val="solid"/>
                      <a:round/>
                      <a:headEnd type="none" w="med" len="med"/>
                      <a:tailEnd type="none" w="med" len="med"/>
                    </a:lnB>
                    <a:solidFill>
                      <a:srgbClr val="488EFD"/>
                    </a:solidFill>
                  </a:tcPr>
                </a:tc>
                <a:tc>
                  <a:txBody>
                    <a:bodyPr/>
                    <a:lstStyle/>
                    <a:p>
                      <a:pPr algn="ctr"/>
                      <a:r>
                        <a:rPr lang="en-US" sz="1400" dirty="0"/>
                        <a:t>Operational Excellence</a:t>
                      </a:r>
                    </a:p>
                  </a:txBody>
                  <a:tcPr anchor="ctr">
                    <a:lnB w="12700" cap="flat" cmpd="sng" algn="ctr">
                      <a:solidFill>
                        <a:schemeClr val="bg1">
                          <a:lumMod val="75000"/>
                        </a:schemeClr>
                      </a:solidFill>
                      <a:prstDash val="solid"/>
                      <a:round/>
                      <a:headEnd type="none" w="med" len="med"/>
                      <a:tailEnd type="none" w="med" len="med"/>
                    </a:lnB>
                    <a:solidFill>
                      <a:srgbClr val="488EFD"/>
                    </a:solidFill>
                  </a:tcPr>
                </a:tc>
                <a:tc>
                  <a:txBody>
                    <a:bodyPr/>
                    <a:lstStyle/>
                    <a:p>
                      <a:pPr algn="ctr"/>
                      <a:r>
                        <a:rPr lang="en-US" sz="1400" dirty="0"/>
                        <a:t>Customer Intimacy</a:t>
                      </a:r>
                    </a:p>
                  </a:txBody>
                  <a:tcPr anchor="ctr">
                    <a:lnB w="12700" cap="flat" cmpd="sng" algn="ctr">
                      <a:solidFill>
                        <a:schemeClr val="bg1">
                          <a:lumMod val="75000"/>
                        </a:schemeClr>
                      </a:solidFill>
                      <a:prstDash val="solid"/>
                      <a:round/>
                      <a:headEnd type="none" w="med" len="med"/>
                      <a:tailEnd type="none" w="med" len="med"/>
                    </a:lnB>
                    <a:solidFill>
                      <a:srgbClr val="488EFD"/>
                    </a:solidFill>
                  </a:tcPr>
                </a:tc>
                <a:extLst>
                  <a:ext uri="{0D108BD9-81ED-4DB2-BD59-A6C34878D82A}">
                    <a16:rowId xmlns:a16="http://schemas.microsoft.com/office/drawing/2014/main" val="3860290731"/>
                  </a:ext>
                </a:extLst>
              </a:tr>
              <a:tr h="473808">
                <a:tc>
                  <a:txBody>
                    <a:bodyPr/>
                    <a:lstStyle/>
                    <a:p>
                      <a:pPr marL="66675" indent="0" algn="ctr" fontAlgn="t">
                        <a:tabLst/>
                      </a:pPr>
                      <a:r>
                        <a:rPr lang="en-US" sz="1100" b="0" i="0" u="none" strike="noStrike" dirty="0">
                          <a:solidFill>
                            <a:schemeClr val="tx1">
                              <a:lumMod val="65000"/>
                              <a:lumOff val="35000"/>
                            </a:schemeClr>
                          </a:solidFill>
                          <a:effectLst/>
                          <a:latin typeface="Calibri" panose="020F0502020204030204" pitchFamily="34" charset="0"/>
                        </a:rPr>
                        <a:t> How will you create product leadership </a:t>
                      </a:r>
                    </a:p>
                    <a:p>
                      <a:pPr marL="66675" indent="0" algn="ctr" fontAlgn="t">
                        <a:tabLst/>
                      </a:pPr>
                      <a:r>
                        <a:rPr lang="en-US" sz="1100" b="0" i="0" u="none" strike="noStrike" dirty="0">
                          <a:solidFill>
                            <a:schemeClr val="tx1">
                              <a:lumMod val="65000"/>
                              <a:lumOff val="35000"/>
                            </a:schemeClr>
                          </a:solidFill>
                          <a:effectLst/>
                          <a:latin typeface="Calibri" panose="020F0502020204030204" pitchFamily="34" charset="0"/>
                        </a:rPr>
                        <a:t>in your markets?</a:t>
                      </a:r>
                    </a:p>
                  </a:txBody>
                  <a:tcPr marL="9389" marR="9389" marT="938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66675" indent="0" algn="ctr" fontAlgn="t">
                        <a:tabLst/>
                      </a:pPr>
                      <a:r>
                        <a:rPr lang="en-US" sz="1100" b="0" i="0" u="none" strike="noStrike" dirty="0">
                          <a:solidFill>
                            <a:schemeClr val="tx1">
                              <a:lumMod val="65000"/>
                              <a:lumOff val="35000"/>
                            </a:schemeClr>
                          </a:solidFill>
                          <a:effectLst/>
                          <a:latin typeface="Calibri" panose="020F0502020204030204" pitchFamily="34" charset="0"/>
                        </a:rPr>
                        <a:t> How will you create </a:t>
                      </a:r>
                    </a:p>
                    <a:p>
                      <a:pPr marL="66675" indent="0" algn="ctr" fontAlgn="t">
                        <a:tabLst/>
                      </a:pPr>
                      <a:r>
                        <a:rPr lang="en-US" sz="1100" b="0" i="0" u="none" strike="noStrike" dirty="0">
                          <a:solidFill>
                            <a:schemeClr val="tx1">
                              <a:lumMod val="65000"/>
                              <a:lumOff val="35000"/>
                            </a:schemeClr>
                          </a:solidFill>
                          <a:effectLst/>
                          <a:latin typeface="Calibri" panose="020F0502020204030204" pitchFamily="34" charset="0"/>
                        </a:rPr>
                        <a:t>operational excellence?</a:t>
                      </a:r>
                    </a:p>
                  </a:txBody>
                  <a:tcPr marL="9389" marR="9389" marT="938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66675" indent="0" algn="ctr" fontAlgn="t">
                        <a:tabLst/>
                      </a:pPr>
                      <a:r>
                        <a:rPr lang="en-US" sz="1100" b="0" i="0" u="none" strike="noStrike" dirty="0">
                          <a:solidFill>
                            <a:schemeClr val="tx1">
                              <a:lumMod val="65000"/>
                              <a:lumOff val="35000"/>
                            </a:schemeClr>
                          </a:solidFill>
                          <a:effectLst/>
                          <a:latin typeface="Calibri" panose="020F0502020204030204" pitchFamily="34" charset="0"/>
                        </a:rPr>
                        <a:t>How will you create </a:t>
                      </a:r>
                    </a:p>
                    <a:p>
                      <a:pPr marL="66675" indent="0" algn="ctr" fontAlgn="t">
                        <a:tabLst/>
                      </a:pPr>
                      <a:r>
                        <a:rPr lang="en-US" sz="1100" b="0" i="0" u="none" strike="noStrike" dirty="0">
                          <a:solidFill>
                            <a:schemeClr val="tx1">
                              <a:lumMod val="65000"/>
                              <a:lumOff val="35000"/>
                            </a:schemeClr>
                          </a:solidFill>
                          <a:effectLst/>
                          <a:latin typeface="Calibri" panose="020F0502020204030204" pitchFamily="34" charset="0"/>
                        </a:rPr>
                        <a:t>customer intimacy?</a:t>
                      </a:r>
                    </a:p>
                  </a:txBody>
                  <a:tcPr marL="9389" marR="9389" marT="938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778208333"/>
                  </a:ext>
                </a:extLst>
              </a:tr>
              <a:tr h="4116626">
                <a:tc>
                  <a:txBody>
                    <a:bodyPr/>
                    <a:lstStyle/>
                    <a:p>
                      <a:pPr marL="171450" indent="-171450">
                        <a:buFont typeface="Arial" panose="020B0604020202020204" pitchFamily="34" charset="0"/>
                        <a:buChar char="•"/>
                      </a:pPr>
                      <a:r>
                        <a:rPr lang="en-US" sz="1200" dirty="0">
                          <a:solidFill>
                            <a:schemeClr val="tx1">
                              <a:lumMod val="75000"/>
                              <a:lumOff val="25000"/>
                            </a:schemeClr>
                          </a:solidFill>
                        </a:rPr>
                        <a:t>Enter product leadership impact here </a:t>
                      </a:r>
                    </a:p>
                    <a:p>
                      <a:pPr marL="171450" indent="-171450">
                        <a:buFont typeface="Arial" panose="020B0604020202020204" pitchFamily="34" charset="0"/>
                        <a:buChar char="•"/>
                      </a:pPr>
                      <a:r>
                        <a:rPr lang="en-US" sz="1200" dirty="0">
                          <a:solidFill>
                            <a:schemeClr val="tx1">
                              <a:lumMod val="75000"/>
                              <a:lumOff val="25000"/>
                            </a:schemeClr>
                          </a:solidFill>
                        </a:rPr>
                        <a:t> </a:t>
                      </a:r>
                    </a:p>
                    <a:p>
                      <a:pPr marL="171450" indent="-171450">
                        <a:buFont typeface="Arial" panose="020B0604020202020204" pitchFamily="34" charset="0"/>
                        <a:buChar char="•"/>
                      </a:pPr>
                      <a:r>
                        <a:rPr lang="en-US" sz="1200" dirty="0">
                          <a:solidFill>
                            <a:schemeClr val="tx1">
                              <a:lumMod val="75000"/>
                              <a:lumOff val="25000"/>
                            </a:schemeClr>
                          </a:solidFill>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200" dirty="0">
                          <a:solidFill>
                            <a:schemeClr val="tx1">
                              <a:lumMod val="75000"/>
                              <a:lumOff val="25000"/>
                            </a:schemeClr>
                          </a:solidFill>
                        </a:rPr>
                        <a:t>Enter operational excellence impact here </a:t>
                      </a:r>
                    </a:p>
                    <a:p>
                      <a:pPr marL="171450" indent="-171450">
                        <a:buFont typeface="Arial" panose="020B0604020202020204" pitchFamily="34" charset="0"/>
                        <a:buChar char="•"/>
                      </a:pPr>
                      <a:r>
                        <a:rPr lang="en-US" sz="1200" dirty="0">
                          <a:solidFill>
                            <a:schemeClr val="tx1">
                              <a:lumMod val="75000"/>
                              <a:lumOff val="25000"/>
                            </a:schemeClr>
                          </a:solidFill>
                        </a:rPr>
                        <a:t> </a:t>
                      </a:r>
                    </a:p>
                    <a:p>
                      <a:pPr marL="171450" indent="-171450">
                        <a:buFont typeface="Arial" panose="020B0604020202020204" pitchFamily="34" charset="0"/>
                        <a:buChar char="•"/>
                      </a:pPr>
                      <a:r>
                        <a:rPr lang="en-US" sz="1200" dirty="0">
                          <a:solidFill>
                            <a:schemeClr val="tx1">
                              <a:lumMod val="75000"/>
                              <a:lumOff val="25000"/>
                            </a:schemeClr>
                          </a:solidFill>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200" dirty="0">
                          <a:solidFill>
                            <a:schemeClr val="tx1">
                              <a:lumMod val="75000"/>
                              <a:lumOff val="25000"/>
                            </a:schemeClr>
                          </a:solidFill>
                        </a:rPr>
                        <a:t>Enter customer intimacy impact here </a:t>
                      </a:r>
                    </a:p>
                    <a:p>
                      <a:pPr marL="171450" indent="-171450">
                        <a:buFont typeface="Arial" panose="020B0604020202020204" pitchFamily="34" charset="0"/>
                        <a:buChar char="•"/>
                      </a:pPr>
                      <a:r>
                        <a:rPr lang="en-US" sz="1200" dirty="0">
                          <a:solidFill>
                            <a:schemeClr val="tx1">
                              <a:lumMod val="75000"/>
                              <a:lumOff val="25000"/>
                            </a:schemeClr>
                          </a:solidFill>
                        </a:rPr>
                        <a:t> </a:t>
                      </a:r>
                    </a:p>
                    <a:p>
                      <a:pPr marL="171450" indent="-171450">
                        <a:buFont typeface="Arial" panose="020B0604020202020204" pitchFamily="34" charset="0"/>
                        <a:buChar char="•"/>
                      </a:pPr>
                      <a:r>
                        <a:rPr lang="en-US" sz="1200" dirty="0">
                          <a:solidFill>
                            <a:schemeClr val="tx1">
                              <a:lumMod val="75000"/>
                              <a:lumOff val="25000"/>
                            </a:schemeClr>
                          </a:solidFill>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55579233"/>
                  </a:ext>
                </a:extLst>
              </a:tr>
            </a:tbl>
          </a:graphicData>
        </a:graphic>
      </p:graphicFrame>
      <p:sp>
        <p:nvSpPr>
          <p:cNvPr id="11" name="Rectangle 10">
            <a:extLst>
              <a:ext uri="{FF2B5EF4-FFF2-40B4-BE49-F238E27FC236}">
                <a16:creationId xmlns:a16="http://schemas.microsoft.com/office/drawing/2014/main" id="{F9BDAE36-2181-B44B-BBED-3C6A153AE745}"/>
              </a:ext>
            </a:extLst>
          </p:cNvPr>
          <p:cNvSpPr/>
          <p:nvPr/>
        </p:nvSpPr>
        <p:spPr>
          <a:xfrm>
            <a:off x="5442004" y="54275"/>
            <a:ext cx="4836922" cy="769441"/>
          </a:xfrm>
          <a:prstGeom prst="rect">
            <a:avLst/>
          </a:prstGeom>
        </p:spPr>
        <p:txBody>
          <a:bodyPr wrap="square">
            <a:spAutoFit/>
          </a:bodyPr>
          <a:lstStyle/>
          <a:p>
            <a:pPr marL="123825" marR="0" lvl="1"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lumMod val="65000"/>
                    <a:lumOff val="35000"/>
                  </a:prstClr>
                </a:solidFill>
                <a:effectLst/>
                <a:uLnTx/>
                <a:uFillTx/>
                <a:latin typeface="Calibri"/>
                <a:ea typeface="+mn-ea"/>
                <a:cs typeface="Calibri" panose="020F0502020204030204" pitchFamily="34" charset="0"/>
              </a:rPr>
              <a:t>Review the definitions and questions for Product Leadership, Operational Excellence and Customer Intimacy. Based on your business vision and mission, outline how your organization will impact each of these elements as it delivers value to the market and creates competitive differentiation.</a:t>
            </a:r>
          </a:p>
        </p:txBody>
      </p:sp>
      <p:grpSp>
        <p:nvGrpSpPr>
          <p:cNvPr id="23" name="Group 22">
            <a:extLst>
              <a:ext uri="{FF2B5EF4-FFF2-40B4-BE49-F238E27FC236}">
                <a16:creationId xmlns:a16="http://schemas.microsoft.com/office/drawing/2014/main" id="{9AC37A8F-3011-CE4C-9CAD-14213364F946}"/>
              </a:ext>
            </a:extLst>
          </p:cNvPr>
          <p:cNvGrpSpPr/>
          <p:nvPr/>
        </p:nvGrpSpPr>
        <p:grpSpPr>
          <a:xfrm>
            <a:off x="297113" y="1169165"/>
            <a:ext cx="3006328" cy="2737944"/>
            <a:chOff x="8174290" y="1690905"/>
            <a:chExt cx="3729933" cy="3396950"/>
          </a:xfrm>
        </p:grpSpPr>
        <p:sp>
          <p:nvSpPr>
            <p:cNvPr id="24" name="Rounded Rectangle 23">
              <a:extLst>
                <a:ext uri="{FF2B5EF4-FFF2-40B4-BE49-F238E27FC236}">
                  <a16:creationId xmlns:a16="http://schemas.microsoft.com/office/drawing/2014/main" id="{4E51A232-89CC-8040-BBE0-396E396EFDED}"/>
                </a:ext>
              </a:extLst>
            </p:cNvPr>
            <p:cNvSpPr/>
            <p:nvPr/>
          </p:nvSpPr>
          <p:spPr>
            <a:xfrm>
              <a:off x="9239112" y="1690905"/>
              <a:ext cx="1632858" cy="1485498"/>
            </a:xfrm>
            <a:prstGeom prst="round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400" b="1" dirty="0"/>
                <a:t>Product Leadership</a:t>
              </a:r>
            </a:p>
          </p:txBody>
        </p:sp>
        <p:sp>
          <p:nvSpPr>
            <p:cNvPr id="25" name="Rounded Rectangle 24">
              <a:extLst>
                <a:ext uri="{FF2B5EF4-FFF2-40B4-BE49-F238E27FC236}">
                  <a16:creationId xmlns:a16="http://schemas.microsoft.com/office/drawing/2014/main" id="{014ACD4F-8CC8-924C-92D6-6B23BF27ADC3}"/>
                </a:ext>
              </a:extLst>
            </p:cNvPr>
            <p:cNvSpPr/>
            <p:nvPr/>
          </p:nvSpPr>
          <p:spPr>
            <a:xfrm>
              <a:off x="8174290" y="3586597"/>
              <a:ext cx="1632858" cy="1485498"/>
            </a:xfrm>
            <a:prstGeom prst="round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400" b="1" dirty="0"/>
                <a:t>Operational Excellence</a:t>
              </a:r>
            </a:p>
          </p:txBody>
        </p:sp>
        <p:sp>
          <p:nvSpPr>
            <p:cNvPr id="26" name="Rounded Rectangle 25">
              <a:extLst>
                <a:ext uri="{FF2B5EF4-FFF2-40B4-BE49-F238E27FC236}">
                  <a16:creationId xmlns:a16="http://schemas.microsoft.com/office/drawing/2014/main" id="{DD104A7F-42F4-1B4B-86E4-E6AE6BF3DB71}"/>
                </a:ext>
              </a:extLst>
            </p:cNvPr>
            <p:cNvSpPr/>
            <p:nvPr/>
          </p:nvSpPr>
          <p:spPr>
            <a:xfrm>
              <a:off x="10271365" y="3602357"/>
              <a:ext cx="1632858" cy="1485498"/>
            </a:xfrm>
            <a:prstGeom prst="round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400" b="1" dirty="0"/>
                <a:t>Customer Intimacy</a:t>
              </a:r>
            </a:p>
          </p:txBody>
        </p:sp>
        <p:pic>
          <p:nvPicPr>
            <p:cNvPr id="27" name="Graphic 26" descr="User with solid fill">
              <a:extLst>
                <a:ext uri="{FF2B5EF4-FFF2-40B4-BE49-F238E27FC236}">
                  <a16:creationId xmlns:a16="http://schemas.microsoft.com/office/drawing/2014/main" id="{1DFE9B61-9B80-6842-B57E-53309F2D1C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735582" y="3703763"/>
              <a:ext cx="704424" cy="704424"/>
            </a:xfrm>
            <a:prstGeom prst="rect">
              <a:avLst/>
            </a:prstGeom>
          </p:spPr>
        </p:pic>
        <p:pic>
          <p:nvPicPr>
            <p:cNvPr id="28" name="Graphic 27" descr="Single gear with solid fill">
              <a:extLst>
                <a:ext uri="{FF2B5EF4-FFF2-40B4-BE49-F238E27FC236}">
                  <a16:creationId xmlns:a16="http://schemas.microsoft.com/office/drawing/2014/main" id="{FA76CD30-ED12-2F46-AF68-994152B115C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638507" y="3688003"/>
              <a:ext cx="704424" cy="704424"/>
            </a:xfrm>
            <a:prstGeom prst="rect">
              <a:avLst/>
            </a:prstGeom>
          </p:spPr>
        </p:pic>
        <p:pic>
          <p:nvPicPr>
            <p:cNvPr id="29" name="Graphic 28" descr="Box with solid fill">
              <a:extLst>
                <a:ext uri="{FF2B5EF4-FFF2-40B4-BE49-F238E27FC236}">
                  <a16:creationId xmlns:a16="http://schemas.microsoft.com/office/drawing/2014/main" id="{0ABC25E9-3FCB-EC4F-A5F1-E83340DC847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717184" y="1729230"/>
              <a:ext cx="704424" cy="704424"/>
            </a:xfrm>
            <a:prstGeom prst="rect">
              <a:avLst/>
            </a:prstGeom>
          </p:spPr>
        </p:pic>
        <p:cxnSp>
          <p:nvCxnSpPr>
            <p:cNvPr id="30" name="Straight Connector 29">
              <a:extLst>
                <a:ext uri="{FF2B5EF4-FFF2-40B4-BE49-F238E27FC236}">
                  <a16:creationId xmlns:a16="http://schemas.microsoft.com/office/drawing/2014/main" id="{D7FE4CA8-7FD6-EA4E-ABC9-108860A524B1}"/>
                </a:ext>
              </a:extLst>
            </p:cNvPr>
            <p:cNvCxnSpPr>
              <a:cxnSpLocks/>
            </p:cNvCxnSpPr>
            <p:nvPr/>
          </p:nvCxnSpPr>
          <p:spPr>
            <a:xfrm>
              <a:off x="9342931" y="4329346"/>
              <a:ext cx="1078677" cy="0"/>
            </a:xfrm>
            <a:prstGeom prst="line">
              <a:avLst/>
            </a:prstGeom>
            <a:ln w="38100">
              <a:solidFill>
                <a:srgbClr val="488EFD"/>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90BF1B2-B0A6-EF4F-9976-5170860785FC}"/>
                </a:ext>
              </a:extLst>
            </p:cNvPr>
            <p:cNvCxnSpPr>
              <a:cxnSpLocks/>
              <a:endCxn id="25" idx="0"/>
            </p:cNvCxnSpPr>
            <p:nvPr/>
          </p:nvCxnSpPr>
          <p:spPr>
            <a:xfrm flipH="1">
              <a:off x="8990719" y="3083314"/>
              <a:ext cx="369958" cy="503283"/>
            </a:xfrm>
            <a:prstGeom prst="line">
              <a:avLst/>
            </a:prstGeom>
            <a:ln w="38100">
              <a:solidFill>
                <a:srgbClr val="488EFD"/>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4D0E6F2-1388-C34F-B844-BBC39DEE21AE}"/>
                </a:ext>
              </a:extLst>
            </p:cNvPr>
            <p:cNvCxnSpPr>
              <a:cxnSpLocks/>
              <a:endCxn id="26" idx="0"/>
            </p:cNvCxnSpPr>
            <p:nvPr/>
          </p:nvCxnSpPr>
          <p:spPr>
            <a:xfrm>
              <a:off x="10747279" y="3035530"/>
              <a:ext cx="340515" cy="566827"/>
            </a:xfrm>
            <a:prstGeom prst="line">
              <a:avLst/>
            </a:prstGeom>
            <a:ln w="38100">
              <a:solidFill>
                <a:srgbClr val="488EFD"/>
              </a:solidFill>
            </a:ln>
          </p:spPr>
          <p:style>
            <a:lnRef idx="1">
              <a:schemeClr val="accent1"/>
            </a:lnRef>
            <a:fillRef idx="0">
              <a:schemeClr val="accent1"/>
            </a:fillRef>
            <a:effectRef idx="0">
              <a:schemeClr val="accent1"/>
            </a:effectRef>
            <a:fontRef idx="minor">
              <a:schemeClr val="tx1"/>
            </a:fontRef>
          </p:style>
        </p:cxnSp>
      </p:grpSp>
      <p:pic>
        <p:nvPicPr>
          <p:cNvPr id="33" name="Graphic 32" descr="Box with solid fill">
            <a:extLst>
              <a:ext uri="{FF2B5EF4-FFF2-40B4-BE49-F238E27FC236}">
                <a16:creationId xmlns:a16="http://schemas.microsoft.com/office/drawing/2014/main" id="{200CA585-E26B-0847-856F-429E7373DF6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800834" y="1155656"/>
            <a:ext cx="455431" cy="455431"/>
          </a:xfrm>
          <a:prstGeom prst="rect">
            <a:avLst/>
          </a:prstGeom>
        </p:spPr>
      </p:pic>
      <p:pic>
        <p:nvPicPr>
          <p:cNvPr id="34" name="Graphic 33" descr="Single gear with solid fill">
            <a:extLst>
              <a:ext uri="{FF2B5EF4-FFF2-40B4-BE49-F238E27FC236}">
                <a16:creationId xmlns:a16="http://schemas.microsoft.com/office/drawing/2014/main" id="{11CDA519-44EA-0F48-84C1-817676ED4FA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38651" y="1169165"/>
            <a:ext cx="455431" cy="455431"/>
          </a:xfrm>
          <a:prstGeom prst="rect">
            <a:avLst/>
          </a:prstGeom>
        </p:spPr>
      </p:pic>
      <p:pic>
        <p:nvPicPr>
          <p:cNvPr id="35" name="Graphic 34" descr="User with solid fill">
            <a:extLst>
              <a:ext uri="{FF2B5EF4-FFF2-40B4-BE49-F238E27FC236}">
                <a16:creationId xmlns:a16="http://schemas.microsoft.com/office/drawing/2014/main" id="{400468D7-5FFD-DD43-BE97-B96A9FA74F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82783" y="1155656"/>
            <a:ext cx="455431" cy="455431"/>
          </a:xfrm>
          <a:prstGeom prst="rect">
            <a:avLst/>
          </a:prstGeom>
        </p:spPr>
      </p:pic>
      <p:sp>
        <p:nvSpPr>
          <p:cNvPr id="3" name="Rectangle 2">
            <a:extLst>
              <a:ext uri="{FF2B5EF4-FFF2-40B4-BE49-F238E27FC236}">
                <a16:creationId xmlns:a16="http://schemas.microsoft.com/office/drawing/2014/main" id="{897DA035-EE18-7245-9162-06E6021E289D}"/>
              </a:ext>
            </a:extLst>
          </p:cNvPr>
          <p:cNvSpPr/>
          <p:nvPr/>
        </p:nvSpPr>
        <p:spPr>
          <a:xfrm>
            <a:off x="73713" y="4107331"/>
            <a:ext cx="3501711" cy="2246769"/>
          </a:xfrm>
          <a:prstGeom prst="rect">
            <a:avLst/>
          </a:prstGeom>
        </p:spPr>
        <p:txBody>
          <a:bodyPr wrap="square">
            <a:spAutoFit/>
          </a:bodyPr>
          <a:lstStyle/>
          <a:p>
            <a:pPr marL="285750" indent="-285750">
              <a:buFont typeface="Arial" panose="020B0604020202020204" pitchFamily="34" charset="0"/>
              <a:buChar char="•"/>
            </a:pPr>
            <a:r>
              <a:rPr lang="en-US" sz="1000" b="1" dirty="0">
                <a:solidFill>
                  <a:schemeClr val="tx1">
                    <a:lumMod val="65000"/>
                    <a:lumOff val="35000"/>
                  </a:schemeClr>
                </a:solidFill>
                <a:cs typeface="Calibri" panose="020F0502020204030204" pitchFamily="34" charset="0"/>
              </a:rPr>
              <a:t>Product Leadership </a:t>
            </a:r>
            <a:r>
              <a:rPr lang="en-US" sz="1000" dirty="0">
                <a:solidFill>
                  <a:schemeClr val="tx1">
                    <a:lumMod val="65000"/>
                    <a:lumOff val="35000"/>
                  </a:schemeClr>
                </a:solidFill>
                <a:cs typeface="Calibri" panose="020F0502020204030204" pitchFamily="34" charset="0"/>
              </a:rPr>
              <a:t>– Leading the category in product development. Often this discipline is a challenge for companies because it requires significant investment in product research and development, as well as continued investment in order to stay a step ahead of the competition. List how you will attain product leadership.</a:t>
            </a:r>
          </a:p>
          <a:p>
            <a:pPr marL="285750" indent="-285750">
              <a:buFont typeface="Arial" panose="020B0604020202020204" pitchFamily="34" charset="0"/>
              <a:buChar char="•"/>
            </a:pPr>
            <a:r>
              <a:rPr lang="en-US" sz="1000" b="1" dirty="0">
                <a:solidFill>
                  <a:schemeClr val="tx1">
                    <a:lumMod val="65000"/>
                    <a:lumOff val="35000"/>
                  </a:schemeClr>
                </a:solidFill>
                <a:cs typeface="Calibri" panose="020F0502020204030204" pitchFamily="34" charset="0"/>
              </a:rPr>
              <a:t>Operational Excellence </a:t>
            </a:r>
            <a:r>
              <a:rPr lang="en-US" sz="1000" dirty="0">
                <a:solidFill>
                  <a:schemeClr val="tx1">
                    <a:lumMod val="65000"/>
                    <a:lumOff val="35000"/>
                  </a:schemeClr>
                </a:solidFill>
                <a:cs typeface="Calibri" panose="020F0502020204030204" pitchFamily="34" charset="0"/>
              </a:rPr>
              <a:t>– Low price and hassle-free service. Basically, the company aspires to be the market leader through a combination of price and convenience. List how you will attain operational excellence.</a:t>
            </a:r>
          </a:p>
          <a:p>
            <a:pPr marL="285750" indent="-285750">
              <a:buFont typeface="Arial" panose="020B0604020202020204" pitchFamily="34" charset="0"/>
              <a:buChar char="•"/>
            </a:pPr>
            <a:r>
              <a:rPr lang="en-US" sz="1000" b="1" dirty="0">
                <a:solidFill>
                  <a:schemeClr val="tx1">
                    <a:lumMod val="65000"/>
                    <a:lumOff val="35000"/>
                  </a:schemeClr>
                </a:solidFill>
                <a:cs typeface="Calibri" panose="020F0502020204030204" pitchFamily="34" charset="0"/>
              </a:rPr>
              <a:t>Customer Intimacy </a:t>
            </a:r>
            <a:r>
              <a:rPr lang="en-US" sz="1000" dirty="0">
                <a:solidFill>
                  <a:schemeClr val="tx1">
                    <a:lumMod val="65000"/>
                    <a:lumOff val="35000"/>
                  </a:schemeClr>
                </a:solidFill>
                <a:cs typeface="Calibri" panose="020F0502020204030204" pitchFamily="34" charset="0"/>
              </a:rPr>
              <a:t>– Understanding the customer’s needs and wants and going beyond that by providing a full range of services to help customers on demand. List how you will attain customer intimacy.</a:t>
            </a:r>
          </a:p>
        </p:txBody>
      </p:sp>
    </p:spTree>
    <p:extLst>
      <p:ext uri="{BB962C8B-B14F-4D97-AF65-F5344CB8AC3E}">
        <p14:creationId xmlns:p14="http://schemas.microsoft.com/office/powerpoint/2010/main" val="1743415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624374"/>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6" name="TextBox 5">
            <a:extLst>
              <a:ext uri="{FF2B5EF4-FFF2-40B4-BE49-F238E27FC236}">
                <a16:creationId xmlns:a16="http://schemas.microsoft.com/office/drawing/2014/main" id="{3795ADE7-E953-304F-85C3-C59B82367434}"/>
              </a:ext>
            </a:extLst>
          </p:cNvPr>
          <p:cNvSpPr txBox="1"/>
          <p:nvPr/>
        </p:nvSpPr>
        <p:spPr>
          <a:xfrm>
            <a:off x="643717" y="919100"/>
            <a:ext cx="109045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mn-cs"/>
              </a:rPr>
              <a:t>Based on your Value Disciplines Model analysis, create an action plan to address your top opportunities, leverage your strengths and address any weaknesses. Also add actions tied to integrating your value disciplines into your business and implementation plans.</a:t>
            </a:r>
          </a:p>
        </p:txBody>
      </p:sp>
    </p:spTree>
    <p:extLst>
      <p:ext uri="{BB962C8B-B14F-4D97-AF65-F5344CB8AC3E}">
        <p14:creationId xmlns:p14="http://schemas.microsoft.com/office/powerpoint/2010/main" val="17541230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2.xml><?xml version="1.0" encoding="utf-8"?>
<ds:datastoreItem xmlns:ds="http://schemas.openxmlformats.org/officeDocument/2006/customXml" ds:itemID="{1FD2720B-28F1-4100-8F03-3AFF0D1F5C1E}">
  <ds:schemaRefs>
    <ds:schemaRef ds:uri="http://schemas.microsoft.com/office/2006/documentManagement/types"/>
    <ds:schemaRef ds:uri="http://schemas.microsoft.com/office/2006/metadata/properties"/>
    <ds:schemaRef ds:uri="http://purl.org/dc/terms/"/>
    <ds:schemaRef ds:uri="http://purl.org/dc/dcmitype/"/>
    <ds:schemaRef ds:uri="http://schemas.openxmlformats.org/package/2006/metadata/core-properties"/>
    <ds:schemaRef ds:uri="http://purl.org/dc/elements/1.1/"/>
    <ds:schemaRef ds:uri="http://www.w3.org/XML/1998/namespace"/>
    <ds:schemaRef ds:uri="http://schemas.microsoft.com/office/infopath/2007/PartnerControls"/>
    <ds:schemaRef ds:uri="2b6f4d9c-e67e-4634-a886-8566b3a998fa"/>
    <ds:schemaRef ds:uri="3c7d788f-59f0-4ee8-87d4-6b60b595ee8d"/>
  </ds:schemaRefs>
</ds:datastoreItem>
</file>

<file path=customXml/itemProps3.xml><?xml version="1.0" encoding="utf-8"?>
<ds:datastoreItem xmlns:ds="http://schemas.openxmlformats.org/officeDocument/2006/customXml" ds:itemID="{B8EF8D5E-8677-4222-9DF3-3EB76C0707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4162</TotalTime>
  <Words>486</Words>
  <Application>Microsoft Macintosh PowerPoint</Application>
  <PresentationFormat>Widescreen</PresentationFormat>
  <Paragraphs>41</Paragraphs>
  <Slides>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Roboto</vt:lpstr>
      <vt:lpstr>Roboto Black</vt:lpstr>
      <vt:lpstr>Office Theme</vt:lpstr>
      <vt:lpstr>2_Office Theme</vt:lpstr>
      <vt:lpstr>Value Disciplines Model</vt:lpstr>
      <vt:lpstr>Value Disciplines Model</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69</cp:revision>
  <dcterms:created xsi:type="dcterms:W3CDTF">2018-02-04T00:01:51Z</dcterms:created>
  <dcterms:modified xsi:type="dcterms:W3CDTF">2025-05-01T18:08:28Z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